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4"/>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8" r:id="rId16"/>
    <p:sldId id="271" r:id="rId17"/>
    <p:sldId id="289"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79" r:id="rId224"/>
    <p:sldId id="480" r:id="rId225"/>
    <p:sldId id="481" r:id="rId226"/>
    <p:sldId id="482" r:id="rId227"/>
    <p:sldId id="483" r:id="rId228"/>
    <p:sldId id="484" r:id="rId229"/>
    <p:sldId id="485" r:id="rId230"/>
    <p:sldId id="486" r:id="rId231"/>
    <p:sldId id="487" r:id="rId232"/>
    <p:sldId id="488" r:id="rId2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7661" autoAdjust="0"/>
  </p:normalViewPr>
  <p:slideViewPr>
    <p:cSldViewPr snapToGrid="0" snapToObjects="1">
      <p:cViewPr varScale="1">
        <p:scale>
          <a:sx n="112" d="100"/>
          <a:sy n="112" d="100"/>
        </p:scale>
        <p:origin x="1554" y="108"/>
      </p:cViewPr>
      <p:guideLst>
        <p:guide orient="horz" pos="2160"/>
        <p:guide pos="2880"/>
      </p:guideLst>
    </p:cSldViewPr>
  </p:slideViewPr>
  <p:outlineViewPr>
    <p:cViewPr>
      <p:scale>
        <a:sx n="33" d="100"/>
        <a:sy n="33" d="100"/>
      </p:scale>
      <p:origin x="0" y="169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theme" Target="theme/theme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27" Type="http://schemas.openxmlformats.org/officeDocument/2006/relationships/slide" Target="slides/slide226.xml"/><Relationship Id="rId201" Type="http://schemas.openxmlformats.org/officeDocument/2006/relationships/slide" Target="slides/slide200.xml"/><Relationship Id="rId222" Type="http://schemas.openxmlformats.org/officeDocument/2006/relationships/slide" Target="slides/slide22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tableStyles" Target="tableStyle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presProps" Target="pres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viewProps" Target="viewProps.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4.wmf"/></Relationships>
</file>

<file path=ppt/drawings/_rels/vmlDrawing100.vml.rels><?xml version="1.0" encoding="UTF-8" standalone="yes"?>
<Relationships xmlns="http://schemas.openxmlformats.org/package/2006/relationships"><Relationship Id="rId8" Type="http://schemas.openxmlformats.org/officeDocument/2006/relationships/image" Target="../media/image515.wmf"/><Relationship Id="rId3" Type="http://schemas.openxmlformats.org/officeDocument/2006/relationships/image" Target="../media/image510.wmf"/><Relationship Id="rId7" Type="http://schemas.openxmlformats.org/officeDocument/2006/relationships/image" Target="../media/image514.wmf"/><Relationship Id="rId2" Type="http://schemas.openxmlformats.org/officeDocument/2006/relationships/image" Target="../media/image509.wmf"/><Relationship Id="rId1" Type="http://schemas.openxmlformats.org/officeDocument/2006/relationships/image" Target="../media/image508.wmf"/><Relationship Id="rId6" Type="http://schemas.openxmlformats.org/officeDocument/2006/relationships/image" Target="../media/image513.wmf"/><Relationship Id="rId5" Type="http://schemas.openxmlformats.org/officeDocument/2006/relationships/image" Target="../media/image512.wmf"/><Relationship Id="rId4" Type="http://schemas.openxmlformats.org/officeDocument/2006/relationships/image" Target="../media/image511.wmf"/><Relationship Id="rId9" Type="http://schemas.openxmlformats.org/officeDocument/2006/relationships/image" Target="../media/image516.wmf"/></Relationships>
</file>

<file path=ppt/drawings/_rels/vmlDrawing101.vml.rels><?xml version="1.0" encoding="UTF-8" standalone="yes"?>
<Relationships xmlns="http://schemas.openxmlformats.org/package/2006/relationships"><Relationship Id="rId8" Type="http://schemas.openxmlformats.org/officeDocument/2006/relationships/image" Target="../media/image523.wmf"/><Relationship Id="rId3" Type="http://schemas.openxmlformats.org/officeDocument/2006/relationships/image" Target="../media/image518.wmf"/><Relationship Id="rId7" Type="http://schemas.openxmlformats.org/officeDocument/2006/relationships/image" Target="../media/image522.wmf"/><Relationship Id="rId2" Type="http://schemas.openxmlformats.org/officeDocument/2006/relationships/image" Target="../media/image517.wmf"/><Relationship Id="rId1" Type="http://schemas.openxmlformats.org/officeDocument/2006/relationships/image" Target="../media/image509.wmf"/><Relationship Id="rId6" Type="http://schemas.openxmlformats.org/officeDocument/2006/relationships/image" Target="../media/image521.wmf"/><Relationship Id="rId5" Type="http://schemas.openxmlformats.org/officeDocument/2006/relationships/image" Target="../media/image520.wmf"/><Relationship Id="rId4" Type="http://schemas.openxmlformats.org/officeDocument/2006/relationships/image" Target="../media/image519.wmf"/><Relationship Id="rId9" Type="http://schemas.openxmlformats.org/officeDocument/2006/relationships/image" Target="../media/image524.wmf"/></Relationships>
</file>

<file path=ppt/drawings/_rels/vmlDrawing102.vml.rels><?xml version="1.0" encoding="UTF-8" standalone="yes"?>
<Relationships xmlns="http://schemas.openxmlformats.org/package/2006/relationships"><Relationship Id="rId3" Type="http://schemas.openxmlformats.org/officeDocument/2006/relationships/image" Target="../media/image527.wmf"/><Relationship Id="rId2" Type="http://schemas.openxmlformats.org/officeDocument/2006/relationships/image" Target="../media/image526.wmf"/><Relationship Id="rId1" Type="http://schemas.openxmlformats.org/officeDocument/2006/relationships/image" Target="../media/image525.wmf"/><Relationship Id="rId6" Type="http://schemas.openxmlformats.org/officeDocument/2006/relationships/image" Target="../media/image530.wmf"/><Relationship Id="rId5" Type="http://schemas.openxmlformats.org/officeDocument/2006/relationships/image" Target="../media/image529.wmf"/><Relationship Id="rId4" Type="http://schemas.openxmlformats.org/officeDocument/2006/relationships/image" Target="../media/image528.wmf"/></Relationships>
</file>

<file path=ppt/drawings/_rels/vmlDrawing103.vml.rels><?xml version="1.0" encoding="UTF-8" standalone="yes"?>
<Relationships xmlns="http://schemas.openxmlformats.org/package/2006/relationships"><Relationship Id="rId8" Type="http://schemas.openxmlformats.org/officeDocument/2006/relationships/image" Target="../media/image538.wmf"/><Relationship Id="rId3" Type="http://schemas.openxmlformats.org/officeDocument/2006/relationships/image" Target="../media/image533.wmf"/><Relationship Id="rId7" Type="http://schemas.openxmlformats.org/officeDocument/2006/relationships/image" Target="../media/image537.wmf"/><Relationship Id="rId2" Type="http://schemas.openxmlformats.org/officeDocument/2006/relationships/image" Target="../media/image532.wmf"/><Relationship Id="rId1" Type="http://schemas.openxmlformats.org/officeDocument/2006/relationships/image" Target="../media/image531.wmf"/><Relationship Id="rId6" Type="http://schemas.openxmlformats.org/officeDocument/2006/relationships/image" Target="../media/image536.wmf"/><Relationship Id="rId5" Type="http://schemas.openxmlformats.org/officeDocument/2006/relationships/image" Target="../media/image535.wmf"/><Relationship Id="rId4" Type="http://schemas.openxmlformats.org/officeDocument/2006/relationships/image" Target="../media/image534.wmf"/></Relationships>
</file>

<file path=ppt/drawings/_rels/vmlDrawing104.vml.rels><?xml version="1.0" encoding="UTF-8" standalone="yes"?>
<Relationships xmlns="http://schemas.openxmlformats.org/package/2006/relationships"><Relationship Id="rId3" Type="http://schemas.openxmlformats.org/officeDocument/2006/relationships/image" Target="../media/image541.wmf"/><Relationship Id="rId2" Type="http://schemas.openxmlformats.org/officeDocument/2006/relationships/image" Target="../media/image540.wmf"/><Relationship Id="rId1" Type="http://schemas.openxmlformats.org/officeDocument/2006/relationships/image" Target="../media/image539.wmf"/><Relationship Id="rId6" Type="http://schemas.openxmlformats.org/officeDocument/2006/relationships/image" Target="../media/image544.wmf"/><Relationship Id="rId5" Type="http://schemas.openxmlformats.org/officeDocument/2006/relationships/image" Target="../media/image543.wmf"/><Relationship Id="rId4" Type="http://schemas.openxmlformats.org/officeDocument/2006/relationships/image" Target="../media/image542.wmf"/></Relationships>
</file>

<file path=ppt/drawings/_rels/vmlDrawing105.vml.rels><?xml version="1.0" encoding="UTF-8" standalone="yes"?>
<Relationships xmlns="http://schemas.openxmlformats.org/package/2006/relationships"><Relationship Id="rId3" Type="http://schemas.openxmlformats.org/officeDocument/2006/relationships/image" Target="../media/image547.wmf"/><Relationship Id="rId7" Type="http://schemas.openxmlformats.org/officeDocument/2006/relationships/image" Target="../media/image551.wmf"/><Relationship Id="rId2" Type="http://schemas.openxmlformats.org/officeDocument/2006/relationships/image" Target="../media/image546.wmf"/><Relationship Id="rId1" Type="http://schemas.openxmlformats.org/officeDocument/2006/relationships/image" Target="../media/image545.wmf"/><Relationship Id="rId6" Type="http://schemas.openxmlformats.org/officeDocument/2006/relationships/image" Target="../media/image550.wmf"/><Relationship Id="rId5" Type="http://schemas.openxmlformats.org/officeDocument/2006/relationships/image" Target="../media/image549.wmf"/><Relationship Id="rId4" Type="http://schemas.openxmlformats.org/officeDocument/2006/relationships/image" Target="../media/image548.wmf"/></Relationships>
</file>

<file path=ppt/drawings/_rels/vmlDrawing106.vml.rels><?xml version="1.0" encoding="UTF-8" standalone="yes"?>
<Relationships xmlns="http://schemas.openxmlformats.org/package/2006/relationships"><Relationship Id="rId3" Type="http://schemas.openxmlformats.org/officeDocument/2006/relationships/image" Target="../media/image554.wmf"/><Relationship Id="rId2" Type="http://schemas.openxmlformats.org/officeDocument/2006/relationships/image" Target="../media/image553.wmf"/><Relationship Id="rId1" Type="http://schemas.openxmlformats.org/officeDocument/2006/relationships/image" Target="../media/image552.wmf"/><Relationship Id="rId6" Type="http://schemas.openxmlformats.org/officeDocument/2006/relationships/image" Target="../media/image557.wmf"/><Relationship Id="rId5" Type="http://schemas.openxmlformats.org/officeDocument/2006/relationships/image" Target="../media/image556.wmf"/><Relationship Id="rId4" Type="http://schemas.openxmlformats.org/officeDocument/2006/relationships/image" Target="../media/image555.wmf"/></Relationships>
</file>

<file path=ppt/drawings/_rels/vmlDrawing107.vml.rels><?xml version="1.0" encoding="UTF-8" standalone="yes"?>
<Relationships xmlns="http://schemas.openxmlformats.org/package/2006/relationships"><Relationship Id="rId8" Type="http://schemas.openxmlformats.org/officeDocument/2006/relationships/image" Target="../media/image565.wmf"/><Relationship Id="rId3" Type="http://schemas.openxmlformats.org/officeDocument/2006/relationships/image" Target="../media/image560.wmf"/><Relationship Id="rId7" Type="http://schemas.openxmlformats.org/officeDocument/2006/relationships/image" Target="../media/image564.wmf"/><Relationship Id="rId2" Type="http://schemas.openxmlformats.org/officeDocument/2006/relationships/image" Target="../media/image559.wmf"/><Relationship Id="rId1" Type="http://schemas.openxmlformats.org/officeDocument/2006/relationships/image" Target="../media/image558.wmf"/><Relationship Id="rId6" Type="http://schemas.openxmlformats.org/officeDocument/2006/relationships/image" Target="../media/image563.wmf"/><Relationship Id="rId11" Type="http://schemas.openxmlformats.org/officeDocument/2006/relationships/image" Target="../media/image568.wmf"/><Relationship Id="rId5" Type="http://schemas.openxmlformats.org/officeDocument/2006/relationships/image" Target="../media/image562.wmf"/><Relationship Id="rId10" Type="http://schemas.openxmlformats.org/officeDocument/2006/relationships/image" Target="../media/image567.wmf"/><Relationship Id="rId4" Type="http://schemas.openxmlformats.org/officeDocument/2006/relationships/image" Target="../media/image561.wmf"/><Relationship Id="rId9" Type="http://schemas.openxmlformats.org/officeDocument/2006/relationships/image" Target="../media/image566.wmf"/></Relationships>
</file>

<file path=ppt/drawings/_rels/vmlDrawing108.vml.rels><?xml version="1.0" encoding="UTF-8" standalone="yes"?>
<Relationships xmlns="http://schemas.openxmlformats.org/package/2006/relationships"><Relationship Id="rId3" Type="http://schemas.openxmlformats.org/officeDocument/2006/relationships/image" Target="../media/image571.wmf"/><Relationship Id="rId7" Type="http://schemas.openxmlformats.org/officeDocument/2006/relationships/image" Target="../media/image575.wmf"/><Relationship Id="rId2" Type="http://schemas.openxmlformats.org/officeDocument/2006/relationships/image" Target="../media/image570.wmf"/><Relationship Id="rId1" Type="http://schemas.openxmlformats.org/officeDocument/2006/relationships/image" Target="../media/image569.wmf"/><Relationship Id="rId6" Type="http://schemas.openxmlformats.org/officeDocument/2006/relationships/image" Target="../media/image574.wmf"/><Relationship Id="rId5" Type="http://schemas.openxmlformats.org/officeDocument/2006/relationships/image" Target="../media/image573.wmf"/><Relationship Id="rId4" Type="http://schemas.openxmlformats.org/officeDocument/2006/relationships/image" Target="../media/image572.wmf"/></Relationships>
</file>

<file path=ppt/drawings/_rels/vmlDrawing109.vml.rels><?xml version="1.0" encoding="UTF-8" standalone="yes"?>
<Relationships xmlns="http://schemas.openxmlformats.org/package/2006/relationships"><Relationship Id="rId8" Type="http://schemas.openxmlformats.org/officeDocument/2006/relationships/image" Target="../media/image583.wmf"/><Relationship Id="rId3" Type="http://schemas.openxmlformats.org/officeDocument/2006/relationships/image" Target="../media/image578.wmf"/><Relationship Id="rId7" Type="http://schemas.openxmlformats.org/officeDocument/2006/relationships/image" Target="../media/image582.wmf"/><Relationship Id="rId2" Type="http://schemas.openxmlformats.org/officeDocument/2006/relationships/image" Target="../media/image577.wmf"/><Relationship Id="rId1" Type="http://schemas.openxmlformats.org/officeDocument/2006/relationships/image" Target="../media/image576.wmf"/><Relationship Id="rId6" Type="http://schemas.openxmlformats.org/officeDocument/2006/relationships/image" Target="../media/image581.wmf"/><Relationship Id="rId5" Type="http://schemas.openxmlformats.org/officeDocument/2006/relationships/image" Target="../media/image580.wmf"/><Relationship Id="rId4" Type="http://schemas.openxmlformats.org/officeDocument/2006/relationships/image" Target="../media/image579.wmf"/><Relationship Id="rId9" Type="http://schemas.openxmlformats.org/officeDocument/2006/relationships/image" Target="../media/image584.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image" Target="../media/image75.wmf"/></Relationships>
</file>

<file path=ppt/drawings/_rels/vmlDrawing110.vml.rels><?xml version="1.0" encoding="UTF-8" standalone="yes"?>
<Relationships xmlns="http://schemas.openxmlformats.org/package/2006/relationships"><Relationship Id="rId3" Type="http://schemas.openxmlformats.org/officeDocument/2006/relationships/image" Target="../media/image587.wmf"/><Relationship Id="rId2" Type="http://schemas.openxmlformats.org/officeDocument/2006/relationships/image" Target="../media/image586.wmf"/><Relationship Id="rId1" Type="http://schemas.openxmlformats.org/officeDocument/2006/relationships/image" Target="../media/image585.wmf"/><Relationship Id="rId6" Type="http://schemas.openxmlformats.org/officeDocument/2006/relationships/image" Target="../media/image590.wmf"/><Relationship Id="rId5" Type="http://schemas.openxmlformats.org/officeDocument/2006/relationships/image" Target="../media/image589.wmf"/><Relationship Id="rId4" Type="http://schemas.openxmlformats.org/officeDocument/2006/relationships/image" Target="../media/image588.wmf"/></Relationships>
</file>

<file path=ppt/drawings/_rels/vmlDrawing111.vml.rels><?xml version="1.0" encoding="UTF-8" standalone="yes"?>
<Relationships xmlns="http://schemas.openxmlformats.org/package/2006/relationships"><Relationship Id="rId3" Type="http://schemas.openxmlformats.org/officeDocument/2006/relationships/image" Target="../media/image592.wmf"/><Relationship Id="rId2" Type="http://schemas.openxmlformats.org/officeDocument/2006/relationships/image" Target="../media/image586.wmf"/><Relationship Id="rId1" Type="http://schemas.openxmlformats.org/officeDocument/2006/relationships/image" Target="../media/image591.wmf"/><Relationship Id="rId5" Type="http://schemas.openxmlformats.org/officeDocument/2006/relationships/image" Target="../media/image594.wmf"/><Relationship Id="rId4" Type="http://schemas.openxmlformats.org/officeDocument/2006/relationships/image" Target="../media/image593.wmf"/></Relationships>
</file>

<file path=ppt/drawings/_rels/vmlDrawing112.vml.rels><?xml version="1.0" encoding="UTF-8" standalone="yes"?>
<Relationships xmlns="http://schemas.openxmlformats.org/package/2006/relationships"><Relationship Id="rId3" Type="http://schemas.openxmlformats.org/officeDocument/2006/relationships/image" Target="../media/image597.wmf"/><Relationship Id="rId2" Type="http://schemas.openxmlformats.org/officeDocument/2006/relationships/image" Target="../media/image596.wmf"/><Relationship Id="rId1" Type="http://schemas.openxmlformats.org/officeDocument/2006/relationships/image" Target="../media/image595.wmf"/><Relationship Id="rId6" Type="http://schemas.openxmlformats.org/officeDocument/2006/relationships/image" Target="../media/image600.wmf"/><Relationship Id="rId5" Type="http://schemas.openxmlformats.org/officeDocument/2006/relationships/image" Target="../media/image599.wmf"/><Relationship Id="rId4" Type="http://schemas.openxmlformats.org/officeDocument/2006/relationships/image" Target="../media/image598.wmf"/></Relationships>
</file>

<file path=ppt/drawings/_rels/vmlDrawing113.vml.rels><?xml version="1.0" encoding="UTF-8" standalone="yes"?>
<Relationships xmlns="http://schemas.openxmlformats.org/package/2006/relationships"><Relationship Id="rId8" Type="http://schemas.openxmlformats.org/officeDocument/2006/relationships/image" Target="../media/image608.wmf"/><Relationship Id="rId13" Type="http://schemas.openxmlformats.org/officeDocument/2006/relationships/image" Target="../media/image613.wmf"/><Relationship Id="rId3" Type="http://schemas.openxmlformats.org/officeDocument/2006/relationships/image" Target="../media/image603.wmf"/><Relationship Id="rId7" Type="http://schemas.openxmlformats.org/officeDocument/2006/relationships/image" Target="../media/image607.wmf"/><Relationship Id="rId12" Type="http://schemas.openxmlformats.org/officeDocument/2006/relationships/image" Target="../media/image612.wmf"/><Relationship Id="rId2" Type="http://schemas.openxmlformats.org/officeDocument/2006/relationships/image" Target="../media/image602.wmf"/><Relationship Id="rId1" Type="http://schemas.openxmlformats.org/officeDocument/2006/relationships/image" Target="../media/image601.wmf"/><Relationship Id="rId6" Type="http://schemas.openxmlformats.org/officeDocument/2006/relationships/image" Target="../media/image606.wmf"/><Relationship Id="rId11" Type="http://schemas.openxmlformats.org/officeDocument/2006/relationships/image" Target="../media/image611.wmf"/><Relationship Id="rId5" Type="http://schemas.openxmlformats.org/officeDocument/2006/relationships/image" Target="../media/image605.wmf"/><Relationship Id="rId10" Type="http://schemas.openxmlformats.org/officeDocument/2006/relationships/image" Target="../media/image610.wmf"/><Relationship Id="rId4" Type="http://schemas.openxmlformats.org/officeDocument/2006/relationships/image" Target="../media/image604.wmf"/><Relationship Id="rId9" Type="http://schemas.openxmlformats.org/officeDocument/2006/relationships/image" Target="../media/image609.wmf"/></Relationships>
</file>

<file path=ppt/drawings/_rels/vmlDrawing114.vml.rels><?xml version="1.0" encoding="UTF-8" standalone="yes"?>
<Relationships xmlns="http://schemas.openxmlformats.org/package/2006/relationships"><Relationship Id="rId3" Type="http://schemas.openxmlformats.org/officeDocument/2006/relationships/image" Target="../media/image616.wmf"/><Relationship Id="rId2" Type="http://schemas.openxmlformats.org/officeDocument/2006/relationships/image" Target="../media/image615.wmf"/><Relationship Id="rId1" Type="http://schemas.openxmlformats.org/officeDocument/2006/relationships/image" Target="../media/image614.wmf"/><Relationship Id="rId6" Type="http://schemas.openxmlformats.org/officeDocument/2006/relationships/image" Target="../media/image619.wmf"/><Relationship Id="rId5" Type="http://schemas.openxmlformats.org/officeDocument/2006/relationships/image" Target="../media/image618.wmf"/><Relationship Id="rId4" Type="http://schemas.openxmlformats.org/officeDocument/2006/relationships/image" Target="../media/image617.wmf"/></Relationships>
</file>

<file path=ppt/drawings/_rels/vmlDrawing115.vml.rels><?xml version="1.0" encoding="UTF-8" standalone="yes"?>
<Relationships xmlns="http://schemas.openxmlformats.org/package/2006/relationships"><Relationship Id="rId3" Type="http://schemas.openxmlformats.org/officeDocument/2006/relationships/image" Target="../media/image622.wmf"/><Relationship Id="rId2" Type="http://schemas.openxmlformats.org/officeDocument/2006/relationships/image" Target="../media/image621.wmf"/><Relationship Id="rId1" Type="http://schemas.openxmlformats.org/officeDocument/2006/relationships/image" Target="../media/image620.wmf"/><Relationship Id="rId6" Type="http://schemas.openxmlformats.org/officeDocument/2006/relationships/image" Target="../media/image625.wmf"/><Relationship Id="rId5" Type="http://schemas.openxmlformats.org/officeDocument/2006/relationships/image" Target="../media/image624.wmf"/><Relationship Id="rId4" Type="http://schemas.openxmlformats.org/officeDocument/2006/relationships/image" Target="../media/image623.wmf"/></Relationships>
</file>

<file path=ppt/drawings/_rels/vmlDrawing116.vml.rels><?xml version="1.0" encoding="UTF-8" standalone="yes"?>
<Relationships xmlns="http://schemas.openxmlformats.org/package/2006/relationships"><Relationship Id="rId3" Type="http://schemas.openxmlformats.org/officeDocument/2006/relationships/image" Target="../media/image628.wmf"/><Relationship Id="rId2" Type="http://schemas.openxmlformats.org/officeDocument/2006/relationships/image" Target="../media/image627.wmf"/><Relationship Id="rId1" Type="http://schemas.openxmlformats.org/officeDocument/2006/relationships/image" Target="../media/image626.wmf"/><Relationship Id="rId6" Type="http://schemas.openxmlformats.org/officeDocument/2006/relationships/image" Target="../media/image631.wmf"/><Relationship Id="rId5" Type="http://schemas.openxmlformats.org/officeDocument/2006/relationships/image" Target="../media/image630.wmf"/><Relationship Id="rId4" Type="http://schemas.openxmlformats.org/officeDocument/2006/relationships/image" Target="../media/image629.wmf"/></Relationships>
</file>

<file path=ppt/drawings/_rels/vmlDrawing117.vml.rels><?xml version="1.0" encoding="UTF-8" standalone="yes"?>
<Relationships xmlns="http://schemas.openxmlformats.org/package/2006/relationships"><Relationship Id="rId3" Type="http://schemas.openxmlformats.org/officeDocument/2006/relationships/image" Target="../media/image633.wmf"/><Relationship Id="rId2" Type="http://schemas.openxmlformats.org/officeDocument/2006/relationships/image" Target="../media/image632.wmf"/><Relationship Id="rId1" Type="http://schemas.openxmlformats.org/officeDocument/2006/relationships/image" Target="../media/image624.wmf"/><Relationship Id="rId5" Type="http://schemas.openxmlformats.org/officeDocument/2006/relationships/image" Target="../media/image635.wmf"/><Relationship Id="rId4" Type="http://schemas.openxmlformats.org/officeDocument/2006/relationships/image" Target="../media/image634.wmf"/></Relationships>
</file>

<file path=ppt/drawings/_rels/vmlDrawing118.vml.rels><?xml version="1.0" encoding="UTF-8" standalone="yes"?>
<Relationships xmlns="http://schemas.openxmlformats.org/package/2006/relationships"><Relationship Id="rId2" Type="http://schemas.openxmlformats.org/officeDocument/2006/relationships/image" Target="../media/image637.wmf"/><Relationship Id="rId1" Type="http://schemas.openxmlformats.org/officeDocument/2006/relationships/image" Target="../media/image636.wmf"/></Relationships>
</file>

<file path=ppt/drawings/_rels/vmlDrawing119.vml.rels><?xml version="1.0" encoding="UTF-8" standalone="yes"?>
<Relationships xmlns="http://schemas.openxmlformats.org/package/2006/relationships"><Relationship Id="rId3" Type="http://schemas.openxmlformats.org/officeDocument/2006/relationships/image" Target="../media/image640.wmf"/><Relationship Id="rId2" Type="http://schemas.openxmlformats.org/officeDocument/2006/relationships/image" Target="../media/image639.wmf"/><Relationship Id="rId1" Type="http://schemas.openxmlformats.org/officeDocument/2006/relationships/image" Target="../media/image638.wmf"/><Relationship Id="rId6" Type="http://schemas.openxmlformats.org/officeDocument/2006/relationships/image" Target="../media/image643.wmf"/><Relationship Id="rId5" Type="http://schemas.openxmlformats.org/officeDocument/2006/relationships/image" Target="../media/image642.wmf"/><Relationship Id="rId4" Type="http://schemas.openxmlformats.org/officeDocument/2006/relationships/image" Target="../media/image64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120.vml.rels><?xml version="1.0" encoding="UTF-8" standalone="yes"?>
<Relationships xmlns="http://schemas.openxmlformats.org/package/2006/relationships"><Relationship Id="rId3" Type="http://schemas.openxmlformats.org/officeDocument/2006/relationships/image" Target="../media/image646.wmf"/><Relationship Id="rId2" Type="http://schemas.openxmlformats.org/officeDocument/2006/relationships/image" Target="../media/image645.wmf"/><Relationship Id="rId1" Type="http://schemas.openxmlformats.org/officeDocument/2006/relationships/image" Target="../media/image644.wmf"/><Relationship Id="rId4" Type="http://schemas.openxmlformats.org/officeDocument/2006/relationships/image" Target="../media/image64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image" Target="../media/image83.wmf"/><Relationship Id="rId1" Type="http://schemas.openxmlformats.org/officeDocument/2006/relationships/image" Target="../media/image82.wmf"/><Relationship Id="rId5" Type="http://schemas.openxmlformats.org/officeDocument/2006/relationships/image" Target="../media/image85.wmf"/><Relationship Id="rId4" Type="http://schemas.openxmlformats.org/officeDocument/2006/relationships/image" Target="../media/image7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5" Type="http://schemas.openxmlformats.org/officeDocument/2006/relationships/image" Target="../media/image95.wmf"/><Relationship Id="rId4" Type="http://schemas.openxmlformats.org/officeDocument/2006/relationships/image" Target="../media/image94.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8.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wmf"/><Relationship Id="rId1" Type="http://schemas.openxmlformats.org/officeDocument/2006/relationships/image" Target="../media/image101.wmf"/><Relationship Id="rId4" Type="http://schemas.openxmlformats.org/officeDocument/2006/relationships/image" Target="../media/image95.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image" Target="../media/image106.wmf"/><Relationship Id="rId1" Type="http://schemas.openxmlformats.org/officeDocument/2006/relationships/image" Target="../media/image103.wmf"/><Relationship Id="rId6" Type="http://schemas.openxmlformats.org/officeDocument/2006/relationships/image" Target="../media/image110.wmf"/><Relationship Id="rId5" Type="http://schemas.openxmlformats.org/officeDocument/2006/relationships/image" Target="../media/image109.wmf"/><Relationship Id="rId4" Type="http://schemas.openxmlformats.org/officeDocument/2006/relationships/image" Target="../media/image108.wmf"/></Relationships>
</file>

<file path=ppt/drawings/_rels/vmlDrawing18.vml.rels><?xml version="1.0" encoding="UTF-8" standalone="yes"?>
<Relationships xmlns="http://schemas.openxmlformats.org/package/2006/relationships"><Relationship Id="rId8" Type="http://schemas.openxmlformats.org/officeDocument/2006/relationships/image" Target="../media/image124.emf"/><Relationship Id="rId13" Type="http://schemas.openxmlformats.org/officeDocument/2006/relationships/image" Target="../media/image129.wmf"/><Relationship Id="rId18" Type="http://schemas.openxmlformats.org/officeDocument/2006/relationships/image" Target="../media/image133.wmf"/><Relationship Id="rId3" Type="http://schemas.openxmlformats.org/officeDocument/2006/relationships/image" Target="../media/image119.emf"/><Relationship Id="rId7" Type="http://schemas.openxmlformats.org/officeDocument/2006/relationships/image" Target="../media/image123.wmf"/><Relationship Id="rId12" Type="http://schemas.openxmlformats.org/officeDocument/2006/relationships/image" Target="../media/image128.wmf"/><Relationship Id="rId17" Type="http://schemas.openxmlformats.org/officeDocument/2006/relationships/image" Target="../media/image95.wmf"/><Relationship Id="rId2" Type="http://schemas.openxmlformats.org/officeDocument/2006/relationships/image" Target="../media/image118.wmf"/><Relationship Id="rId16" Type="http://schemas.openxmlformats.org/officeDocument/2006/relationships/image" Target="../media/image132.wmf"/><Relationship Id="rId1" Type="http://schemas.openxmlformats.org/officeDocument/2006/relationships/image" Target="../media/image117.wmf"/><Relationship Id="rId6" Type="http://schemas.openxmlformats.org/officeDocument/2006/relationships/image" Target="../media/image122.wmf"/><Relationship Id="rId11" Type="http://schemas.openxmlformats.org/officeDocument/2006/relationships/image" Target="../media/image127.wmf"/><Relationship Id="rId5" Type="http://schemas.openxmlformats.org/officeDocument/2006/relationships/image" Target="../media/image121.wmf"/><Relationship Id="rId15" Type="http://schemas.openxmlformats.org/officeDocument/2006/relationships/image" Target="../media/image131.wmf"/><Relationship Id="rId10" Type="http://schemas.openxmlformats.org/officeDocument/2006/relationships/image" Target="../media/image126.wmf"/><Relationship Id="rId4" Type="http://schemas.openxmlformats.org/officeDocument/2006/relationships/image" Target="../media/image120.wmf"/><Relationship Id="rId9" Type="http://schemas.openxmlformats.org/officeDocument/2006/relationships/image" Target="../media/image125.emf"/><Relationship Id="rId14" Type="http://schemas.openxmlformats.org/officeDocument/2006/relationships/image" Target="../media/image130.wmf"/></Relationships>
</file>

<file path=ppt/drawings/_rels/vmlDrawing19.vml.rels><?xml version="1.0" encoding="UTF-8" standalone="yes"?>
<Relationships xmlns="http://schemas.openxmlformats.org/package/2006/relationships"><Relationship Id="rId8" Type="http://schemas.openxmlformats.org/officeDocument/2006/relationships/image" Target="../media/image145.wmf"/><Relationship Id="rId3" Type="http://schemas.openxmlformats.org/officeDocument/2006/relationships/image" Target="../media/image140.wmf"/><Relationship Id="rId7" Type="http://schemas.openxmlformats.org/officeDocument/2006/relationships/image" Target="../media/image144.wmf"/><Relationship Id="rId2" Type="http://schemas.openxmlformats.org/officeDocument/2006/relationships/image" Target="../media/image139.wmf"/><Relationship Id="rId1" Type="http://schemas.openxmlformats.org/officeDocument/2006/relationships/image" Target="../media/image138.emf"/><Relationship Id="rId6" Type="http://schemas.openxmlformats.org/officeDocument/2006/relationships/image" Target="../media/image143.wmf"/><Relationship Id="rId5" Type="http://schemas.openxmlformats.org/officeDocument/2006/relationships/image" Target="../media/image142.wmf"/><Relationship Id="rId4" Type="http://schemas.openxmlformats.org/officeDocument/2006/relationships/image" Target="../media/image1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0.vml.rels><?xml version="1.0" encoding="UTF-8" standalone="yes"?>
<Relationships xmlns="http://schemas.openxmlformats.org/package/2006/relationships"><Relationship Id="rId8" Type="http://schemas.openxmlformats.org/officeDocument/2006/relationships/image" Target="../media/image154.wmf"/><Relationship Id="rId13" Type="http://schemas.openxmlformats.org/officeDocument/2006/relationships/image" Target="../media/image159.wmf"/><Relationship Id="rId3" Type="http://schemas.openxmlformats.org/officeDocument/2006/relationships/image" Target="../media/image149.wmf"/><Relationship Id="rId7" Type="http://schemas.openxmlformats.org/officeDocument/2006/relationships/image" Target="../media/image153.wmf"/><Relationship Id="rId12" Type="http://schemas.openxmlformats.org/officeDocument/2006/relationships/image" Target="../media/image158.wmf"/><Relationship Id="rId17" Type="http://schemas.openxmlformats.org/officeDocument/2006/relationships/image" Target="../media/image163.wmf"/><Relationship Id="rId2" Type="http://schemas.openxmlformats.org/officeDocument/2006/relationships/image" Target="../media/image148.wmf"/><Relationship Id="rId16" Type="http://schemas.openxmlformats.org/officeDocument/2006/relationships/image" Target="../media/image162.wmf"/><Relationship Id="rId1" Type="http://schemas.openxmlformats.org/officeDocument/2006/relationships/image" Target="../media/image147.wmf"/><Relationship Id="rId6" Type="http://schemas.openxmlformats.org/officeDocument/2006/relationships/image" Target="../media/image152.wmf"/><Relationship Id="rId11" Type="http://schemas.openxmlformats.org/officeDocument/2006/relationships/image" Target="../media/image157.wmf"/><Relationship Id="rId5" Type="http://schemas.openxmlformats.org/officeDocument/2006/relationships/image" Target="../media/image151.wmf"/><Relationship Id="rId15" Type="http://schemas.openxmlformats.org/officeDocument/2006/relationships/image" Target="../media/image161.wmf"/><Relationship Id="rId10" Type="http://schemas.openxmlformats.org/officeDocument/2006/relationships/image" Target="../media/image156.wmf"/><Relationship Id="rId4" Type="http://schemas.openxmlformats.org/officeDocument/2006/relationships/image" Target="../media/image150.wmf"/><Relationship Id="rId9" Type="http://schemas.openxmlformats.org/officeDocument/2006/relationships/image" Target="../media/image155.wmf"/><Relationship Id="rId14" Type="http://schemas.openxmlformats.org/officeDocument/2006/relationships/image" Target="../media/image160.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image" Target="../media/image166.e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174.wmf"/><Relationship Id="rId1" Type="http://schemas.openxmlformats.org/officeDocument/2006/relationships/image" Target="../media/image173.wmf"/><Relationship Id="rId5" Type="http://schemas.openxmlformats.org/officeDocument/2006/relationships/image" Target="../media/image177.emf"/><Relationship Id="rId4" Type="http://schemas.openxmlformats.org/officeDocument/2006/relationships/image" Target="../media/image176.wmf"/></Relationships>
</file>

<file path=ppt/drawings/_rels/vmlDrawing23.vml.rels><?xml version="1.0" encoding="UTF-8" standalone="yes"?>
<Relationships xmlns="http://schemas.openxmlformats.org/package/2006/relationships"><Relationship Id="rId8" Type="http://schemas.openxmlformats.org/officeDocument/2006/relationships/image" Target="../media/image185.emf"/><Relationship Id="rId13" Type="http://schemas.openxmlformats.org/officeDocument/2006/relationships/image" Target="../media/image190.emf"/><Relationship Id="rId18" Type="http://schemas.openxmlformats.org/officeDocument/2006/relationships/image" Target="../media/image195.emf"/><Relationship Id="rId3" Type="http://schemas.openxmlformats.org/officeDocument/2006/relationships/image" Target="../media/image180.wmf"/><Relationship Id="rId7" Type="http://schemas.openxmlformats.org/officeDocument/2006/relationships/image" Target="../media/image184.emf"/><Relationship Id="rId12" Type="http://schemas.openxmlformats.org/officeDocument/2006/relationships/image" Target="../media/image189.emf"/><Relationship Id="rId17" Type="http://schemas.openxmlformats.org/officeDocument/2006/relationships/image" Target="../media/image194.emf"/><Relationship Id="rId2" Type="http://schemas.openxmlformats.org/officeDocument/2006/relationships/image" Target="../media/image179.wmf"/><Relationship Id="rId16" Type="http://schemas.openxmlformats.org/officeDocument/2006/relationships/image" Target="../media/image193.emf"/><Relationship Id="rId1" Type="http://schemas.openxmlformats.org/officeDocument/2006/relationships/image" Target="../media/image178.wmf"/><Relationship Id="rId6" Type="http://schemas.openxmlformats.org/officeDocument/2006/relationships/image" Target="../media/image183.emf"/><Relationship Id="rId11" Type="http://schemas.openxmlformats.org/officeDocument/2006/relationships/image" Target="../media/image188.emf"/><Relationship Id="rId5" Type="http://schemas.openxmlformats.org/officeDocument/2006/relationships/image" Target="../media/image182.emf"/><Relationship Id="rId15" Type="http://schemas.openxmlformats.org/officeDocument/2006/relationships/image" Target="../media/image192.emf"/><Relationship Id="rId10" Type="http://schemas.openxmlformats.org/officeDocument/2006/relationships/image" Target="../media/image187.emf"/><Relationship Id="rId19" Type="http://schemas.openxmlformats.org/officeDocument/2006/relationships/image" Target="../media/image196.wmf"/><Relationship Id="rId4" Type="http://schemas.openxmlformats.org/officeDocument/2006/relationships/image" Target="../media/image181.emf"/><Relationship Id="rId9" Type="http://schemas.openxmlformats.org/officeDocument/2006/relationships/image" Target="../media/image186.emf"/><Relationship Id="rId14" Type="http://schemas.openxmlformats.org/officeDocument/2006/relationships/image" Target="../media/image191.emf"/></Relationships>
</file>

<file path=ppt/drawings/_rels/vmlDrawing24.vml.rels><?xml version="1.0" encoding="UTF-8" standalone="yes"?>
<Relationships xmlns="http://schemas.openxmlformats.org/package/2006/relationships"><Relationship Id="rId8" Type="http://schemas.openxmlformats.org/officeDocument/2006/relationships/image" Target="../media/image206.wmf"/><Relationship Id="rId3" Type="http://schemas.openxmlformats.org/officeDocument/2006/relationships/image" Target="../media/image201.wmf"/><Relationship Id="rId7" Type="http://schemas.openxmlformats.org/officeDocument/2006/relationships/image" Target="../media/image205.wmf"/><Relationship Id="rId2" Type="http://schemas.openxmlformats.org/officeDocument/2006/relationships/image" Target="../media/image200.wmf"/><Relationship Id="rId1" Type="http://schemas.openxmlformats.org/officeDocument/2006/relationships/image" Target="../media/image199.wmf"/><Relationship Id="rId6" Type="http://schemas.openxmlformats.org/officeDocument/2006/relationships/image" Target="../media/image204.wmf"/><Relationship Id="rId5" Type="http://schemas.openxmlformats.org/officeDocument/2006/relationships/image" Target="../media/image203.wmf"/><Relationship Id="rId4" Type="http://schemas.openxmlformats.org/officeDocument/2006/relationships/image" Target="../media/image202.wmf"/><Relationship Id="rId9" Type="http://schemas.openxmlformats.org/officeDocument/2006/relationships/image" Target="../media/image207.wmf"/></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209.wmf"/><Relationship Id="rId1" Type="http://schemas.openxmlformats.org/officeDocument/2006/relationships/image" Target="../media/image208.wmf"/></Relationships>
</file>

<file path=ppt/drawings/_rels/vmlDrawing26.vml.rels><?xml version="1.0" encoding="UTF-8" standalone="yes"?>
<Relationships xmlns="http://schemas.openxmlformats.org/package/2006/relationships"><Relationship Id="rId8" Type="http://schemas.openxmlformats.org/officeDocument/2006/relationships/image" Target="../media/image217.wmf"/><Relationship Id="rId3" Type="http://schemas.openxmlformats.org/officeDocument/2006/relationships/image" Target="../media/image212.wmf"/><Relationship Id="rId7" Type="http://schemas.openxmlformats.org/officeDocument/2006/relationships/image" Target="../media/image216.wmf"/><Relationship Id="rId2" Type="http://schemas.openxmlformats.org/officeDocument/2006/relationships/image" Target="../media/image211.wmf"/><Relationship Id="rId1" Type="http://schemas.openxmlformats.org/officeDocument/2006/relationships/image" Target="../media/image210.wmf"/><Relationship Id="rId6" Type="http://schemas.openxmlformats.org/officeDocument/2006/relationships/image" Target="../media/image215.wmf"/><Relationship Id="rId5" Type="http://schemas.openxmlformats.org/officeDocument/2006/relationships/image" Target="../media/image214.wmf"/><Relationship Id="rId4" Type="http://schemas.openxmlformats.org/officeDocument/2006/relationships/image" Target="../media/image213.wmf"/></Relationships>
</file>

<file path=ppt/drawings/_rels/vmlDrawing27.vml.rels><?xml version="1.0" encoding="UTF-8" standalone="yes"?>
<Relationships xmlns="http://schemas.openxmlformats.org/package/2006/relationships"><Relationship Id="rId3" Type="http://schemas.openxmlformats.org/officeDocument/2006/relationships/image" Target="../media/image220.emf"/><Relationship Id="rId2" Type="http://schemas.openxmlformats.org/officeDocument/2006/relationships/image" Target="../media/image219.wmf"/><Relationship Id="rId1" Type="http://schemas.openxmlformats.org/officeDocument/2006/relationships/image" Target="../media/image218.wmf"/><Relationship Id="rId5" Type="http://schemas.openxmlformats.org/officeDocument/2006/relationships/image" Target="../media/image222.wmf"/><Relationship Id="rId4" Type="http://schemas.openxmlformats.org/officeDocument/2006/relationships/image" Target="../media/image221.wmf"/></Relationships>
</file>

<file path=ppt/drawings/_rels/vmlDrawing28.vml.rels><?xml version="1.0" encoding="UTF-8" standalone="yes"?>
<Relationships xmlns="http://schemas.openxmlformats.org/package/2006/relationships"><Relationship Id="rId3" Type="http://schemas.openxmlformats.org/officeDocument/2006/relationships/image" Target="../media/image225.emf"/><Relationship Id="rId2" Type="http://schemas.openxmlformats.org/officeDocument/2006/relationships/image" Target="../media/image224.emf"/><Relationship Id="rId1" Type="http://schemas.openxmlformats.org/officeDocument/2006/relationships/image" Target="../media/image223.emf"/><Relationship Id="rId5" Type="http://schemas.openxmlformats.org/officeDocument/2006/relationships/image" Target="../media/image222.wmf"/><Relationship Id="rId4" Type="http://schemas.openxmlformats.org/officeDocument/2006/relationships/image" Target="../media/image226.emf"/></Relationships>
</file>

<file path=ppt/drawings/_rels/vmlDrawing29.v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image" Target="../media/image228.wmf"/><Relationship Id="rId1" Type="http://schemas.openxmlformats.org/officeDocument/2006/relationships/image" Target="../media/image227.wmf"/><Relationship Id="rId6" Type="http://schemas.openxmlformats.org/officeDocument/2006/relationships/image" Target="../media/image231.wmf"/><Relationship Id="rId5" Type="http://schemas.openxmlformats.org/officeDocument/2006/relationships/image" Target="../media/image230.wmf"/><Relationship Id="rId4" Type="http://schemas.openxmlformats.org/officeDocument/2006/relationships/image" Target="../media/image22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image" Target="../media/image22.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234.wmf"/><Relationship Id="rId2" Type="http://schemas.openxmlformats.org/officeDocument/2006/relationships/image" Target="../media/image233.wmf"/><Relationship Id="rId1" Type="http://schemas.openxmlformats.org/officeDocument/2006/relationships/image" Target="../media/image232.wmf"/><Relationship Id="rId4" Type="http://schemas.openxmlformats.org/officeDocument/2006/relationships/image" Target="../media/image235.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238.emf"/><Relationship Id="rId2" Type="http://schemas.openxmlformats.org/officeDocument/2006/relationships/image" Target="../media/image237.wmf"/><Relationship Id="rId1" Type="http://schemas.openxmlformats.org/officeDocument/2006/relationships/image" Target="../media/image236.emf"/><Relationship Id="rId4" Type="http://schemas.openxmlformats.org/officeDocument/2006/relationships/image" Target="../media/image239.emf"/></Relationships>
</file>

<file path=ppt/drawings/_rels/vmlDrawing32.vml.rels><?xml version="1.0" encoding="UTF-8" standalone="yes"?>
<Relationships xmlns="http://schemas.openxmlformats.org/package/2006/relationships"><Relationship Id="rId2" Type="http://schemas.openxmlformats.org/officeDocument/2006/relationships/image" Target="../media/image241.wmf"/><Relationship Id="rId1" Type="http://schemas.openxmlformats.org/officeDocument/2006/relationships/image" Target="../media/image240.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243.wmf"/><Relationship Id="rId1" Type="http://schemas.openxmlformats.org/officeDocument/2006/relationships/image" Target="../media/image242.wmf"/><Relationship Id="rId6" Type="http://schemas.openxmlformats.org/officeDocument/2006/relationships/image" Target="../media/image247.wmf"/><Relationship Id="rId5" Type="http://schemas.openxmlformats.org/officeDocument/2006/relationships/image" Target="../media/image246.wmf"/><Relationship Id="rId4" Type="http://schemas.openxmlformats.org/officeDocument/2006/relationships/image" Target="../media/image245.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252.emf"/><Relationship Id="rId2" Type="http://schemas.openxmlformats.org/officeDocument/2006/relationships/image" Target="../media/image251.emf"/><Relationship Id="rId1" Type="http://schemas.openxmlformats.org/officeDocument/2006/relationships/image" Target="../media/image250.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253.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254.e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256.emf"/><Relationship Id="rId1" Type="http://schemas.openxmlformats.org/officeDocument/2006/relationships/image" Target="../media/image255.emf"/></Relationships>
</file>

<file path=ppt/drawings/_rels/vmlDrawing38.vml.rels><?xml version="1.0" encoding="UTF-8" standalone="yes"?>
<Relationships xmlns="http://schemas.openxmlformats.org/package/2006/relationships"><Relationship Id="rId2" Type="http://schemas.openxmlformats.org/officeDocument/2006/relationships/image" Target="../media/image258.emf"/><Relationship Id="rId1" Type="http://schemas.openxmlformats.org/officeDocument/2006/relationships/image" Target="../media/image257.e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262.emf"/><Relationship Id="rId1" Type="http://schemas.openxmlformats.org/officeDocument/2006/relationships/image" Target="../media/image261.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5" Type="http://schemas.openxmlformats.org/officeDocument/2006/relationships/image" Target="../media/image30.wmf"/><Relationship Id="rId4" Type="http://schemas.openxmlformats.org/officeDocument/2006/relationships/image" Target="../media/image29.wmf"/></Relationships>
</file>

<file path=ppt/drawings/_rels/vmlDrawing40.vml.rels><?xml version="1.0" encoding="UTF-8" standalone="yes"?>
<Relationships xmlns="http://schemas.openxmlformats.org/package/2006/relationships"><Relationship Id="rId2" Type="http://schemas.openxmlformats.org/officeDocument/2006/relationships/image" Target="../media/image264.emf"/><Relationship Id="rId1" Type="http://schemas.openxmlformats.org/officeDocument/2006/relationships/image" Target="../media/image263.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42.vml.rels><?xml version="1.0" encoding="UTF-8" standalone="yes"?>
<Relationships xmlns="http://schemas.openxmlformats.org/package/2006/relationships"><Relationship Id="rId2" Type="http://schemas.openxmlformats.org/officeDocument/2006/relationships/image" Target="../media/image267.emf"/><Relationship Id="rId1" Type="http://schemas.openxmlformats.org/officeDocument/2006/relationships/image" Target="../media/image266.e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69.emf"/><Relationship Id="rId1" Type="http://schemas.openxmlformats.org/officeDocument/2006/relationships/image" Target="../media/image268.emf"/></Relationships>
</file>

<file path=ppt/drawings/_rels/vmlDrawing44.vml.rels><?xml version="1.0" encoding="UTF-8" standalone="yes"?>
<Relationships xmlns="http://schemas.openxmlformats.org/package/2006/relationships"><Relationship Id="rId2" Type="http://schemas.openxmlformats.org/officeDocument/2006/relationships/image" Target="../media/image271.emf"/><Relationship Id="rId1" Type="http://schemas.openxmlformats.org/officeDocument/2006/relationships/image" Target="../media/image270.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272.e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275.emf"/><Relationship Id="rId2" Type="http://schemas.openxmlformats.org/officeDocument/2006/relationships/image" Target="../media/image274.emf"/><Relationship Id="rId1" Type="http://schemas.openxmlformats.org/officeDocument/2006/relationships/image" Target="../media/image273.emf"/></Relationships>
</file>

<file path=ppt/drawings/_rels/vmlDrawing47.vml.rels><?xml version="1.0" encoding="UTF-8" standalone="yes"?>
<Relationships xmlns="http://schemas.openxmlformats.org/package/2006/relationships"><Relationship Id="rId2" Type="http://schemas.openxmlformats.org/officeDocument/2006/relationships/image" Target="../media/image277.emf"/><Relationship Id="rId1" Type="http://schemas.openxmlformats.org/officeDocument/2006/relationships/image" Target="../media/image276.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78.emf"/></Relationships>
</file>

<file path=ppt/drawings/_rels/vmlDrawing49.vml.rels><?xml version="1.0" encoding="UTF-8" standalone="yes"?>
<Relationships xmlns="http://schemas.openxmlformats.org/package/2006/relationships"><Relationship Id="rId2" Type="http://schemas.openxmlformats.org/officeDocument/2006/relationships/image" Target="../media/image281.emf"/><Relationship Id="rId1" Type="http://schemas.openxmlformats.org/officeDocument/2006/relationships/image" Target="../media/image28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84.emf"/><Relationship Id="rId2" Type="http://schemas.openxmlformats.org/officeDocument/2006/relationships/image" Target="../media/image283.emf"/><Relationship Id="rId1" Type="http://schemas.openxmlformats.org/officeDocument/2006/relationships/image" Target="../media/image282.e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87.emf"/><Relationship Id="rId2" Type="http://schemas.openxmlformats.org/officeDocument/2006/relationships/image" Target="../media/image286.emf"/><Relationship Id="rId1" Type="http://schemas.openxmlformats.org/officeDocument/2006/relationships/image" Target="../media/image285.emf"/><Relationship Id="rId4" Type="http://schemas.openxmlformats.org/officeDocument/2006/relationships/image" Target="../media/image288.emf"/></Relationships>
</file>

<file path=ppt/drawings/_rels/vmlDrawing52.vml.rels><?xml version="1.0" encoding="UTF-8" standalone="yes"?>
<Relationships xmlns="http://schemas.openxmlformats.org/package/2006/relationships"><Relationship Id="rId3" Type="http://schemas.openxmlformats.org/officeDocument/2006/relationships/image" Target="../media/image291.emf"/><Relationship Id="rId7" Type="http://schemas.openxmlformats.org/officeDocument/2006/relationships/image" Target="../media/image295.emf"/><Relationship Id="rId2" Type="http://schemas.openxmlformats.org/officeDocument/2006/relationships/image" Target="../media/image290.emf"/><Relationship Id="rId1" Type="http://schemas.openxmlformats.org/officeDocument/2006/relationships/image" Target="../media/image289.emf"/><Relationship Id="rId6" Type="http://schemas.openxmlformats.org/officeDocument/2006/relationships/image" Target="../media/image294.emf"/><Relationship Id="rId5" Type="http://schemas.openxmlformats.org/officeDocument/2006/relationships/image" Target="../media/image293.emf"/><Relationship Id="rId4" Type="http://schemas.openxmlformats.org/officeDocument/2006/relationships/image" Target="../media/image292.e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98.emf"/><Relationship Id="rId2" Type="http://schemas.openxmlformats.org/officeDocument/2006/relationships/image" Target="../media/image297.emf"/><Relationship Id="rId1" Type="http://schemas.openxmlformats.org/officeDocument/2006/relationships/image" Target="../media/image296.e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301.emf"/><Relationship Id="rId2" Type="http://schemas.openxmlformats.org/officeDocument/2006/relationships/image" Target="../media/image300.emf"/><Relationship Id="rId1" Type="http://schemas.openxmlformats.org/officeDocument/2006/relationships/image" Target="../media/image299.emf"/><Relationship Id="rId5" Type="http://schemas.openxmlformats.org/officeDocument/2006/relationships/image" Target="../media/image303.emf"/><Relationship Id="rId4" Type="http://schemas.openxmlformats.org/officeDocument/2006/relationships/image" Target="../media/image302.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04.e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307.emf"/><Relationship Id="rId2" Type="http://schemas.openxmlformats.org/officeDocument/2006/relationships/image" Target="../media/image306.emf"/><Relationship Id="rId1" Type="http://schemas.openxmlformats.org/officeDocument/2006/relationships/image" Target="../media/image305.emf"/><Relationship Id="rId4" Type="http://schemas.openxmlformats.org/officeDocument/2006/relationships/image" Target="../media/image308.e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311.emf"/><Relationship Id="rId2" Type="http://schemas.openxmlformats.org/officeDocument/2006/relationships/image" Target="../media/image310.emf"/><Relationship Id="rId1" Type="http://schemas.openxmlformats.org/officeDocument/2006/relationships/image" Target="../media/image309.emf"/></Relationships>
</file>

<file path=ppt/drawings/_rels/vmlDrawing58.vml.rels><?xml version="1.0" encoding="UTF-8" standalone="yes"?>
<Relationships xmlns="http://schemas.openxmlformats.org/package/2006/relationships"><Relationship Id="rId3" Type="http://schemas.openxmlformats.org/officeDocument/2006/relationships/image" Target="../media/image314.emf"/><Relationship Id="rId2" Type="http://schemas.openxmlformats.org/officeDocument/2006/relationships/image" Target="../media/image313.emf"/><Relationship Id="rId1" Type="http://schemas.openxmlformats.org/officeDocument/2006/relationships/image" Target="../media/image312.emf"/><Relationship Id="rId4" Type="http://schemas.openxmlformats.org/officeDocument/2006/relationships/image" Target="../media/image315.emf"/></Relationships>
</file>

<file path=ppt/drawings/_rels/vmlDrawing59.vml.rels><?xml version="1.0" encoding="UTF-8" standalone="yes"?>
<Relationships xmlns="http://schemas.openxmlformats.org/package/2006/relationships"><Relationship Id="rId3" Type="http://schemas.openxmlformats.org/officeDocument/2006/relationships/image" Target="../media/image318.emf"/><Relationship Id="rId2" Type="http://schemas.openxmlformats.org/officeDocument/2006/relationships/image" Target="../media/image317.emf"/><Relationship Id="rId1" Type="http://schemas.openxmlformats.org/officeDocument/2006/relationships/image" Target="../media/image316.emf"/><Relationship Id="rId5" Type="http://schemas.openxmlformats.org/officeDocument/2006/relationships/image" Target="../media/image320.emf"/><Relationship Id="rId4" Type="http://schemas.openxmlformats.org/officeDocument/2006/relationships/image" Target="../media/image319.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image" Target="../media/image33.wmf"/></Relationships>
</file>

<file path=ppt/drawings/_rels/vmlDrawing60.vml.rels><?xml version="1.0" encoding="UTF-8" standalone="yes"?>
<Relationships xmlns="http://schemas.openxmlformats.org/package/2006/relationships"><Relationship Id="rId3" Type="http://schemas.openxmlformats.org/officeDocument/2006/relationships/image" Target="../media/image323.emf"/><Relationship Id="rId2" Type="http://schemas.openxmlformats.org/officeDocument/2006/relationships/image" Target="../media/image322.emf"/><Relationship Id="rId1" Type="http://schemas.openxmlformats.org/officeDocument/2006/relationships/image" Target="../media/image321.emf"/><Relationship Id="rId5" Type="http://schemas.openxmlformats.org/officeDocument/2006/relationships/image" Target="../media/image325.emf"/><Relationship Id="rId4" Type="http://schemas.openxmlformats.org/officeDocument/2006/relationships/image" Target="../media/image324.emf"/></Relationships>
</file>

<file path=ppt/drawings/_rels/vmlDrawing61.vml.rels><?xml version="1.0" encoding="UTF-8" standalone="yes"?>
<Relationships xmlns="http://schemas.openxmlformats.org/package/2006/relationships"><Relationship Id="rId8" Type="http://schemas.openxmlformats.org/officeDocument/2006/relationships/image" Target="../media/image333.emf"/><Relationship Id="rId3" Type="http://schemas.openxmlformats.org/officeDocument/2006/relationships/image" Target="../media/image328.emf"/><Relationship Id="rId7" Type="http://schemas.openxmlformats.org/officeDocument/2006/relationships/image" Target="../media/image332.emf"/><Relationship Id="rId2" Type="http://schemas.openxmlformats.org/officeDocument/2006/relationships/image" Target="../media/image327.emf"/><Relationship Id="rId1" Type="http://schemas.openxmlformats.org/officeDocument/2006/relationships/image" Target="../media/image326.emf"/><Relationship Id="rId6" Type="http://schemas.openxmlformats.org/officeDocument/2006/relationships/image" Target="../media/image331.emf"/><Relationship Id="rId5" Type="http://schemas.openxmlformats.org/officeDocument/2006/relationships/image" Target="../media/image330.emf"/><Relationship Id="rId4" Type="http://schemas.openxmlformats.org/officeDocument/2006/relationships/image" Target="../media/image329.emf"/><Relationship Id="rId9" Type="http://schemas.openxmlformats.org/officeDocument/2006/relationships/image" Target="../media/image334.emf"/></Relationships>
</file>

<file path=ppt/drawings/_rels/vmlDrawing62.vml.rels><?xml version="1.0" encoding="UTF-8" standalone="yes"?>
<Relationships xmlns="http://schemas.openxmlformats.org/package/2006/relationships"><Relationship Id="rId8" Type="http://schemas.openxmlformats.org/officeDocument/2006/relationships/image" Target="../media/image342.emf"/><Relationship Id="rId3" Type="http://schemas.openxmlformats.org/officeDocument/2006/relationships/image" Target="../media/image337.emf"/><Relationship Id="rId7" Type="http://schemas.openxmlformats.org/officeDocument/2006/relationships/image" Target="../media/image341.emf"/><Relationship Id="rId2" Type="http://schemas.openxmlformats.org/officeDocument/2006/relationships/image" Target="../media/image336.emf"/><Relationship Id="rId1" Type="http://schemas.openxmlformats.org/officeDocument/2006/relationships/image" Target="../media/image335.emf"/><Relationship Id="rId6" Type="http://schemas.openxmlformats.org/officeDocument/2006/relationships/image" Target="../media/image340.emf"/><Relationship Id="rId5" Type="http://schemas.openxmlformats.org/officeDocument/2006/relationships/image" Target="../media/image339.emf"/><Relationship Id="rId4" Type="http://schemas.openxmlformats.org/officeDocument/2006/relationships/image" Target="../media/image338.emf"/></Relationships>
</file>

<file path=ppt/drawings/_rels/vmlDrawing63.v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image" Target="../media/image345.emf"/><Relationship Id="rId7" Type="http://schemas.openxmlformats.org/officeDocument/2006/relationships/image" Target="../media/image349.emf"/><Relationship Id="rId2" Type="http://schemas.openxmlformats.org/officeDocument/2006/relationships/image" Target="../media/image344.emf"/><Relationship Id="rId1" Type="http://schemas.openxmlformats.org/officeDocument/2006/relationships/image" Target="../media/image343.emf"/><Relationship Id="rId6" Type="http://schemas.openxmlformats.org/officeDocument/2006/relationships/image" Target="../media/image348.emf"/><Relationship Id="rId11" Type="http://schemas.openxmlformats.org/officeDocument/2006/relationships/image" Target="../media/image353.emf"/><Relationship Id="rId5" Type="http://schemas.openxmlformats.org/officeDocument/2006/relationships/image" Target="../media/image347.emf"/><Relationship Id="rId10" Type="http://schemas.openxmlformats.org/officeDocument/2006/relationships/image" Target="../media/image352.emf"/><Relationship Id="rId4" Type="http://schemas.openxmlformats.org/officeDocument/2006/relationships/image" Target="../media/image346.emf"/><Relationship Id="rId9" Type="http://schemas.openxmlformats.org/officeDocument/2006/relationships/image" Target="../media/image351.e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357.wmf"/><Relationship Id="rId2" Type="http://schemas.openxmlformats.org/officeDocument/2006/relationships/image" Target="../media/image356.wmf"/><Relationship Id="rId1" Type="http://schemas.openxmlformats.org/officeDocument/2006/relationships/image" Target="../media/image355.wmf"/><Relationship Id="rId4" Type="http://schemas.openxmlformats.org/officeDocument/2006/relationships/image" Target="../media/image358.wmf"/></Relationships>
</file>

<file path=ppt/drawings/_rels/vmlDrawing65.vml.rels><?xml version="1.0" encoding="UTF-8" standalone="yes"?>
<Relationships xmlns="http://schemas.openxmlformats.org/package/2006/relationships"><Relationship Id="rId8" Type="http://schemas.openxmlformats.org/officeDocument/2006/relationships/image" Target="../media/image366.wmf"/><Relationship Id="rId13" Type="http://schemas.openxmlformats.org/officeDocument/2006/relationships/image" Target="../media/image371.wmf"/><Relationship Id="rId3" Type="http://schemas.openxmlformats.org/officeDocument/2006/relationships/image" Target="../media/image361.wmf"/><Relationship Id="rId7" Type="http://schemas.openxmlformats.org/officeDocument/2006/relationships/image" Target="../media/image365.wmf"/><Relationship Id="rId12" Type="http://schemas.openxmlformats.org/officeDocument/2006/relationships/image" Target="../media/image370.wmf"/><Relationship Id="rId2" Type="http://schemas.openxmlformats.org/officeDocument/2006/relationships/image" Target="../media/image360.wmf"/><Relationship Id="rId1" Type="http://schemas.openxmlformats.org/officeDocument/2006/relationships/image" Target="../media/image359.wmf"/><Relationship Id="rId6" Type="http://schemas.openxmlformats.org/officeDocument/2006/relationships/image" Target="../media/image364.wmf"/><Relationship Id="rId11" Type="http://schemas.openxmlformats.org/officeDocument/2006/relationships/image" Target="../media/image369.wmf"/><Relationship Id="rId5" Type="http://schemas.openxmlformats.org/officeDocument/2006/relationships/image" Target="../media/image363.wmf"/><Relationship Id="rId15" Type="http://schemas.openxmlformats.org/officeDocument/2006/relationships/image" Target="../media/image373.wmf"/><Relationship Id="rId10" Type="http://schemas.openxmlformats.org/officeDocument/2006/relationships/image" Target="../media/image368.wmf"/><Relationship Id="rId4" Type="http://schemas.openxmlformats.org/officeDocument/2006/relationships/image" Target="../media/image362.wmf"/><Relationship Id="rId9" Type="http://schemas.openxmlformats.org/officeDocument/2006/relationships/image" Target="../media/image367.wmf"/><Relationship Id="rId14" Type="http://schemas.openxmlformats.org/officeDocument/2006/relationships/image" Target="../media/image372.wmf"/></Relationships>
</file>

<file path=ppt/drawings/_rels/vmlDrawing66.vml.rels><?xml version="1.0" encoding="UTF-8" standalone="yes"?>
<Relationships xmlns="http://schemas.openxmlformats.org/package/2006/relationships"><Relationship Id="rId2" Type="http://schemas.openxmlformats.org/officeDocument/2006/relationships/image" Target="../media/image376.wmf"/><Relationship Id="rId1" Type="http://schemas.openxmlformats.org/officeDocument/2006/relationships/image" Target="../media/image375.wmf"/></Relationships>
</file>

<file path=ppt/drawings/_rels/vmlDrawing67.vml.rels><?xml version="1.0" encoding="UTF-8" standalone="yes"?>
<Relationships xmlns="http://schemas.openxmlformats.org/package/2006/relationships"><Relationship Id="rId3" Type="http://schemas.openxmlformats.org/officeDocument/2006/relationships/image" Target="../media/image379.wmf"/><Relationship Id="rId2" Type="http://schemas.openxmlformats.org/officeDocument/2006/relationships/image" Target="../media/image378.wmf"/><Relationship Id="rId1" Type="http://schemas.openxmlformats.org/officeDocument/2006/relationships/image" Target="../media/image377.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82.wmf"/><Relationship Id="rId2" Type="http://schemas.openxmlformats.org/officeDocument/2006/relationships/image" Target="../media/image381.wmf"/><Relationship Id="rId1" Type="http://schemas.openxmlformats.org/officeDocument/2006/relationships/image" Target="../media/image380.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385.wmf"/><Relationship Id="rId2" Type="http://schemas.openxmlformats.org/officeDocument/2006/relationships/image" Target="../media/image384.wmf"/><Relationship Id="rId1" Type="http://schemas.openxmlformats.org/officeDocument/2006/relationships/image" Target="../media/image383.wmf"/><Relationship Id="rId4" Type="http://schemas.openxmlformats.org/officeDocument/2006/relationships/image" Target="../media/image386.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image" Target="../media/image35.wmf"/><Relationship Id="rId4" Type="http://schemas.openxmlformats.org/officeDocument/2006/relationships/image" Target="../media/image38.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389.wmf"/><Relationship Id="rId2" Type="http://schemas.openxmlformats.org/officeDocument/2006/relationships/image" Target="../media/image388.wmf"/><Relationship Id="rId1" Type="http://schemas.openxmlformats.org/officeDocument/2006/relationships/image" Target="../media/image387.wmf"/><Relationship Id="rId5" Type="http://schemas.openxmlformats.org/officeDocument/2006/relationships/image" Target="../media/image391.wmf"/><Relationship Id="rId4" Type="http://schemas.openxmlformats.org/officeDocument/2006/relationships/image" Target="../media/image390.wmf"/></Relationships>
</file>

<file path=ppt/drawings/_rels/vmlDrawing71.vml.rels><?xml version="1.0" encoding="UTF-8" standalone="yes"?>
<Relationships xmlns="http://schemas.openxmlformats.org/package/2006/relationships"><Relationship Id="rId2" Type="http://schemas.openxmlformats.org/officeDocument/2006/relationships/image" Target="../media/image393.wmf"/><Relationship Id="rId1" Type="http://schemas.openxmlformats.org/officeDocument/2006/relationships/image" Target="../media/image392.wmf"/></Relationships>
</file>

<file path=ppt/drawings/_rels/vmlDrawing72.vml.rels><?xml version="1.0" encoding="UTF-8" standalone="yes"?>
<Relationships xmlns="http://schemas.openxmlformats.org/package/2006/relationships"><Relationship Id="rId3" Type="http://schemas.openxmlformats.org/officeDocument/2006/relationships/image" Target="../media/image398.wmf"/><Relationship Id="rId2" Type="http://schemas.openxmlformats.org/officeDocument/2006/relationships/image" Target="../media/image397.wmf"/><Relationship Id="rId1" Type="http://schemas.openxmlformats.org/officeDocument/2006/relationships/image" Target="../media/image396.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401.wmf"/><Relationship Id="rId2" Type="http://schemas.openxmlformats.org/officeDocument/2006/relationships/image" Target="../media/image400.wmf"/><Relationship Id="rId1" Type="http://schemas.openxmlformats.org/officeDocument/2006/relationships/image" Target="../media/image398.wmf"/><Relationship Id="rId6" Type="http://schemas.openxmlformats.org/officeDocument/2006/relationships/image" Target="../media/image404.wmf"/><Relationship Id="rId5" Type="http://schemas.openxmlformats.org/officeDocument/2006/relationships/image" Target="../media/image403.wmf"/><Relationship Id="rId4" Type="http://schemas.openxmlformats.org/officeDocument/2006/relationships/image" Target="../media/image402.wmf"/></Relationships>
</file>

<file path=ppt/drawings/_rels/vmlDrawing74.vml.rels><?xml version="1.0" encoding="UTF-8" standalone="yes"?>
<Relationships xmlns="http://schemas.openxmlformats.org/package/2006/relationships"><Relationship Id="rId2" Type="http://schemas.openxmlformats.org/officeDocument/2006/relationships/image" Target="../media/image412.wmf"/><Relationship Id="rId1" Type="http://schemas.openxmlformats.org/officeDocument/2006/relationships/image" Target="../media/image411.wmf"/></Relationships>
</file>

<file path=ppt/drawings/_rels/vmlDrawing75.vml.rels><?xml version="1.0" encoding="UTF-8" standalone="yes"?>
<Relationships xmlns="http://schemas.openxmlformats.org/package/2006/relationships"><Relationship Id="rId1" Type="http://schemas.openxmlformats.org/officeDocument/2006/relationships/image" Target="../media/image421.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432.wmf"/><Relationship Id="rId2" Type="http://schemas.openxmlformats.org/officeDocument/2006/relationships/image" Target="../media/image431.wmf"/><Relationship Id="rId1" Type="http://schemas.openxmlformats.org/officeDocument/2006/relationships/image" Target="../media/image430.wmf"/><Relationship Id="rId5" Type="http://schemas.openxmlformats.org/officeDocument/2006/relationships/image" Target="../media/image434.wmf"/><Relationship Id="rId4" Type="http://schemas.openxmlformats.org/officeDocument/2006/relationships/image" Target="../media/image433.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453.wmf"/><Relationship Id="rId1" Type="http://schemas.openxmlformats.org/officeDocument/2006/relationships/image" Target="../media/image452.wmf"/></Relationships>
</file>

<file path=ppt/drawings/_rels/vmlDrawing78.vml.rels><?xml version="1.0" encoding="UTF-8" standalone="yes"?>
<Relationships xmlns="http://schemas.openxmlformats.org/package/2006/relationships"><Relationship Id="rId1" Type="http://schemas.openxmlformats.org/officeDocument/2006/relationships/image" Target="../media/image462.wmf"/></Relationships>
</file>

<file path=ppt/drawings/_rels/vmlDrawing79.vml.rels><?xml version="1.0" encoding="UTF-8" standalone="yes"?>
<Relationships xmlns="http://schemas.openxmlformats.org/package/2006/relationships"><Relationship Id="rId2" Type="http://schemas.openxmlformats.org/officeDocument/2006/relationships/image" Target="../media/image475.wmf"/><Relationship Id="rId1" Type="http://schemas.openxmlformats.org/officeDocument/2006/relationships/image" Target="../media/image474.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image" Target="../media/image41.wmf"/><Relationship Id="rId1" Type="http://schemas.openxmlformats.org/officeDocument/2006/relationships/image" Target="../media/image40.wmf"/><Relationship Id="rId6" Type="http://schemas.openxmlformats.org/officeDocument/2006/relationships/image" Target="../media/image45.wmf"/><Relationship Id="rId5" Type="http://schemas.openxmlformats.org/officeDocument/2006/relationships/image" Target="../media/image44.wmf"/><Relationship Id="rId4" Type="http://schemas.openxmlformats.org/officeDocument/2006/relationships/image" Target="../media/image43.wmf"/></Relationships>
</file>

<file path=ppt/drawings/_rels/vmlDrawing80.vml.rels><?xml version="1.0" encoding="UTF-8" standalone="yes"?>
<Relationships xmlns="http://schemas.openxmlformats.org/package/2006/relationships"><Relationship Id="rId3" Type="http://schemas.openxmlformats.org/officeDocument/2006/relationships/image" Target="../media/image478.wmf"/><Relationship Id="rId2" Type="http://schemas.openxmlformats.org/officeDocument/2006/relationships/image" Target="../media/image477.wmf"/><Relationship Id="rId1" Type="http://schemas.openxmlformats.org/officeDocument/2006/relationships/image" Target="../media/image476.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480.wmf"/><Relationship Id="rId1" Type="http://schemas.openxmlformats.org/officeDocument/2006/relationships/image" Target="../media/image479.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481.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482.wmf"/></Relationships>
</file>

<file path=ppt/drawings/_rels/vmlDrawing84.vml.rels><?xml version="1.0" encoding="UTF-8" standalone="yes"?>
<Relationships xmlns="http://schemas.openxmlformats.org/package/2006/relationships"><Relationship Id="rId1" Type="http://schemas.openxmlformats.org/officeDocument/2006/relationships/image" Target="../media/image483.wmf"/></Relationships>
</file>

<file path=ppt/drawings/_rels/vmlDrawing85.vml.rels><?xml version="1.0" encoding="UTF-8" standalone="yes"?>
<Relationships xmlns="http://schemas.openxmlformats.org/package/2006/relationships"><Relationship Id="rId1" Type="http://schemas.openxmlformats.org/officeDocument/2006/relationships/image" Target="../media/image484.wmf"/></Relationships>
</file>

<file path=ppt/drawings/_rels/vmlDrawing86.vml.rels><?xml version="1.0" encoding="UTF-8" standalone="yes"?>
<Relationships xmlns="http://schemas.openxmlformats.org/package/2006/relationships"><Relationship Id="rId1" Type="http://schemas.openxmlformats.org/officeDocument/2006/relationships/image" Target="../media/image485.wmf"/></Relationships>
</file>

<file path=ppt/drawings/_rels/vmlDrawing87.vml.rels><?xml version="1.0" encoding="UTF-8" standalone="yes"?>
<Relationships xmlns="http://schemas.openxmlformats.org/package/2006/relationships"><Relationship Id="rId1" Type="http://schemas.openxmlformats.org/officeDocument/2006/relationships/image" Target="../media/image487.wmf"/></Relationships>
</file>

<file path=ppt/drawings/_rels/vmlDrawing88.vml.rels><?xml version="1.0" encoding="UTF-8" standalone="yes"?>
<Relationships xmlns="http://schemas.openxmlformats.org/package/2006/relationships"><Relationship Id="rId1" Type="http://schemas.openxmlformats.org/officeDocument/2006/relationships/image" Target="../media/image489.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49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2.wmf"/></Relationships>
</file>

<file path=ppt/drawings/_rels/vmlDrawing90.vml.rels><?xml version="1.0" encoding="UTF-8" standalone="yes"?>
<Relationships xmlns="http://schemas.openxmlformats.org/package/2006/relationships"><Relationship Id="rId3" Type="http://schemas.openxmlformats.org/officeDocument/2006/relationships/image" Target="../media/image495.wmf"/><Relationship Id="rId2" Type="http://schemas.openxmlformats.org/officeDocument/2006/relationships/image" Target="../media/image494.wmf"/><Relationship Id="rId1" Type="http://schemas.openxmlformats.org/officeDocument/2006/relationships/image" Target="../media/image493.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498.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499.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500.wmf"/></Relationships>
</file>

<file path=ppt/drawings/_rels/vmlDrawing94.vml.rels><?xml version="1.0" encoding="UTF-8" standalone="yes"?>
<Relationships xmlns="http://schemas.openxmlformats.org/package/2006/relationships"><Relationship Id="rId1" Type="http://schemas.openxmlformats.org/officeDocument/2006/relationships/image" Target="../media/image501.wmf"/></Relationships>
</file>

<file path=ppt/drawings/_rels/vmlDrawing95.vml.rels><?xml version="1.0" encoding="UTF-8" standalone="yes"?>
<Relationships xmlns="http://schemas.openxmlformats.org/package/2006/relationships"><Relationship Id="rId1" Type="http://schemas.openxmlformats.org/officeDocument/2006/relationships/image" Target="../media/image502.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503.wmf"/></Relationships>
</file>

<file path=ppt/drawings/_rels/vmlDrawing97.vml.rels><?xml version="1.0" encoding="UTF-8" standalone="yes"?>
<Relationships xmlns="http://schemas.openxmlformats.org/package/2006/relationships"><Relationship Id="rId1" Type="http://schemas.openxmlformats.org/officeDocument/2006/relationships/image" Target="../media/image504.w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505.wmf"/></Relationships>
</file>

<file path=ppt/drawings/_rels/vmlDrawing99.vml.rels><?xml version="1.0" encoding="UTF-8" standalone="yes"?>
<Relationships xmlns="http://schemas.openxmlformats.org/package/2006/relationships"><Relationship Id="rId1" Type="http://schemas.openxmlformats.org/officeDocument/2006/relationships/image" Target="../media/image50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955A1A-AE73-4388-B74C-A025F21AD87D}" type="datetimeFigureOut">
              <a:rPr lang="ru-RU" smtClean="0"/>
              <a:t>29.03.2019</a:t>
            </a:fld>
            <a:endParaRPr lang="ru-RU"/>
          </a:p>
        </p:txBody>
      </p:sp>
      <p:sp>
        <p:nvSpPr>
          <p:cNvPr id="4" name="Образ слайда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C95F4C-9288-4B2F-8C63-1560AB96DD9E}" type="slidenum">
              <a:rPr lang="ru-RU" smtClean="0"/>
              <a:t>‹#›</a:t>
            </a:fld>
            <a:endParaRPr lang="ru-RU"/>
          </a:p>
        </p:txBody>
      </p:sp>
    </p:spTree>
    <p:extLst>
      <p:ext uri="{BB962C8B-B14F-4D97-AF65-F5344CB8AC3E}">
        <p14:creationId xmlns:p14="http://schemas.microsoft.com/office/powerpoint/2010/main" val="948088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8E9633-9175-234E-8104-A65B68819721}" type="slidenum">
              <a:rPr lang="en-US" smtClean="0"/>
              <a:t>117</a:t>
            </a:fld>
            <a:endParaRPr lang="en-US"/>
          </a:p>
        </p:txBody>
      </p:sp>
    </p:spTree>
    <p:extLst>
      <p:ext uri="{BB962C8B-B14F-4D97-AF65-F5344CB8AC3E}">
        <p14:creationId xmlns:p14="http://schemas.microsoft.com/office/powerpoint/2010/main" val="408570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8E9633-9175-234E-8104-A65B68819721}" type="slidenum">
              <a:rPr lang="en-US" smtClean="0"/>
              <a:t>131</a:t>
            </a:fld>
            <a:endParaRPr lang="en-US"/>
          </a:p>
        </p:txBody>
      </p:sp>
    </p:spTree>
    <p:extLst>
      <p:ext uri="{BB962C8B-B14F-4D97-AF65-F5344CB8AC3E}">
        <p14:creationId xmlns:p14="http://schemas.microsoft.com/office/powerpoint/2010/main" val="2586541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8E9633-9175-234E-8104-A65B68819721}" type="slidenum">
              <a:rPr lang="en-US" smtClean="0"/>
              <a:t>156</a:t>
            </a:fld>
            <a:endParaRPr lang="en-US"/>
          </a:p>
        </p:txBody>
      </p:sp>
    </p:spTree>
    <p:extLst>
      <p:ext uri="{BB962C8B-B14F-4D97-AF65-F5344CB8AC3E}">
        <p14:creationId xmlns:p14="http://schemas.microsoft.com/office/powerpoint/2010/main" val="3250957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5179C8F1-BAF9-46A5-B683-1F08DE362F35}" type="slidenum">
              <a:rPr lang="ru-RU" smtClean="0"/>
              <a:pPr/>
              <a:t>182</a:t>
            </a:fld>
            <a:endParaRPr lang="ru-RU"/>
          </a:p>
        </p:txBody>
      </p:sp>
    </p:spTree>
    <p:extLst>
      <p:ext uri="{BB962C8B-B14F-4D97-AF65-F5344CB8AC3E}">
        <p14:creationId xmlns:p14="http://schemas.microsoft.com/office/powerpoint/2010/main" val="143168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0B62EBA-42A0-4AEE-BDBD-F490681E4B13}" type="slidenum">
              <a:rPr lang="ru-RU" smtClean="0"/>
              <a:t>206</a:t>
            </a:fld>
            <a:endParaRPr lang="ru-RU"/>
          </a:p>
        </p:txBody>
      </p:sp>
    </p:spTree>
    <p:extLst>
      <p:ext uri="{BB962C8B-B14F-4D97-AF65-F5344CB8AC3E}">
        <p14:creationId xmlns:p14="http://schemas.microsoft.com/office/powerpoint/2010/main" val="1092809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AB04D82-6016-4C24-B068-664E2534FA8E}" type="slidenum">
              <a:rPr lang="ru-RU" smtClean="0"/>
              <a:t>221</a:t>
            </a:fld>
            <a:endParaRPr lang="ru-RU"/>
          </a:p>
        </p:txBody>
      </p:sp>
    </p:spTree>
    <p:extLst>
      <p:ext uri="{BB962C8B-B14F-4D97-AF65-F5344CB8AC3E}">
        <p14:creationId xmlns:p14="http://schemas.microsoft.com/office/powerpoint/2010/main" val="66171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AB04D82-6016-4C24-B068-664E2534FA8E}" type="slidenum">
              <a:rPr lang="ru-RU" smtClean="0"/>
              <a:t>229</a:t>
            </a:fld>
            <a:endParaRPr lang="ru-RU"/>
          </a:p>
        </p:txBody>
      </p:sp>
    </p:spTree>
    <p:extLst>
      <p:ext uri="{BB962C8B-B14F-4D97-AF65-F5344CB8AC3E}">
        <p14:creationId xmlns:p14="http://schemas.microsoft.com/office/powerpoint/2010/main" val="207106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AU"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4002418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3078378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1673016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1309760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AU"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2906686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4300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3042634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AU"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1152985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4065631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1959067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366387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3861950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293482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AU" noProof="0" smtClean="0"/>
              <a:t>Drag picture to placeholder or click icon to add</a:t>
            </a:r>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AD1C756E-E141-E84E-AE56-280D9E46CA54}" type="datetimeFigureOut">
              <a:rPr lang="en-US" smtClean="0"/>
              <a:pPr/>
              <a:t>3/29/2019</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093D906-E069-B54A-8D3B-C5C552DDAF94}" type="slidenum">
              <a:rPr lang="en-US" smtClean="0"/>
              <a:pPr/>
              <a:t>‹#›</a:t>
            </a:fld>
            <a:endParaRPr lang="en-US"/>
          </a:p>
        </p:txBody>
      </p:sp>
    </p:spTree>
    <p:extLst>
      <p:ext uri="{BB962C8B-B14F-4D97-AF65-F5344CB8AC3E}">
        <p14:creationId xmlns:p14="http://schemas.microsoft.com/office/powerpoint/2010/main" val="31304375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C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Щелчок правит образец заголовка</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Щелчок правит 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smtClean="0">
                <a:cs typeface="+mn-cs"/>
              </a:defRPr>
            </a:lvl1pPr>
          </a:lstStyle>
          <a:p>
            <a:fld id="{AD1C756E-E141-E84E-AE56-280D9E46CA54}" type="datetimeFigureOut">
              <a:rPr lang="en-US" smtClean="0"/>
              <a:pPr/>
              <a:t>3/29/2019</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smtClean="0">
                <a:cs typeface="+mn-cs"/>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smtClean="0">
                <a:cs typeface="+mn-cs"/>
              </a:defRPr>
            </a:lvl1pPr>
          </a:lstStyle>
          <a:p>
            <a:fld id="{B093D906-E069-B54A-8D3B-C5C552DDAF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rtl="0" eaLnBrk="1" fontAlgn="base" hangingPunct="1">
        <a:spcBef>
          <a:spcPct val="0"/>
        </a:spcBef>
        <a:spcAft>
          <a:spcPct val="0"/>
        </a:spcAft>
        <a:defRPr sz="4400">
          <a:solidFill>
            <a:schemeClr val="tx2"/>
          </a:solidFill>
          <a:latin typeface="+mj-lt"/>
          <a:ea typeface="+mj-ea"/>
          <a:cs typeface="ＭＳ Ｐゴシック" charset="0"/>
        </a:defRPr>
      </a:lvl1pPr>
      <a:lvl2pPr algn="ctr"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Times New Roman" charset="0"/>
          <a:ea typeface="ＭＳ Ｐゴシック" charset="0"/>
        </a:defRPr>
      </a:lvl6pPr>
      <a:lvl7pPr marL="914400" algn="ctr" rtl="0" eaLnBrk="1" fontAlgn="base" hangingPunct="1">
        <a:spcBef>
          <a:spcPct val="0"/>
        </a:spcBef>
        <a:spcAft>
          <a:spcPct val="0"/>
        </a:spcAft>
        <a:defRPr sz="4400">
          <a:solidFill>
            <a:schemeClr val="tx2"/>
          </a:solidFill>
          <a:latin typeface="Times New Roman" charset="0"/>
          <a:ea typeface="ＭＳ Ｐゴシック" charset="0"/>
        </a:defRPr>
      </a:lvl7pPr>
      <a:lvl8pPr marL="1371600" algn="ctr" rtl="0" eaLnBrk="1" fontAlgn="base" hangingPunct="1">
        <a:spcBef>
          <a:spcPct val="0"/>
        </a:spcBef>
        <a:spcAft>
          <a:spcPct val="0"/>
        </a:spcAft>
        <a:defRPr sz="4400">
          <a:solidFill>
            <a:schemeClr val="tx2"/>
          </a:solidFill>
          <a:latin typeface="Times New Roman" charset="0"/>
          <a:ea typeface="ＭＳ Ｐゴシック" charset="0"/>
        </a:defRPr>
      </a:lvl8pPr>
      <a:lvl9pPr marL="1828800" algn="ctr" rtl="0" eaLnBrk="1" fontAlgn="base" hangingPunct="1">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mn-ea"/>
        </a:defRPr>
      </a:lvl2pPr>
      <a:lvl3pPr marL="1143000" indent="-228600" algn="l" rtl="0" eaLnBrk="1" fontAlgn="base" hangingPunct="1">
        <a:spcBef>
          <a:spcPct val="20000"/>
        </a:spcBef>
        <a:spcAft>
          <a:spcPct val="0"/>
        </a:spcAft>
        <a:buChar char="•"/>
        <a:defRPr sz="2400">
          <a:solidFill>
            <a:schemeClr val="tx1"/>
          </a:solidFill>
          <a:latin typeface="+mn-lt"/>
          <a:ea typeface="+mn-ea"/>
        </a:defRPr>
      </a:lvl3pPr>
      <a:lvl4pPr marL="1600200" indent="-228600" algn="l" rtl="0" eaLnBrk="1" fontAlgn="base" hangingPunct="1">
        <a:spcBef>
          <a:spcPct val="20000"/>
        </a:spcBef>
        <a:spcAft>
          <a:spcPct val="0"/>
        </a:spcAft>
        <a:buChar char="–"/>
        <a:defRPr sz="2000">
          <a:solidFill>
            <a:schemeClr val="tx1"/>
          </a:solidFill>
          <a:latin typeface="+mn-lt"/>
          <a:ea typeface="+mn-ea"/>
        </a:defRPr>
      </a:lvl4pPr>
      <a:lvl5pPr marL="2057400" indent="-228600" algn="l" rtl="0" eaLnBrk="1" fontAlgn="base" hangingPunct="1">
        <a:spcBef>
          <a:spcPct val="20000"/>
        </a:spcBef>
        <a:spcAft>
          <a:spcPct val="0"/>
        </a:spcAft>
        <a:buChar char="»"/>
        <a:defRPr sz="2000">
          <a:solidFill>
            <a:schemeClr val="tx1"/>
          </a:solidFill>
          <a:latin typeface="+mn-lt"/>
          <a:ea typeface="+mn-ea"/>
        </a:defRPr>
      </a:lvl5pPr>
      <a:lvl6pPr marL="2514600" indent="-228600" algn="l" rtl="0" eaLnBrk="1" fontAlgn="base" hangingPunct="1">
        <a:spcBef>
          <a:spcPct val="20000"/>
        </a:spcBef>
        <a:spcAft>
          <a:spcPct val="0"/>
        </a:spcAft>
        <a:buChar char="»"/>
        <a:defRPr sz="2000">
          <a:solidFill>
            <a:schemeClr val="tx1"/>
          </a:solidFill>
          <a:latin typeface="+mn-lt"/>
          <a:ea typeface="+mn-ea"/>
        </a:defRPr>
      </a:lvl6pPr>
      <a:lvl7pPr marL="2971800" indent="-228600" algn="l" rtl="0" eaLnBrk="1" fontAlgn="base" hangingPunct="1">
        <a:spcBef>
          <a:spcPct val="20000"/>
        </a:spcBef>
        <a:spcAft>
          <a:spcPct val="0"/>
        </a:spcAft>
        <a:buChar char="»"/>
        <a:defRPr sz="2000">
          <a:solidFill>
            <a:schemeClr val="tx1"/>
          </a:solidFill>
          <a:latin typeface="+mn-lt"/>
          <a:ea typeface="+mn-ea"/>
        </a:defRPr>
      </a:lvl7pPr>
      <a:lvl8pPr marL="3429000" indent="-228600" algn="l" rtl="0" eaLnBrk="1" fontAlgn="base" hangingPunct="1">
        <a:spcBef>
          <a:spcPct val="20000"/>
        </a:spcBef>
        <a:spcAft>
          <a:spcPct val="0"/>
        </a:spcAft>
        <a:buChar char="»"/>
        <a:defRPr sz="2000">
          <a:solidFill>
            <a:schemeClr val="tx1"/>
          </a:solidFill>
          <a:latin typeface="+mn-lt"/>
          <a:ea typeface="+mn-ea"/>
        </a:defRPr>
      </a:lvl8pPr>
      <a:lvl9pPr marL="3886200" indent="-228600" algn="l" rtl="0" eaLnBrk="1" fontAlgn="base" hangingPunct="1">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3" Type="http://schemas.openxmlformats.org/officeDocument/2006/relationships/oleObject" Target="../embeddings/oleObject61.bin"/><Relationship Id="rId18" Type="http://schemas.openxmlformats.org/officeDocument/2006/relationships/oleObject" Target="../embeddings/oleObject64.bin"/><Relationship Id="rId26" Type="http://schemas.openxmlformats.org/officeDocument/2006/relationships/oleObject" Target="../embeddings/oleObject68.bin"/><Relationship Id="rId39" Type="http://schemas.openxmlformats.org/officeDocument/2006/relationships/oleObject" Target="../embeddings/oleObject75.bin"/><Relationship Id="rId3" Type="http://schemas.openxmlformats.org/officeDocument/2006/relationships/image" Target="../media/image134.png"/><Relationship Id="rId21" Type="http://schemas.openxmlformats.org/officeDocument/2006/relationships/image" Target="../media/image123.wmf"/><Relationship Id="rId34" Type="http://schemas.openxmlformats.org/officeDocument/2006/relationships/image" Target="../media/image129.wmf"/><Relationship Id="rId42" Type="http://schemas.openxmlformats.org/officeDocument/2006/relationships/image" Target="../media/image95.wmf"/><Relationship Id="rId47" Type="http://schemas.openxmlformats.org/officeDocument/2006/relationships/oleObject" Target="../embeddings/oleObject81.bin"/><Relationship Id="rId50" Type="http://schemas.openxmlformats.org/officeDocument/2006/relationships/image" Target="../media/image133.wmf"/><Relationship Id="rId7" Type="http://schemas.openxmlformats.org/officeDocument/2006/relationships/oleObject" Target="../embeddings/oleObject58.bin"/><Relationship Id="rId12" Type="http://schemas.openxmlformats.org/officeDocument/2006/relationships/image" Target="../media/image119.emf"/><Relationship Id="rId17" Type="http://schemas.openxmlformats.org/officeDocument/2006/relationships/image" Target="../media/image121.wmf"/><Relationship Id="rId25" Type="http://schemas.openxmlformats.org/officeDocument/2006/relationships/image" Target="../media/image125.emf"/><Relationship Id="rId33" Type="http://schemas.openxmlformats.org/officeDocument/2006/relationships/oleObject" Target="../embeddings/oleObject72.bin"/><Relationship Id="rId38" Type="http://schemas.openxmlformats.org/officeDocument/2006/relationships/image" Target="../media/image131.wmf"/><Relationship Id="rId46" Type="http://schemas.openxmlformats.org/officeDocument/2006/relationships/oleObject" Target="../embeddings/oleObject80.bin"/><Relationship Id="rId2" Type="http://schemas.openxmlformats.org/officeDocument/2006/relationships/slideLayout" Target="../slideLayouts/slideLayout2.xml"/><Relationship Id="rId16" Type="http://schemas.openxmlformats.org/officeDocument/2006/relationships/oleObject" Target="../embeddings/oleObject63.bin"/><Relationship Id="rId20" Type="http://schemas.openxmlformats.org/officeDocument/2006/relationships/oleObject" Target="../embeddings/oleObject65.bin"/><Relationship Id="rId29" Type="http://schemas.openxmlformats.org/officeDocument/2006/relationships/image" Target="../media/image127.wmf"/><Relationship Id="rId41" Type="http://schemas.openxmlformats.org/officeDocument/2006/relationships/oleObject" Target="../embeddings/oleObject76.bin"/><Relationship Id="rId1" Type="http://schemas.openxmlformats.org/officeDocument/2006/relationships/vmlDrawing" Target="../drawings/vmlDrawing18.vml"/><Relationship Id="rId6" Type="http://schemas.openxmlformats.org/officeDocument/2006/relationships/image" Target="../media/image137.emf"/><Relationship Id="rId11" Type="http://schemas.openxmlformats.org/officeDocument/2006/relationships/oleObject" Target="../embeddings/oleObject60.bin"/><Relationship Id="rId24" Type="http://schemas.openxmlformats.org/officeDocument/2006/relationships/oleObject" Target="../embeddings/oleObject67.bin"/><Relationship Id="rId32" Type="http://schemas.openxmlformats.org/officeDocument/2006/relationships/image" Target="../media/image128.wmf"/><Relationship Id="rId37" Type="http://schemas.openxmlformats.org/officeDocument/2006/relationships/oleObject" Target="../embeddings/oleObject74.bin"/><Relationship Id="rId40" Type="http://schemas.openxmlformats.org/officeDocument/2006/relationships/image" Target="../media/image132.wmf"/><Relationship Id="rId45" Type="http://schemas.openxmlformats.org/officeDocument/2006/relationships/oleObject" Target="../embeddings/oleObject79.bin"/><Relationship Id="rId5" Type="http://schemas.openxmlformats.org/officeDocument/2006/relationships/image" Target="../media/image136.png"/><Relationship Id="rId15" Type="http://schemas.openxmlformats.org/officeDocument/2006/relationships/image" Target="../media/image120.wmf"/><Relationship Id="rId23" Type="http://schemas.openxmlformats.org/officeDocument/2006/relationships/image" Target="../media/image124.emf"/><Relationship Id="rId28" Type="http://schemas.openxmlformats.org/officeDocument/2006/relationships/oleObject" Target="../embeddings/oleObject69.bin"/><Relationship Id="rId36" Type="http://schemas.openxmlformats.org/officeDocument/2006/relationships/image" Target="../media/image130.wmf"/><Relationship Id="rId49" Type="http://schemas.openxmlformats.org/officeDocument/2006/relationships/oleObject" Target="../embeddings/oleObject83.bin"/><Relationship Id="rId10" Type="http://schemas.openxmlformats.org/officeDocument/2006/relationships/image" Target="../media/image118.wmf"/><Relationship Id="rId19" Type="http://schemas.openxmlformats.org/officeDocument/2006/relationships/image" Target="../media/image122.wmf"/><Relationship Id="rId31" Type="http://schemas.openxmlformats.org/officeDocument/2006/relationships/oleObject" Target="../embeddings/oleObject71.bin"/><Relationship Id="rId44" Type="http://schemas.openxmlformats.org/officeDocument/2006/relationships/oleObject" Target="../embeddings/oleObject78.bin"/><Relationship Id="rId4" Type="http://schemas.openxmlformats.org/officeDocument/2006/relationships/image" Target="../media/image135.png"/><Relationship Id="rId9" Type="http://schemas.openxmlformats.org/officeDocument/2006/relationships/oleObject" Target="../embeddings/oleObject59.bin"/><Relationship Id="rId14" Type="http://schemas.openxmlformats.org/officeDocument/2006/relationships/oleObject" Target="../embeddings/oleObject62.bin"/><Relationship Id="rId22" Type="http://schemas.openxmlformats.org/officeDocument/2006/relationships/oleObject" Target="../embeddings/oleObject66.bin"/><Relationship Id="rId27" Type="http://schemas.openxmlformats.org/officeDocument/2006/relationships/image" Target="../media/image126.wmf"/><Relationship Id="rId30" Type="http://schemas.openxmlformats.org/officeDocument/2006/relationships/oleObject" Target="../embeddings/oleObject70.bin"/><Relationship Id="rId35" Type="http://schemas.openxmlformats.org/officeDocument/2006/relationships/oleObject" Target="../embeddings/oleObject73.bin"/><Relationship Id="rId43" Type="http://schemas.openxmlformats.org/officeDocument/2006/relationships/oleObject" Target="../embeddings/oleObject77.bin"/><Relationship Id="rId48" Type="http://schemas.openxmlformats.org/officeDocument/2006/relationships/oleObject" Target="../embeddings/oleObject82.bin"/><Relationship Id="rId8" Type="http://schemas.openxmlformats.org/officeDocument/2006/relationships/image" Target="../media/image117.wmf"/></Relationships>
</file>

<file path=ppt/slides/_rels/slide101.xml.rels><?xml version="1.0" encoding="UTF-8" standalone="yes"?>
<Relationships xmlns="http://schemas.openxmlformats.org/package/2006/relationships"><Relationship Id="rId8" Type="http://schemas.openxmlformats.org/officeDocument/2006/relationships/image" Target="../media/image140.wmf"/><Relationship Id="rId13" Type="http://schemas.openxmlformats.org/officeDocument/2006/relationships/oleObject" Target="../embeddings/oleObject89.bin"/><Relationship Id="rId18" Type="http://schemas.openxmlformats.org/officeDocument/2006/relationships/image" Target="../media/image145.wmf"/><Relationship Id="rId3" Type="http://schemas.openxmlformats.org/officeDocument/2006/relationships/oleObject" Target="../embeddings/oleObject84.bin"/><Relationship Id="rId7" Type="http://schemas.openxmlformats.org/officeDocument/2006/relationships/oleObject" Target="../embeddings/oleObject86.bin"/><Relationship Id="rId12" Type="http://schemas.openxmlformats.org/officeDocument/2006/relationships/image" Target="../media/image142.wmf"/><Relationship Id="rId17" Type="http://schemas.openxmlformats.org/officeDocument/2006/relationships/oleObject" Target="../embeddings/oleObject91.bin"/><Relationship Id="rId2" Type="http://schemas.openxmlformats.org/officeDocument/2006/relationships/slideLayout" Target="../slideLayouts/slideLayout2.xml"/><Relationship Id="rId16" Type="http://schemas.openxmlformats.org/officeDocument/2006/relationships/image" Target="../media/image144.wmf"/><Relationship Id="rId1" Type="http://schemas.openxmlformats.org/officeDocument/2006/relationships/vmlDrawing" Target="../drawings/vmlDrawing19.vml"/><Relationship Id="rId6" Type="http://schemas.openxmlformats.org/officeDocument/2006/relationships/image" Target="../media/image139.wmf"/><Relationship Id="rId11" Type="http://schemas.openxmlformats.org/officeDocument/2006/relationships/oleObject" Target="../embeddings/oleObject88.bin"/><Relationship Id="rId5" Type="http://schemas.openxmlformats.org/officeDocument/2006/relationships/oleObject" Target="../embeddings/oleObject85.bin"/><Relationship Id="rId15" Type="http://schemas.openxmlformats.org/officeDocument/2006/relationships/oleObject" Target="../embeddings/oleObject90.bin"/><Relationship Id="rId10" Type="http://schemas.openxmlformats.org/officeDocument/2006/relationships/image" Target="../media/image141.wmf"/><Relationship Id="rId19" Type="http://schemas.openxmlformats.org/officeDocument/2006/relationships/image" Target="../media/image146.png"/><Relationship Id="rId4" Type="http://schemas.openxmlformats.org/officeDocument/2006/relationships/image" Target="../media/image138.emf"/><Relationship Id="rId9" Type="http://schemas.openxmlformats.org/officeDocument/2006/relationships/oleObject" Target="../embeddings/oleObject87.bin"/><Relationship Id="rId14" Type="http://schemas.openxmlformats.org/officeDocument/2006/relationships/image" Target="../media/image143.wmf"/></Relationships>
</file>

<file path=ppt/slides/_rels/slide102.xml.rels><?xml version="1.0" encoding="UTF-8" standalone="yes"?>
<Relationships xmlns="http://schemas.openxmlformats.org/package/2006/relationships"><Relationship Id="rId8" Type="http://schemas.openxmlformats.org/officeDocument/2006/relationships/image" Target="../media/image148.wmf"/><Relationship Id="rId13" Type="http://schemas.openxmlformats.org/officeDocument/2006/relationships/oleObject" Target="../embeddings/oleObject96.bin"/><Relationship Id="rId18" Type="http://schemas.openxmlformats.org/officeDocument/2006/relationships/image" Target="../media/image153.wmf"/><Relationship Id="rId26" Type="http://schemas.openxmlformats.org/officeDocument/2006/relationships/image" Target="../media/image157.wmf"/><Relationship Id="rId3" Type="http://schemas.openxmlformats.org/officeDocument/2006/relationships/image" Target="../media/image164.png"/><Relationship Id="rId21" Type="http://schemas.openxmlformats.org/officeDocument/2006/relationships/oleObject" Target="../embeddings/oleObject100.bin"/><Relationship Id="rId34" Type="http://schemas.openxmlformats.org/officeDocument/2006/relationships/image" Target="../media/image161.wmf"/><Relationship Id="rId7" Type="http://schemas.openxmlformats.org/officeDocument/2006/relationships/oleObject" Target="../embeddings/oleObject93.bin"/><Relationship Id="rId12" Type="http://schemas.openxmlformats.org/officeDocument/2006/relationships/image" Target="../media/image150.wmf"/><Relationship Id="rId17" Type="http://schemas.openxmlformats.org/officeDocument/2006/relationships/oleObject" Target="../embeddings/oleObject98.bin"/><Relationship Id="rId25" Type="http://schemas.openxmlformats.org/officeDocument/2006/relationships/oleObject" Target="../embeddings/oleObject102.bin"/><Relationship Id="rId33" Type="http://schemas.openxmlformats.org/officeDocument/2006/relationships/oleObject" Target="../embeddings/oleObject106.bin"/><Relationship Id="rId38" Type="http://schemas.openxmlformats.org/officeDocument/2006/relationships/image" Target="../media/image163.wmf"/><Relationship Id="rId2" Type="http://schemas.openxmlformats.org/officeDocument/2006/relationships/slideLayout" Target="../slideLayouts/slideLayout2.xml"/><Relationship Id="rId16" Type="http://schemas.openxmlformats.org/officeDocument/2006/relationships/image" Target="../media/image152.wmf"/><Relationship Id="rId20" Type="http://schemas.openxmlformats.org/officeDocument/2006/relationships/image" Target="../media/image154.wmf"/><Relationship Id="rId29" Type="http://schemas.openxmlformats.org/officeDocument/2006/relationships/oleObject" Target="../embeddings/oleObject104.bin"/><Relationship Id="rId1" Type="http://schemas.openxmlformats.org/officeDocument/2006/relationships/vmlDrawing" Target="../drawings/vmlDrawing20.vml"/><Relationship Id="rId6" Type="http://schemas.openxmlformats.org/officeDocument/2006/relationships/image" Target="../media/image147.wmf"/><Relationship Id="rId11" Type="http://schemas.openxmlformats.org/officeDocument/2006/relationships/oleObject" Target="../embeddings/oleObject95.bin"/><Relationship Id="rId24" Type="http://schemas.openxmlformats.org/officeDocument/2006/relationships/image" Target="../media/image156.wmf"/><Relationship Id="rId32" Type="http://schemas.openxmlformats.org/officeDocument/2006/relationships/image" Target="../media/image160.wmf"/><Relationship Id="rId37" Type="http://schemas.openxmlformats.org/officeDocument/2006/relationships/oleObject" Target="../embeddings/oleObject108.bin"/><Relationship Id="rId5" Type="http://schemas.openxmlformats.org/officeDocument/2006/relationships/oleObject" Target="../embeddings/oleObject92.bin"/><Relationship Id="rId15" Type="http://schemas.openxmlformats.org/officeDocument/2006/relationships/oleObject" Target="../embeddings/oleObject97.bin"/><Relationship Id="rId23" Type="http://schemas.openxmlformats.org/officeDocument/2006/relationships/oleObject" Target="../embeddings/oleObject101.bin"/><Relationship Id="rId28" Type="http://schemas.openxmlformats.org/officeDocument/2006/relationships/image" Target="../media/image158.wmf"/><Relationship Id="rId36" Type="http://schemas.openxmlformats.org/officeDocument/2006/relationships/image" Target="../media/image162.wmf"/><Relationship Id="rId10" Type="http://schemas.openxmlformats.org/officeDocument/2006/relationships/image" Target="../media/image149.wmf"/><Relationship Id="rId19" Type="http://schemas.openxmlformats.org/officeDocument/2006/relationships/oleObject" Target="../embeddings/oleObject99.bin"/><Relationship Id="rId31" Type="http://schemas.openxmlformats.org/officeDocument/2006/relationships/oleObject" Target="../embeddings/oleObject105.bin"/><Relationship Id="rId4" Type="http://schemas.openxmlformats.org/officeDocument/2006/relationships/image" Target="../media/image165.emf"/><Relationship Id="rId9" Type="http://schemas.openxmlformats.org/officeDocument/2006/relationships/oleObject" Target="../embeddings/oleObject94.bin"/><Relationship Id="rId14" Type="http://schemas.openxmlformats.org/officeDocument/2006/relationships/image" Target="../media/image151.wmf"/><Relationship Id="rId22" Type="http://schemas.openxmlformats.org/officeDocument/2006/relationships/image" Target="../media/image155.wmf"/><Relationship Id="rId27" Type="http://schemas.openxmlformats.org/officeDocument/2006/relationships/oleObject" Target="../embeddings/oleObject103.bin"/><Relationship Id="rId30" Type="http://schemas.openxmlformats.org/officeDocument/2006/relationships/image" Target="../media/image159.wmf"/><Relationship Id="rId35" Type="http://schemas.openxmlformats.org/officeDocument/2006/relationships/oleObject" Target="../embeddings/oleObject107.bin"/></Relationships>
</file>

<file path=ppt/slides/_rels/slide103.xml.rels><?xml version="1.0" encoding="UTF-8" standalone="yes"?>
<Relationships xmlns="http://schemas.openxmlformats.org/package/2006/relationships"><Relationship Id="rId8" Type="http://schemas.openxmlformats.org/officeDocument/2006/relationships/image" Target="../media/image167.emf"/><Relationship Id="rId3" Type="http://schemas.openxmlformats.org/officeDocument/2006/relationships/image" Target="../media/image169.png"/><Relationship Id="rId7" Type="http://schemas.openxmlformats.org/officeDocument/2006/relationships/oleObject" Target="../embeddings/oleObject110.bin"/><Relationship Id="rId12" Type="http://schemas.openxmlformats.org/officeDocument/2006/relationships/image" Target="../media/image168.emf"/><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66.emf"/><Relationship Id="rId11" Type="http://schemas.openxmlformats.org/officeDocument/2006/relationships/oleObject" Target="../embeddings/oleObject111.bin"/><Relationship Id="rId5" Type="http://schemas.openxmlformats.org/officeDocument/2006/relationships/oleObject" Target="../embeddings/oleObject109.bin"/><Relationship Id="rId10" Type="http://schemas.openxmlformats.org/officeDocument/2006/relationships/image" Target="../media/image172.png"/><Relationship Id="rId4" Type="http://schemas.openxmlformats.org/officeDocument/2006/relationships/image" Target="../media/image170.png"/><Relationship Id="rId9" Type="http://schemas.openxmlformats.org/officeDocument/2006/relationships/image" Target="../media/image171.png"/></Relationships>
</file>

<file path=ppt/slides/_rels/slide104.xml.rels><?xml version="1.0" encoding="UTF-8" standalone="yes"?>
<Relationships xmlns="http://schemas.openxmlformats.org/package/2006/relationships"><Relationship Id="rId8" Type="http://schemas.openxmlformats.org/officeDocument/2006/relationships/image" Target="../media/image175.wmf"/><Relationship Id="rId3" Type="http://schemas.openxmlformats.org/officeDocument/2006/relationships/oleObject" Target="../embeddings/oleObject112.bin"/><Relationship Id="rId7" Type="http://schemas.openxmlformats.org/officeDocument/2006/relationships/oleObject" Target="../embeddings/oleObject114.bin"/><Relationship Id="rId12" Type="http://schemas.openxmlformats.org/officeDocument/2006/relationships/image" Target="../media/image177.emf"/><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74.wmf"/><Relationship Id="rId11" Type="http://schemas.openxmlformats.org/officeDocument/2006/relationships/oleObject" Target="../embeddings/oleObject116.bin"/><Relationship Id="rId5" Type="http://schemas.openxmlformats.org/officeDocument/2006/relationships/oleObject" Target="../embeddings/oleObject113.bin"/><Relationship Id="rId10" Type="http://schemas.openxmlformats.org/officeDocument/2006/relationships/image" Target="../media/image176.wmf"/><Relationship Id="rId4" Type="http://schemas.openxmlformats.org/officeDocument/2006/relationships/image" Target="../media/image173.wmf"/><Relationship Id="rId9" Type="http://schemas.openxmlformats.org/officeDocument/2006/relationships/oleObject" Target="../embeddings/oleObject115.bin"/></Relationships>
</file>

<file path=ppt/slides/_rels/slide105.xml.rels><?xml version="1.0" encoding="UTF-8" standalone="yes"?>
<Relationships xmlns="http://schemas.openxmlformats.org/package/2006/relationships"><Relationship Id="rId8" Type="http://schemas.openxmlformats.org/officeDocument/2006/relationships/image" Target="../media/image179.wmf"/><Relationship Id="rId13" Type="http://schemas.openxmlformats.org/officeDocument/2006/relationships/oleObject" Target="../embeddings/oleObject121.bin"/><Relationship Id="rId18" Type="http://schemas.openxmlformats.org/officeDocument/2006/relationships/image" Target="../media/image184.emf"/><Relationship Id="rId26" Type="http://schemas.openxmlformats.org/officeDocument/2006/relationships/image" Target="../media/image188.emf"/><Relationship Id="rId39" Type="http://schemas.openxmlformats.org/officeDocument/2006/relationships/oleObject" Target="../embeddings/oleObject135.bin"/><Relationship Id="rId3" Type="http://schemas.openxmlformats.org/officeDocument/2006/relationships/image" Target="../media/image197.png"/><Relationship Id="rId21" Type="http://schemas.openxmlformats.org/officeDocument/2006/relationships/oleObject" Target="../embeddings/oleObject125.bin"/><Relationship Id="rId34" Type="http://schemas.openxmlformats.org/officeDocument/2006/relationships/image" Target="../media/image191.emf"/><Relationship Id="rId42" Type="http://schemas.openxmlformats.org/officeDocument/2006/relationships/image" Target="../media/image195.emf"/><Relationship Id="rId7" Type="http://schemas.openxmlformats.org/officeDocument/2006/relationships/oleObject" Target="../embeddings/oleObject118.bin"/><Relationship Id="rId12" Type="http://schemas.openxmlformats.org/officeDocument/2006/relationships/image" Target="../media/image181.emf"/><Relationship Id="rId17" Type="http://schemas.openxmlformats.org/officeDocument/2006/relationships/oleObject" Target="../embeddings/oleObject123.bin"/><Relationship Id="rId25" Type="http://schemas.openxmlformats.org/officeDocument/2006/relationships/oleObject" Target="../embeddings/oleObject127.bin"/><Relationship Id="rId33" Type="http://schemas.openxmlformats.org/officeDocument/2006/relationships/oleObject" Target="../embeddings/oleObject132.bin"/><Relationship Id="rId38" Type="http://schemas.openxmlformats.org/officeDocument/2006/relationships/image" Target="../media/image193.emf"/><Relationship Id="rId2" Type="http://schemas.openxmlformats.org/officeDocument/2006/relationships/slideLayout" Target="../slideLayouts/slideLayout2.xml"/><Relationship Id="rId16" Type="http://schemas.openxmlformats.org/officeDocument/2006/relationships/image" Target="../media/image183.emf"/><Relationship Id="rId20" Type="http://schemas.openxmlformats.org/officeDocument/2006/relationships/image" Target="../media/image185.emf"/><Relationship Id="rId29" Type="http://schemas.openxmlformats.org/officeDocument/2006/relationships/oleObject" Target="../embeddings/oleObject130.bin"/><Relationship Id="rId41" Type="http://schemas.openxmlformats.org/officeDocument/2006/relationships/oleObject" Target="../embeddings/oleObject136.bin"/><Relationship Id="rId1" Type="http://schemas.openxmlformats.org/officeDocument/2006/relationships/vmlDrawing" Target="../drawings/vmlDrawing23.vml"/><Relationship Id="rId6" Type="http://schemas.openxmlformats.org/officeDocument/2006/relationships/image" Target="../media/image198.emf"/><Relationship Id="rId11" Type="http://schemas.openxmlformats.org/officeDocument/2006/relationships/oleObject" Target="../embeddings/oleObject120.bin"/><Relationship Id="rId24" Type="http://schemas.openxmlformats.org/officeDocument/2006/relationships/image" Target="../media/image187.emf"/><Relationship Id="rId32" Type="http://schemas.openxmlformats.org/officeDocument/2006/relationships/image" Target="../media/image190.emf"/><Relationship Id="rId37" Type="http://schemas.openxmlformats.org/officeDocument/2006/relationships/oleObject" Target="../embeddings/oleObject134.bin"/><Relationship Id="rId40" Type="http://schemas.openxmlformats.org/officeDocument/2006/relationships/image" Target="../media/image194.emf"/><Relationship Id="rId5" Type="http://schemas.openxmlformats.org/officeDocument/2006/relationships/image" Target="../media/image178.wmf"/><Relationship Id="rId15" Type="http://schemas.openxmlformats.org/officeDocument/2006/relationships/oleObject" Target="../embeddings/oleObject122.bin"/><Relationship Id="rId23" Type="http://schemas.openxmlformats.org/officeDocument/2006/relationships/oleObject" Target="../embeddings/oleObject126.bin"/><Relationship Id="rId28" Type="http://schemas.openxmlformats.org/officeDocument/2006/relationships/oleObject" Target="../embeddings/oleObject129.bin"/><Relationship Id="rId36" Type="http://schemas.openxmlformats.org/officeDocument/2006/relationships/image" Target="../media/image192.emf"/><Relationship Id="rId10" Type="http://schemas.openxmlformats.org/officeDocument/2006/relationships/image" Target="../media/image180.wmf"/><Relationship Id="rId19" Type="http://schemas.openxmlformats.org/officeDocument/2006/relationships/oleObject" Target="../embeddings/oleObject124.bin"/><Relationship Id="rId31" Type="http://schemas.openxmlformats.org/officeDocument/2006/relationships/oleObject" Target="../embeddings/oleObject131.bin"/><Relationship Id="rId44" Type="http://schemas.openxmlformats.org/officeDocument/2006/relationships/image" Target="../media/image196.wmf"/><Relationship Id="rId4" Type="http://schemas.openxmlformats.org/officeDocument/2006/relationships/oleObject" Target="../embeddings/oleObject117.bin"/><Relationship Id="rId9" Type="http://schemas.openxmlformats.org/officeDocument/2006/relationships/oleObject" Target="../embeddings/oleObject119.bin"/><Relationship Id="rId14" Type="http://schemas.openxmlformats.org/officeDocument/2006/relationships/image" Target="../media/image182.emf"/><Relationship Id="rId22" Type="http://schemas.openxmlformats.org/officeDocument/2006/relationships/image" Target="../media/image186.emf"/><Relationship Id="rId27" Type="http://schemas.openxmlformats.org/officeDocument/2006/relationships/oleObject" Target="../embeddings/oleObject128.bin"/><Relationship Id="rId30" Type="http://schemas.openxmlformats.org/officeDocument/2006/relationships/image" Target="../media/image189.emf"/><Relationship Id="rId35" Type="http://schemas.openxmlformats.org/officeDocument/2006/relationships/oleObject" Target="../embeddings/oleObject133.bin"/><Relationship Id="rId43" Type="http://schemas.openxmlformats.org/officeDocument/2006/relationships/oleObject" Target="../embeddings/oleObject137.bin"/></Relationships>
</file>

<file path=ppt/slides/_rels/slide106.xml.rels><?xml version="1.0" encoding="UTF-8" standalone="yes"?>
<Relationships xmlns="http://schemas.openxmlformats.org/package/2006/relationships"><Relationship Id="rId8" Type="http://schemas.openxmlformats.org/officeDocument/2006/relationships/image" Target="../media/image201.wmf"/><Relationship Id="rId13" Type="http://schemas.openxmlformats.org/officeDocument/2006/relationships/oleObject" Target="../embeddings/oleObject143.bin"/><Relationship Id="rId18" Type="http://schemas.openxmlformats.org/officeDocument/2006/relationships/image" Target="../media/image206.wmf"/><Relationship Id="rId3" Type="http://schemas.openxmlformats.org/officeDocument/2006/relationships/oleObject" Target="../embeddings/oleObject138.bin"/><Relationship Id="rId7" Type="http://schemas.openxmlformats.org/officeDocument/2006/relationships/oleObject" Target="../embeddings/oleObject140.bin"/><Relationship Id="rId12" Type="http://schemas.openxmlformats.org/officeDocument/2006/relationships/image" Target="../media/image203.wmf"/><Relationship Id="rId17" Type="http://schemas.openxmlformats.org/officeDocument/2006/relationships/oleObject" Target="../embeddings/oleObject145.bin"/><Relationship Id="rId2" Type="http://schemas.openxmlformats.org/officeDocument/2006/relationships/slideLayout" Target="../slideLayouts/slideLayout2.xml"/><Relationship Id="rId16" Type="http://schemas.openxmlformats.org/officeDocument/2006/relationships/image" Target="../media/image205.wmf"/><Relationship Id="rId20" Type="http://schemas.openxmlformats.org/officeDocument/2006/relationships/image" Target="../media/image207.wmf"/><Relationship Id="rId1" Type="http://schemas.openxmlformats.org/officeDocument/2006/relationships/vmlDrawing" Target="../drawings/vmlDrawing24.vml"/><Relationship Id="rId6" Type="http://schemas.openxmlformats.org/officeDocument/2006/relationships/image" Target="../media/image200.wmf"/><Relationship Id="rId11" Type="http://schemas.openxmlformats.org/officeDocument/2006/relationships/oleObject" Target="../embeddings/oleObject142.bin"/><Relationship Id="rId5" Type="http://schemas.openxmlformats.org/officeDocument/2006/relationships/oleObject" Target="../embeddings/oleObject139.bin"/><Relationship Id="rId15" Type="http://schemas.openxmlformats.org/officeDocument/2006/relationships/oleObject" Target="../embeddings/oleObject144.bin"/><Relationship Id="rId10" Type="http://schemas.openxmlformats.org/officeDocument/2006/relationships/image" Target="../media/image202.wmf"/><Relationship Id="rId19" Type="http://schemas.openxmlformats.org/officeDocument/2006/relationships/oleObject" Target="../embeddings/oleObject146.bin"/><Relationship Id="rId4" Type="http://schemas.openxmlformats.org/officeDocument/2006/relationships/image" Target="../media/image199.wmf"/><Relationship Id="rId9" Type="http://schemas.openxmlformats.org/officeDocument/2006/relationships/oleObject" Target="../embeddings/oleObject141.bin"/><Relationship Id="rId14" Type="http://schemas.openxmlformats.org/officeDocument/2006/relationships/image" Target="../media/image204.wmf"/></Relationships>
</file>

<file path=ppt/slides/_rels/slide107.xml.rels><?xml version="1.0" encoding="UTF-8" standalone="yes"?>
<Relationships xmlns="http://schemas.openxmlformats.org/package/2006/relationships"><Relationship Id="rId3" Type="http://schemas.openxmlformats.org/officeDocument/2006/relationships/oleObject" Target="../embeddings/oleObject147.bin"/><Relationship Id="rId7"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209.wmf"/><Relationship Id="rId5" Type="http://schemas.openxmlformats.org/officeDocument/2006/relationships/oleObject" Target="../embeddings/oleObject148.bin"/><Relationship Id="rId4" Type="http://schemas.openxmlformats.org/officeDocument/2006/relationships/image" Target="../media/image208.wmf"/></Relationships>
</file>

<file path=ppt/slides/_rels/slide108.xml.rels><?xml version="1.0" encoding="UTF-8" standalone="yes"?>
<Relationships xmlns="http://schemas.openxmlformats.org/package/2006/relationships"><Relationship Id="rId8" Type="http://schemas.openxmlformats.org/officeDocument/2006/relationships/image" Target="../media/image212.wmf"/><Relationship Id="rId13" Type="http://schemas.openxmlformats.org/officeDocument/2006/relationships/oleObject" Target="../embeddings/oleObject154.bin"/><Relationship Id="rId18" Type="http://schemas.openxmlformats.org/officeDocument/2006/relationships/image" Target="../media/image217.wmf"/><Relationship Id="rId3" Type="http://schemas.openxmlformats.org/officeDocument/2006/relationships/oleObject" Target="../embeddings/oleObject149.bin"/><Relationship Id="rId7" Type="http://schemas.openxmlformats.org/officeDocument/2006/relationships/oleObject" Target="../embeddings/oleObject151.bin"/><Relationship Id="rId12" Type="http://schemas.openxmlformats.org/officeDocument/2006/relationships/image" Target="../media/image214.wmf"/><Relationship Id="rId17" Type="http://schemas.openxmlformats.org/officeDocument/2006/relationships/oleObject" Target="../embeddings/oleObject156.bin"/><Relationship Id="rId2" Type="http://schemas.openxmlformats.org/officeDocument/2006/relationships/slideLayout" Target="../slideLayouts/slideLayout2.xml"/><Relationship Id="rId16" Type="http://schemas.openxmlformats.org/officeDocument/2006/relationships/image" Target="../media/image216.wmf"/><Relationship Id="rId1" Type="http://schemas.openxmlformats.org/officeDocument/2006/relationships/vmlDrawing" Target="../drawings/vmlDrawing26.vml"/><Relationship Id="rId6" Type="http://schemas.openxmlformats.org/officeDocument/2006/relationships/image" Target="../media/image211.wmf"/><Relationship Id="rId11" Type="http://schemas.openxmlformats.org/officeDocument/2006/relationships/oleObject" Target="../embeddings/oleObject153.bin"/><Relationship Id="rId5" Type="http://schemas.openxmlformats.org/officeDocument/2006/relationships/oleObject" Target="../embeddings/oleObject150.bin"/><Relationship Id="rId15" Type="http://schemas.openxmlformats.org/officeDocument/2006/relationships/oleObject" Target="../embeddings/oleObject155.bin"/><Relationship Id="rId10" Type="http://schemas.openxmlformats.org/officeDocument/2006/relationships/image" Target="../media/image213.wmf"/><Relationship Id="rId4" Type="http://schemas.openxmlformats.org/officeDocument/2006/relationships/image" Target="../media/image210.wmf"/><Relationship Id="rId9" Type="http://schemas.openxmlformats.org/officeDocument/2006/relationships/oleObject" Target="../embeddings/oleObject152.bin"/><Relationship Id="rId14" Type="http://schemas.openxmlformats.org/officeDocument/2006/relationships/image" Target="../media/image215.wmf"/></Relationships>
</file>

<file path=ppt/slides/_rels/slide109.xml.rels><?xml version="1.0" encoding="UTF-8" standalone="yes"?>
<Relationships xmlns="http://schemas.openxmlformats.org/package/2006/relationships"><Relationship Id="rId8" Type="http://schemas.openxmlformats.org/officeDocument/2006/relationships/image" Target="../media/image220.emf"/><Relationship Id="rId3" Type="http://schemas.openxmlformats.org/officeDocument/2006/relationships/oleObject" Target="../embeddings/oleObject157.bin"/><Relationship Id="rId7" Type="http://schemas.openxmlformats.org/officeDocument/2006/relationships/oleObject" Target="../embeddings/oleObject159.bin"/><Relationship Id="rId12" Type="http://schemas.openxmlformats.org/officeDocument/2006/relationships/image" Target="../media/image222.wmf"/><Relationship Id="rId2" Type="http://schemas.openxmlformats.org/officeDocument/2006/relationships/slideLayout" Target="../slideLayouts/slideLayout2.xml"/><Relationship Id="rId1" Type="http://schemas.openxmlformats.org/officeDocument/2006/relationships/vmlDrawing" Target="../drawings/vmlDrawing27.vml"/><Relationship Id="rId6" Type="http://schemas.openxmlformats.org/officeDocument/2006/relationships/image" Target="../media/image219.wmf"/><Relationship Id="rId11" Type="http://schemas.openxmlformats.org/officeDocument/2006/relationships/oleObject" Target="../embeddings/oleObject161.bin"/><Relationship Id="rId5" Type="http://schemas.openxmlformats.org/officeDocument/2006/relationships/oleObject" Target="../embeddings/oleObject158.bin"/><Relationship Id="rId10" Type="http://schemas.openxmlformats.org/officeDocument/2006/relationships/image" Target="../media/image221.wmf"/><Relationship Id="rId4" Type="http://schemas.openxmlformats.org/officeDocument/2006/relationships/image" Target="../media/image218.wmf"/><Relationship Id="rId9" Type="http://schemas.openxmlformats.org/officeDocument/2006/relationships/oleObject" Target="../embeddings/oleObject160.bin"/></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8" Type="http://schemas.openxmlformats.org/officeDocument/2006/relationships/image" Target="../media/image225.emf"/><Relationship Id="rId3" Type="http://schemas.openxmlformats.org/officeDocument/2006/relationships/oleObject" Target="../embeddings/oleObject162.bin"/><Relationship Id="rId7" Type="http://schemas.openxmlformats.org/officeDocument/2006/relationships/oleObject" Target="../embeddings/oleObject164.bin"/><Relationship Id="rId12" Type="http://schemas.openxmlformats.org/officeDocument/2006/relationships/image" Target="../media/image222.wmf"/><Relationship Id="rId2" Type="http://schemas.openxmlformats.org/officeDocument/2006/relationships/slideLayout" Target="../slideLayouts/slideLayout2.xml"/><Relationship Id="rId1" Type="http://schemas.openxmlformats.org/officeDocument/2006/relationships/vmlDrawing" Target="../drawings/vmlDrawing28.vml"/><Relationship Id="rId6" Type="http://schemas.openxmlformats.org/officeDocument/2006/relationships/image" Target="../media/image224.emf"/><Relationship Id="rId11" Type="http://schemas.openxmlformats.org/officeDocument/2006/relationships/oleObject" Target="../embeddings/oleObject166.bin"/><Relationship Id="rId5" Type="http://schemas.openxmlformats.org/officeDocument/2006/relationships/oleObject" Target="../embeddings/oleObject163.bin"/><Relationship Id="rId10" Type="http://schemas.openxmlformats.org/officeDocument/2006/relationships/image" Target="../media/image226.emf"/><Relationship Id="rId4" Type="http://schemas.openxmlformats.org/officeDocument/2006/relationships/image" Target="../media/image223.emf"/><Relationship Id="rId9" Type="http://schemas.openxmlformats.org/officeDocument/2006/relationships/oleObject" Target="../embeddings/oleObject165.bin"/></Relationships>
</file>

<file path=ppt/slides/_rels/slide111.xml.rels><?xml version="1.0" encoding="UTF-8" standalone="yes"?>
<Relationships xmlns="http://schemas.openxmlformats.org/package/2006/relationships"><Relationship Id="rId8" Type="http://schemas.openxmlformats.org/officeDocument/2006/relationships/image" Target="../media/image95.wmf"/><Relationship Id="rId13" Type="http://schemas.openxmlformats.org/officeDocument/2006/relationships/oleObject" Target="../embeddings/oleObject172.bin"/><Relationship Id="rId3" Type="http://schemas.openxmlformats.org/officeDocument/2006/relationships/oleObject" Target="../embeddings/oleObject167.bin"/><Relationship Id="rId7" Type="http://schemas.openxmlformats.org/officeDocument/2006/relationships/oleObject" Target="../embeddings/oleObject169.bin"/><Relationship Id="rId12" Type="http://schemas.openxmlformats.org/officeDocument/2006/relationships/image" Target="../media/image230.wmf"/><Relationship Id="rId2" Type="http://schemas.openxmlformats.org/officeDocument/2006/relationships/slideLayout" Target="../slideLayouts/slideLayout2.xml"/><Relationship Id="rId1" Type="http://schemas.openxmlformats.org/officeDocument/2006/relationships/vmlDrawing" Target="../drawings/vmlDrawing29.vml"/><Relationship Id="rId6" Type="http://schemas.openxmlformats.org/officeDocument/2006/relationships/image" Target="../media/image228.wmf"/><Relationship Id="rId11" Type="http://schemas.openxmlformats.org/officeDocument/2006/relationships/oleObject" Target="../embeddings/oleObject171.bin"/><Relationship Id="rId5" Type="http://schemas.openxmlformats.org/officeDocument/2006/relationships/oleObject" Target="../embeddings/oleObject168.bin"/><Relationship Id="rId10" Type="http://schemas.openxmlformats.org/officeDocument/2006/relationships/image" Target="../media/image229.wmf"/><Relationship Id="rId4" Type="http://schemas.openxmlformats.org/officeDocument/2006/relationships/image" Target="../media/image227.wmf"/><Relationship Id="rId9" Type="http://schemas.openxmlformats.org/officeDocument/2006/relationships/oleObject" Target="../embeddings/oleObject170.bin"/><Relationship Id="rId14" Type="http://schemas.openxmlformats.org/officeDocument/2006/relationships/image" Target="../media/image231.wmf"/></Relationships>
</file>

<file path=ppt/slides/_rels/slide112.xml.rels><?xml version="1.0" encoding="UTF-8" standalone="yes"?>
<Relationships xmlns="http://schemas.openxmlformats.org/package/2006/relationships"><Relationship Id="rId8" Type="http://schemas.openxmlformats.org/officeDocument/2006/relationships/image" Target="../media/image234.wmf"/><Relationship Id="rId3" Type="http://schemas.openxmlformats.org/officeDocument/2006/relationships/oleObject" Target="../embeddings/oleObject173.bin"/><Relationship Id="rId7" Type="http://schemas.openxmlformats.org/officeDocument/2006/relationships/oleObject" Target="../embeddings/oleObject175.bin"/><Relationship Id="rId2" Type="http://schemas.openxmlformats.org/officeDocument/2006/relationships/slideLayout" Target="../slideLayouts/slideLayout2.xml"/><Relationship Id="rId1" Type="http://schemas.openxmlformats.org/officeDocument/2006/relationships/vmlDrawing" Target="../drawings/vmlDrawing30.vml"/><Relationship Id="rId6" Type="http://schemas.openxmlformats.org/officeDocument/2006/relationships/image" Target="../media/image233.wmf"/><Relationship Id="rId5" Type="http://schemas.openxmlformats.org/officeDocument/2006/relationships/oleObject" Target="../embeddings/oleObject174.bin"/><Relationship Id="rId10" Type="http://schemas.openxmlformats.org/officeDocument/2006/relationships/image" Target="../media/image235.wmf"/><Relationship Id="rId4" Type="http://schemas.openxmlformats.org/officeDocument/2006/relationships/image" Target="../media/image232.wmf"/><Relationship Id="rId9" Type="http://schemas.openxmlformats.org/officeDocument/2006/relationships/oleObject" Target="../embeddings/oleObject176.bin"/></Relationships>
</file>

<file path=ppt/slides/_rels/slide113.xml.rels><?xml version="1.0" encoding="UTF-8" standalone="yes"?>
<Relationships xmlns="http://schemas.openxmlformats.org/package/2006/relationships"><Relationship Id="rId8" Type="http://schemas.openxmlformats.org/officeDocument/2006/relationships/image" Target="../media/image238.emf"/><Relationship Id="rId3" Type="http://schemas.openxmlformats.org/officeDocument/2006/relationships/oleObject" Target="../embeddings/oleObject177.bin"/><Relationship Id="rId7" Type="http://schemas.openxmlformats.org/officeDocument/2006/relationships/oleObject" Target="../embeddings/oleObject179.bin"/><Relationship Id="rId2" Type="http://schemas.openxmlformats.org/officeDocument/2006/relationships/slideLayout" Target="../slideLayouts/slideLayout2.xml"/><Relationship Id="rId1" Type="http://schemas.openxmlformats.org/officeDocument/2006/relationships/vmlDrawing" Target="../drawings/vmlDrawing31.vml"/><Relationship Id="rId6" Type="http://schemas.openxmlformats.org/officeDocument/2006/relationships/image" Target="../media/image237.wmf"/><Relationship Id="rId5" Type="http://schemas.openxmlformats.org/officeDocument/2006/relationships/oleObject" Target="../embeddings/oleObject178.bin"/><Relationship Id="rId10" Type="http://schemas.openxmlformats.org/officeDocument/2006/relationships/image" Target="../media/image239.emf"/><Relationship Id="rId4" Type="http://schemas.openxmlformats.org/officeDocument/2006/relationships/image" Target="../media/image236.emf"/><Relationship Id="rId9" Type="http://schemas.openxmlformats.org/officeDocument/2006/relationships/oleObject" Target="../embeddings/oleObject180.bin"/></Relationships>
</file>

<file path=ppt/slides/_rels/slide114.xml.rels><?xml version="1.0" encoding="UTF-8" standalone="yes"?>
<Relationships xmlns="http://schemas.openxmlformats.org/package/2006/relationships"><Relationship Id="rId3" Type="http://schemas.openxmlformats.org/officeDocument/2006/relationships/oleObject" Target="../embeddings/oleObject181.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241.wmf"/><Relationship Id="rId5" Type="http://schemas.openxmlformats.org/officeDocument/2006/relationships/oleObject" Target="../embeddings/oleObject182.bin"/><Relationship Id="rId4" Type="http://schemas.openxmlformats.org/officeDocument/2006/relationships/image" Target="../media/image240.wmf"/></Relationships>
</file>

<file path=ppt/slides/_rels/slide115.xml.rels><?xml version="1.0" encoding="UTF-8" standalone="yes"?>
<Relationships xmlns="http://schemas.openxmlformats.org/package/2006/relationships"><Relationship Id="rId8" Type="http://schemas.openxmlformats.org/officeDocument/2006/relationships/image" Target="../media/image244.wmf"/><Relationship Id="rId13" Type="http://schemas.openxmlformats.org/officeDocument/2006/relationships/oleObject" Target="../embeddings/oleObject188.bin"/><Relationship Id="rId3" Type="http://schemas.openxmlformats.org/officeDocument/2006/relationships/oleObject" Target="../embeddings/oleObject183.bin"/><Relationship Id="rId7" Type="http://schemas.openxmlformats.org/officeDocument/2006/relationships/oleObject" Target="../embeddings/oleObject185.bin"/><Relationship Id="rId12" Type="http://schemas.openxmlformats.org/officeDocument/2006/relationships/image" Target="../media/image246.wmf"/><Relationship Id="rId2" Type="http://schemas.openxmlformats.org/officeDocument/2006/relationships/slideLayout" Target="../slideLayouts/slideLayout2.xml"/><Relationship Id="rId1" Type="http://schemas.openxmlformats.org/officeDocument/2006/relationships/vmlDrawing" Target="../drawings/vmlDrawing33.vml"/><Relationship Id="rId6" Type="http://schemas.openxmlformats.org/officeDocument/2006/relationships/image" Target="../media/image243.wmf"/><Relationship Id="rId11" Type="http://schemas.openxmlformats.org/officeDocument/2006/relationships/oleObject" Target="../embeddings/oleObject187.bin"/><Relationship Id="rId5" Type="http://schemas.openxmlformats.org/officeDocument/2006/relationships/oleObject" Target="../embeddings/oleObject184.bin"/><Relationship Id="rId10" Type="http://schemas.openxmlformats.org/officeDocument/2006/relationships/image" Target="../media/image245.wmf"/><Relationship Id="rId4" Type="http://schemas.openxmlformats.org/officeDocument/2006/relationships/image" Target="../media/image242.wmf"/><Relationship Id="rId9" Type="http://schemas.openxmlformats.org/officeDocument/2006/relationships/oleObject" Target="../embeddings/oleObject186.bin"/><Relationship Id="rId14" Type="http://schemas.openxmlformats.org/officeDocument/2006/relationships/image" Target="../media/image247.wm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49.jpe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249.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8" Type="http://schemas.openxmlformats.org/officeDocument/2006/relationships/image" Target="../media/image252.emf"/><Relationship Id="rId3" Type="http://schemas.openxmlformats.org/officeDocument/2006/relationships/oleObject" Target="../embeddings/oleObject189.bin"/><Relationship Id="rId7" Type="http://schemas.openxmlformats.org/officeDocument/2006/relationships/oleObject" Target="../embeddings/oleObject191.bin"/><Relationship Id="rId2" Type="http://schemas.openxmlformats.org/officeDocument/2006/relationships/slideLayout" Target="../slideLayouts/slideLayout2.xml"/><Relationship Id="rId1" Type="http://schemas.openxmlformats.org/officeDocument/2006/relationships/vmlDrawing" Target="../drawings/vmlDrawing34.vml"/><Relationship Id="rId6" Type="http://schemas.openxmlformats.org/officeDocument/2006/relationships/image" Target="../media/image251.emf"/><Relationship Id="rId5" Type="http://schemas.openxmlformats.org/officeDocument/2006/relationships/oleObject" Target="../embeddings/oleObject190.bin"/><Relationship Id="rId4" Type="http://schemas.openxmlformats.org/officeDocument/2006/relationships/image" Target="../media/image250.em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92.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25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Layout" Target="../slideLayouts/slideLayout2.xml"/><Relationship Id="rId1" Type="http://schemas.openxmlformats.org/officeDocument/2006/relationships/vmlDrawing" Target="../drawings/vmlDrawing36.vml"/><Relationship Id="rId4" Type="http://schemas.openxmlformats.org/officeDocument/2006/relationships/image" Target="../media/image254.emf"/></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256.emf"/><Relationship Id="rId2" Type="http://schemas.openxmlformats.org/officeDocument/2006/relationships/slideLayout" Target="../slideLayouts/slideLayout2.xml"/><Relationship Id="rId1" Type="http://schemas.openxmlformats.org/officeDocument/2006/relationships/vmlDrawing" Target="../drawings/vmlDrawing37.vml"/><Relationship Id="rId6" Type="http://schemas.openxmlformats.org/officeDocument/2006/relationships/oleObject" Target="../embeddings/oleObject195.bin"/><Relationship Id="rId5" Type="http://schemas.openxmlformats.org/officeDocument/2006/relationships/image" Target="../media/image255.emf"/><Relationship Id="rId4" Type="http://schemas.openxmlformats.org/officeDocument/2006/relationships/oleObject" Target="../embeddings/oleObject194.bin"/></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196.bin"/><Relationship Id="rId7" Type="http://schemas.openxmlformats.org/officeDocument/2006/relationships/image" Target="../media/image259.emf"/><Relationship Id="rId2" Type="http://schemas.openxmlformats.org/officeDocument/2006/relationships/slideLayout" Target="../slideLayouts/slideLayout2.xml"/><Relationship Id="rId1" Type="http://schemas.openxmlformats.org/officeDocument/2006/relationships/vmlDrawing" Target="../drawings/vmlDrawing38.vml"/><Relationship Id="rId6" Type="http://schemas.openxmlformats.org/officeDocument/2006/relationships/image" Target="../media/image258.emf"/><Relationship Id="rId5" Type="http://schemas.openxmlformats.org/officeDocument/2006/relationships/oleObject" Target="../embeddings/oleObject197.bin"/><Relationship Id="rId4" Type="http://schemas.openxmlformats.org/officeDocument/2006/relationships/image" Target="../media/image257.emf"/></Relationships>
</file>

<file path=ppt/slides/_rels/slide133.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260.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oleObject" Target="file:///\\localhost\Users\adema\Desktop\Termeh\,oooo'pouool:Users:adema:Desktop:Termeh:Termex%20novi.docx!OLE_LINK1" TargetMode="External"/><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262.emf"/><Relationship Id="rId5" Type="http://schemas.openxmlformats.org/officeDocument/2006/relationships/oleObject" Target="../embeddings/oleObject198.bin"/><Relationship Id="rId4" Type="http://schemas.openxmlformats.org/officeDocument/2006/relationships/image" Target="../media/image261.emf"/></Relationships>
</file>

<file path=ppt/slides/_rels/slide135.xml.rels><?xml version="1.0" encoding="UTF-8" standalone="yes"?>
<Relationships xmlns="http://schemas.openxmlformats.org/package/2006/relationships"><Relationship Id="rId3" Type="http://schemas.openxmlformats.org/officeDocument/2006/relationships/oleObject" Target="../embeddings/oleObject199.bin"/><Relationship Id="rId2" Type="http://schemas.openxmlformats.org/officeDocument/2006/relationships/slideLayout" Target="../slideLayouts/slideLayout2.xml"/><Relationship Id="rId1" Type="http://schemas.openxmlformats.org/officeDocument/2006/relationships/vmlDrawing" Target="../drawings/vmlDrawing40.vml"/><Relationship Id="rId6" Type="http://schemas.openxmlformats.org/officeDocument/2006/relationships/image" Target="../media/image264.emf"/><Relationship Id="rId5" Type="http://schemas.openxmlformats.org/officeDocument/2006/relationships/oleObject" Target="../embeddings/oleObject200.bin"/><Relationship Id="rId4" Type="http://schemas.openxmlformats.org/officeDocument/2006/relationships/image" Target="../media/image263.emf"/></Relationships>
</file>

<file path=ppt/slides/_rels/slide136.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oleObject" Target="file:///\\localhost\Users\adema\Desktop\Termeh\,oooo'pouool:Users:adema:Desktop:Termeh:Termex%20novi.docx!OLE_LINK3" TargetMode="External"/><Relationship Id="rId2" Type="http://schemas.openxmlformats.org/officeDocument/2006/relationships/slideLayout" Target="../slideLayouts/slideLayout2.xml"/><Relationship Id="rId1" Type="http://schemas.openxmlformats.org/officeDocument/2006/relationships/vmlDrawing" Target="../drawings/vmlDrawing41.vml"/><Relationship Id="rId6" Type="http://schemas.microsoft.com/office/2007/relationships/hdphoto" Target="../media/hdphoto17.wdp"/><Relationship Id="rId5" Type="http://schemas.openxmlformats.org/officeDocument/2006/relationships/image" Target="../media/image55.jpeg"/><Relationship Id="rId4" Type="http://schemas.openxmlformats.org/officeDocument/2006/relationships/image" Target="../media/image265.emf"/></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201.bin"/><Relationship Id="rId2" Type="http://schemas.openxmlformats.org/officeDocument/2006/relationships/slideLayout" Target="../slideLayouts/slideLayout2.xml"/><Relationship Id="rId1" Type="http://schemas.openxmlformats.org/officeDocument/2006/relationships/vmlDrawing" Target="../drawings/vmlDrawing42.vml"/><Relationship Id="rId6" Type="http://schemas.openxmlformats.org/officeDocument/2006/relationships/image" Target="../media/image267.emf"/><Relationship Id="rId5" Type="http://schemas.openxmlformats.org/officeDocument/2006/relationships/oleObject" Target="../embeddings/oleObject202.bin"/><Relationship Id="rId4" Type="http://schemas.openxmlformats.org/officeDocument/2006/relationships/image" Target="../media/image266.emf"/></Relationships>
</file>

<file path=ppt/slides/_rels/slide139.xml.rels><?xml version="1.0" encoding="UTF-8" standalone="yes"?>
<Relationships xmlns="http://schemas.openxmlformats.org/package/2006/relationships"><Relationship Id="rId3" Type="http://schemas.openxmlformats.org/officeDocument/2006/relationships/oleObject" Target="../embeddings/oleObject203.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269.emf"/><Relationship Id="rId5" Type="http://schemas.openxmlformats.org/officeDocument/2006/relationships/oleObject" Target="../embeddings/oleObject204.bin"/><Relationship Id="rId4" Type="http://schemas.openxmlformats.org/officeDocument/2006/relationships/image" Target="../media/image268.emf"/></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oleObject" Target="file:///\\localhost\Users\adema\Desktop\Termeh\,oooo'pouool:Users:adema:Desktop:Termeh:Termex%20novi.docx!OLE_LINK6" TargetMode="External"/><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271.emf"/><Relationship Id="rId5" Type="http://schemas.openxmlformats.org/officeDocument/2006/relationships/oleObject" Target="file:///\\localhost\Users\adema\Desktop\Termeh\,oooo'pouool:Users:adema:Desktop:Termeh:Termex%20novi.docx!OLE_LINK7" TargetMode="External"/><Relationship Id="rId4" Type="http://schemas.openxmlformats.org/officeDocument/2006/relationships/image" Target="../media/image270.emf"/></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205.bin"/><Relationship Id="rId2" Type="http://schemas.openxmlformats.org/officeDocument/2006/relationships/slideLayout" Target="../slideLayouts/slideLayout2.xml"/><Relationship Id="rId1" Type="http://schemas.openxmlformats.org/officeDocument/2006/relationships/vmlDrawing" Target="../drawings/vmlDrawing45.vml"/><Relationship Id="rId4" Type="http://schemas.openxmlformats.org/officeDocument/2006/relationships/image" Target="../media/image272.emf"/></Relationships>
</file>

<file path=ppt/slides/_rels/slide142.xml.rels><?xml version="1.0" encoding="UTF-8" standalone="yes"?>
<Relationships xmlns="http://schemas.openxmlformats.org/package/2006/relationships"><Relationship Id="rId8" Type="http://schemas.openxmlformats.org/officeDocument/2006/relationships/image" Target="../media/image275.emf"/><Relationship Id="rId3" Type="http://schemas.openxmlformats.org/officeDocument/2006/relationships/oleObject" Target="../embeddings/oleObject206.bin"/><Relationship Id="rId7" Type="http://schemas.openxmlformats.org/officeDocument/2006/relationships/oleObject" Target="../embeddings/oleObject208.bin"/><Relationship Id="rId2" Type="http://schemas.openxmlformats.org/officeDocument/2006/relationships/slideLayout" Target="../slideLayouts/slideLayout2.xml"/><Relationship Id="rId1" Type="http://schemas.openxmlformats.org/officeDocument/2006/relationships/vmlDrawing" Target="../drawings/vmlDrawing46.vml"/><Relationship Id="rId6" Type="http://schemas.openxmlformats.org/officeDocument/2006/relationships/image" Target="../media/image274.emf"/><Relationship Id="rId5" Type="http://schemas.openxmlformats.org/officeDocument/2006/relationships/oleObject" Target="../embeddings/oleObject207.bin"/><Relationship Id="rId4" Type="http://schemas.openxmlformats.org/officeDocument/2006/relationships/image" Target="../media/image273.emf"/></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209.bin"/><Relationship Id="rId2" Type="http://schemas.openxmlformats.org/officeDocument/2006/relationships/slideLayout" Target="../slideLayouts/slideLayout2.xml"/><Relationship Id="rId1" Type="http://schemas.openxmlformats.org/officeDocument/2006/relationships/vmlDrawing" Target="../drawings/vmlDrawing47.vml"/><Relationship Id="rId6" Type="http://schemas.openxmlformats.org/officeDocument/2006/relationships/image" Target="../media/image277.emf"/><Relationship Id="rId5" Type="http://schemas.openxmlformats.org/officeDocument/2006/relationships/oleObject" Target="../embeddings/oleObject210.bin"/><Relationship Id="rId4" Type="http://schemas.openxmlformats.org/officeDocument/2006/relationships/image" Target="../media/image276.emf"/></Relationships>
</file>

<file path=ppt/slides/_rels/slide144.xml.rels><?xml version="1.0" encoding="UTF-8" standalone="yes"?>
<Relationships xmlns="http://schemas.openxmlformats.org/package/2006/relationships"><Relationship Id="rId3" Type="http://schemas.openxmlformats.org/officeDocument/2006/relationships/oleObject" Target="../embeddings/oleObject211.bin"/><Relationship Id="rId2" Type="http://schemas.openxmlformats.org/officeDocument/2006/relationships/slideLayout" Target="../slideLayouts/slideLayout2.xml"/><Relationship Id="rId1" Type="http://schemas.openxmlformats.org/officeDocument/2006/relationships/vmlDrawing" Target="../drawings/vmlDrawing48.vml"/><Relationship Id="rId4" Type="http://schemas.openxmlformats.org/officeDocument/2006/relationships/image" Target="../media/image278.emf"/></Relationships>
</file>

<file path=ppt/slides/_rels/slide145.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279.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212.bin"/><Relationship Id="rId2" Type="http://schemas.openxmlformats.org/officeDocument/2006/relationships/slideLayout" Target="../slideLayouts/slideLayout2.xml"/><Relationship Id="rId1" Type="http://schemas.openxmlformats.org/officeDocument/2006/relationships/vmlDrawing" Target="../drawings/vmlDrawing49.vml"/><Relationship Id="rId6" Type="http://schemas.openxmlformats.org/officeDocument/2006/relationships/image" Target="../media/image281.emf"/><Relationship Id="rId5" Type="http://schemas.openxmlformats.org/officeDocument/2006/relationships/oleObject" Target="file:///\\localhost\Users\adema\Desktop\Termeh\,oooo'pouool:Users:adema:Desktop:Termeh:L9,L10%20FR.docx!OLE_LINK8" TargetMode="External"/><Relationship Id="rId4" Type="http://schemas.openxmlformats.org/officeDocument/2006/relationships/image" Target="../media/image280.emf"/></Relationships>
</file>

<file path=ppt/slides/_rels/slide147.xml.rels><?xml version="1.0" encoding="UTF-8" standalone="yes"?>
<Relationships xmlns="http://schemas.openxmlformats.org/package/2006/relationships"><Relationship Id="rId8" Type="http://schemas.openxmlformats.org/officeDocument/2006/relationships/image" Target="../media/image284.emf"/><Relationship Id="rId3" Type="http://schemas.openxmlformats.org/officeDocument/2006/relationships/oleObject" Target="../embeddings/oleObject213.bin"/><Relationship Id="rId7" Type="http://schemas.openxmlformats.org/officeDocument/2006/relationships/oleObject" Target="../embeddings/oleObject215.bin"/><Relationship Id="rId2" Type="http://schemas.openxmlformats.org/officeDocument/2006/relationships/slideLayout" Target="../slideLayouts/slideLayout2.xml"/><Relationship Id="rId1" Type="http://schemas.openxmlformats.org/officeDocument/2006/relationships/vmlDrawing" Target="../drawings/vmlDrawing50.vml"/><Relationship Id="rId6" Type="http://schemas.openxmlformats.org/officeDocument/2006/relationships/image" Target="../media/image283.emf"/><Relationship Id="rId5" Type="http://schemas.openxmlformats.org/officeDocument/2006/relationships/oleObject" Target="../embeddings/oleObject214.bin"/><Relationship Id="rId4" Type="http://schemas.openxmlformats.org/officeDocument/2006/relationships/image" Target="../media/image282.emf"/></Relationships>
</file>

<file path=ppt/slides/_rels/slide148.xml.rels><?xml version="1.0" encoding="UTF-8" standalone="yes"?>
<Relationships xmlns="http://schemas.openxmlformats.org/package/2006/relationships"><Relationship Id="rId8" Type="http://schemas.openxmlformats.org/officeDocument/2006/relationships/image" Target="../media/image287.emf"/><Relationship Id="rId3" Type="http://schemas.openxmlformats.org/officeDocument/2006/relationships/oleObject" Target="../embeddings/oleObject216.bin"/><Relationship Id="rId7" Type="http://schemas.openxmlformats.org/officeDocument/2006/relationships/oleObject" Target="file:///\\localhost\Users\adema\Desktop\Termeh\,oooo'pouool:Users:adema:Desktop:Termeh:Termex%20novi.docx!OLE_LINK9" TargetMode="External"/><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286.emf"/><Relationship Id="rId5" Type="http://schemas.openxmlformats.org/officeDocument/2006/relationships/oleObject" Target="../embeddings/oleObject217.bin"/><Relationship Id="rId10" Type="http://schemas.openxmlformats.org/officeDocument/2006/relationships/image" Target="../media/image288.emf"/><Relationship Id="rId4" Type="http://schemas.openxmlformats.org/officeDocument/2006/relationships/image" Target="../media/image285.emf"/><Relationship Id="rId9" Type="http://schemas.openxmlformats.org/officeDocument/2006/relationships/oleObject" Target="file:///\\localhost\Users\adema\Desktop\Termeh\,oooo'pouool:Users:adema:Desktop:Termeh:Termex%20novi.docx!OLE_LINK10" TargetMode="External"/></Relationships>
</file>

<file path=ppt/slides/_rels/slide149.xml.rels><?xml version="1.0" encoding="UTF-8" standalone="yes"?>
<Relationships xmlns="http://schemas.openxmlformats.org/package/2006/relationships"><Relationship Id="rId8" Type="http://schemas.openxmlformats.org/officeDocument/2006/relationships/image" Target="../media/image291.emf"/><Relationship Id="rId13" Type="http://schemas.openxmlformats.org/officeDocument/2006/relationships/oleObject" Target="../embeddings/oleObject223.bin"/><Relationship Id="rId3" Type="http://schemas.openxmlformats.org/officeDocument/2006/relationships/oleObject" Target="../embeddings/oleObject218.bin"/><Relationship Id="rId7" Type="http://schemas.openxmlformats.org/officeDocument/2006/relationships/oleObject" Target="../embeddings/oleObject220.bin"/><Relationship Id="rId12" Type="http://schemas.openxmlformats.org/officeDocument/2006/relationships/image" Target="../media/image293.emf"/><Relationship Id="rId2" Type="http://schemas.openxmlformats.org/officeDocument/2006/relationships/slideLayout" Target="../slideLayouts/slideLayout2.xml"/><Relationship Id="rId16" Type="http://schemas.openxmlformats.org/officeDocument/2006/relationships/image" Target="../media/image295.emf"/><Relationship Id="rId1" Type="http://schemas.openxmlformats.org/officeDocument/2006/relationships/vmlDrawing" Target="../drawings/vmlDrawing52.vml"/><Relationship Id="rId6" Type="http://schemas.openxmlformats.org/officeDocument/2006/relationships/image" Target="../media/image290.emf"/><Relationship Id="rId11" Type="http://schemas.openxmlformats.org/officeDocument/2006/relationships/oleObject" Target="../embeddings/oleObject222.bin"/><Relationship Id="rId5" Type="http://schemas.openxmlformats.org/officeDocument/2006/relationships/oleObject" Target="../embeddings/oleObject219.bin"/><Relationship Id="rId15" Type="http://schemas.openxmlformats.org/officeDocument/2006/relationships/oleObject" Target="../embeddings/oleObject224.bin"/><Relationship Id="rId10" Type="http://schemas.openxmlformats.org/officeDocument/2006/relationships/image" Target="../media/image292.emf"/><Relationship Id="rId4" Type="http://schemas.openxmlformats.org/officeDocument/2006/relationships/image" Target="../media/image289.emf"/><Relationship Id="rId9" Type="http://schemas.openxmlformats.org/officeDocument/2006/relationships/oleObject" Target="../embeddings/oleObject221.bin"/><Relationship Id="rId14" Type="http://schemas.openxmlformats.org/officeDocument/2006/relationships/image" Target="../media/image294.emf"/></Relationships>
</file>

<file path=ppt/slides/_rels/slide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8" Type="http://schemas.openxmlformats.org/officeDocument/2006/relationships/image" Target="../media/image298.emf"/><Relationship Id="rId3" Type="http://schemas.openxmlformats.org/officeDocument/2006/relationships/oleObject" Target="../embeddings/oleObject225.bin"/><Relationship Id="rId7" Type="http://schemas.openxmlformats.org/officeDocument/2006/relationships/oleObject" Target="../embeddings/oleObject227.bin"/><Relationship Id="rId2" Type="http://schemas.openxmlformats.org/officeDocument/2006/relationships/slideLayout" Target="../slideLayouts/slideLayout2.xml"/><Relationship Id="rId1" Type="http://schemas.openxmlformats.org/officeDocument/2006/relationships/vmlDrawing" Target="../drawings/vmlDrawing53.vml"/><Relationship Id="rId6" Type="http://schemas.openxmlformats.org/officeDocument/2006/relationships/image" Target="../media/image297.emf"/><Relationship Id="rId5" Type="http://schemas.openxmlformats.org/officeDocument/2006/relationships/oleObject" Target="../embeddings/oleObject226.bin"/><Relationship Id="rId4" Type="http://schemas.openxmlformats.org/officeDocument/2006/relationships/image" Target="../media/image296.emf"/></Relationships>
</file>

<file path=ppt/slides/_rels/slide151.xml.rels><?xml version="1.0" encoding="UTF-8" standalone="yes"?>
<Relationships xmlns="http://schemas.openxmlformats.org/package/2006/relationships"><Relationship Id="rId8" Type="http://schemas.openxmlformats.org/officeDocument/2006/relationships/image" Target="../media/image301.emf"/><Relationship Id="rId3" Type="http://schemas.openxmlformats.org/officeDocument/2006/relationships/oleObject" Target="../embeddings/oleObject228.bin"/><Relationship Id="rId7" Type="http://schemas.openxmlformats.org/officeDocument/2006/relationships/oleObject" Target="../embeddings/oleObject230.bin"/><Relationship Id="rId12" Type="http://schemas.openxmlformats.org/officeDocument/2006/relationships/image" Target="../media/image303.emf"/><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image" Target="../media/image300.emf"/><Relationship Id="rId11" Type="http://schemas.openxmlformats.org/officeDocument/2006/relationships/oleObject" Target="../embeddings/oleObject232.bin"/><Relationship Id="rId5" Type="http://schemas.openxmlformats.org/officeDocument/2006/relationships/oleObject" Target="../embeddings/oleObject229.bin"/><Relationship Id="rId10" Type="http://schemas.openxmlformats.org/officeDocument/2006/relationships/image" Target="../media/image302.emf"/><Relationship Id="rId4" Type="http://schemas.openxmlformats.org/officeDocument/2006/relationships/image" Target="../media/image299.emf"/><Relationship Id="rId9" Type="http://schemas.openxmlformats.org/officeDocument/2006/relationships/oleObject" Target="../embeddings/oleObject231.bin"/></Relationships>
</file>

<file path=ppt/slides/_rels/slide152.xml.rels><?xml version="1.0" encoding="UTF-8" standalone="yes"?>
<Relationships xmlns="http://schemas.openxmlformats.org/package/2006/relationships"><Relationship Id="rId3" Type="http://schemas.openxmlformats.org/officeDocument/2006/relationships/oleObject" Target="../embeddings/oleObject233.bin"/><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microsoft.com/office/2007/relationships/hdphoto" Target="../media/hdphoto37.wdp"/><Relationship Id="rId5" Type="http://schemas.openxmlformats.org/officeDocument/2006/relationships/image" Target="../media/image260.jpeg"/><Relationship Id="rId4" Type="http://schemas.openxmlformats.org/officeDocument/2006/relationships/image" Target="../media/image304.emf"/></Relationships>
</file>

<file path=ppt/slides/_rels/slide153.xml.rels><?xml version="1.0" encoding="UTF-8" standalone="yes"?>
<Relationships xmlns="http://schemas.openxmlformats.org/package/2006/relationships"><Relationship Id="rId8" Type="http://schemas.openxmlformats.org/officeDocument/2006/relationships/image" Target="../media/image307.emf"/><Relationship Id="rId3" Type="http://schemas.openxmlformats.org/officeDocument/2006/relationships/oleObject" Target="../embeddings/oleObject234.bin"/><Relationship Id="rId7" Type="http://schemas.openxmlformats.org/officeDocument/2006/relationships/oleObject" Target="../embeddings/oleObject236.bin"/><Relationship Id="rId2" Type="http://schemas.openxmlformats.org/officeDocument/2006/relationships/slideLayout" Target="../slideLayouts/slideLayout2.xml"/><Relationship Id="rId1" Type="http://schemas.openxmlformats.org/officeDocument/2006/relationships/vmlDrawing" Target="../drawings/vmlDrawing56.vml"/><Relationship Id="rId6" Type="http://schemas.openxmlformats.org/officeDocument/2006/relationships/image" Target="../media/image306.emf"/><Relationship Id="rId5" Type="http://schemas.openxmlformats.org/officeDocument/2006/relationships/oleObject" Target="../embeddings/oleObject235.bin"/><Relationship Id="rId10" Type="http://schemas.openxmlformats.org/officeDocument/2006/relationships/image" Target="../media/image308.emf"/><Relationship Id="rId4" Type="http://schemas.openxmlformats.org/officeDocument/2006/relationships/image" Target="../media/image305.emf"/><Relationship Id="rId9" Type="http://schemas.openxmlformats.org/officeDocument/2006/relationships/oleObject" Target="../embeddings/oleObject237.bin"/></Relationships>
</file>

<file path=ppt/slides/_rels/slide154.xml.rels><?xml version="1.0" encoding="UTF-8" standalone="yes"?>
<Relationships xmlns="http://schemas.openxmlformats.org/package/2006/relationships"><Relationship Id="rId8" Type="http://schemas.openxmlformats.org/officeDocument/2006/relationships/image" Target="../media/image311.emf"/><Relationship Id="rId3" Type="http://schemas.openxmlformats.org/officeDocument/2006/relationships/oleObject" Target="../embeddings/oleObject238.bin"/><Relationship Id="rId7" Type="http://schemas.openxmlformats.org/officeDocument/2006/relationships/oleObject" Target="../embeddings/oleObject240.bin"/><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310.emf"/><Relationship Id="rId5" Type="http://schemas.openxmlformats.org/officeDocument/2006/relationships/oleObject" Target="../embeddings/oleObject239.bin"/><Relationship Id="rId4" Type="http://schemas.openxmlformats.org/officeDocument/2006/relationships/image" Target="../media/image309.emf"/></Relationships>
</file>

<file path=ppt/slides/_rels/slide155.xml.rels><?xml version="1.0" encoding="UTF-8" standalone="yes"?>
<Relationships xmlns="http://schemas.openxmlformats.org/package/2006/relationships"><Relationship Id="rId8" Type="http://schemas.openxmlformats.org/officeDocument/2006/relationships/image" Target="../media/image314.emf"/><Relationship Id="rId3" Type="http://schemas.openxmlformats.org/officeDocument/2006/relationships/oleObject" Target="../embeddings/oleObject241.bin"/><Relationship Id="rId7" Type="http://schemas.openxmlformats.org/officeDocument/2006/relationships/oleObject" Target="../embeddings/oleObject243.bin"/><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image" Target="../media/image313.emf"/><Relationship Id="rId5" Type="http://schemas.openxmlformats.org/officeDocument/2006/relationships/oleObject" Target="../embeddings/oleObject242.bin"/><Relationship Id="rId10" Type="http://schemas.openxmlformats.org/officeDocument/2006/relationships/image" Target="../media/image315.emf"/><Relationship Id="rId4" Type="http://schemas.openxmlformats.org/officeDocument/2006/relationships/image" Target="../media/image312.emf"/><Relationship Id="rId9" Type="http://schemas.openxmlformats.org/officeDocument/2006/relationships/oleObject" Target="../embeddings/oleObject244.bin"/></Relationships>
</file>

<file path=ppt/slides/_rels/slide156.xml.rels><?xml version="1.0" encoding="UTF-8" standalone="yes"?>
<Relationships xmlns="http://schemas.openxmlformats.org/package/2006/relationships"><Relationship Id="rId8" Type="http://schemas.openxmlformats.org/officeDocument/2006/relationships/oleObject" Target="../embeddings/oleObject247.bin"/><Relationship Id="rId13" Type="http://schemas.openxmlformats.org/officeDocument/2006/relationships/image" Target="../media/image320.emf"/><Relationship Id="rId3" Type="http://schemas.openxmlformats.org/officeDocument/2006/relationships/notesSlide" Target="../notesSlides/notesSlide3.xml"/><Relationship Id="rId7" Type="http://schemas.openxmlformats.org/officeDocument/2006/relationships/image" Target="../media/image317.emf"/><Relationship Id="rId12" Type="http://schemas.openxmlformats.org/officeDocument/2006/relationships/oleObject" Target="../embeddings/oleObject249.bin"/><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oleObject" Target="../embeddings/oleObject246.bin"/><Relationship Id="rId11" Type="http://schemas.openxmlformats.org/officeDocument/2006/relationships/image" Target="../media/image319.emf"/><Relationship Id="rId5" Type="http://schemas.openxmlformats.org/officeDocument/2006/relationships/image" Target="../media/image316.emf"/><Relationship Id="rId10" Type="http://schemas.openxmlformats.org/officeDocument/2006/relationships/oleObject" Target="../embeddings/oleObject248.bin"/><Relationship Id="rId4" Type="http://schemas.openxmlformats.org/officeDocument/2006/relationships/oleObject" Target="../embeddings/oleObject245.bin"/><Relationship Id="rId9" Type="http://schemas.openxmlformats.org/officeDocument/2006/relationships/image" Target="../media/image318.emf"/></Relationships>
</file>

<file path=ppt/slides/_rels/slide157.xml.rels><?xml version="1.0" encoding="UTF-8" standalone="yes"?>
<Relationships xmlns="http://schemas.openxmlformats.org/package/2006/relationships"><Relationship Id="rId8" Type="http://schemas.openxmlformats.org/officeDocument/2006/relationships/image" Target="../media/image323.emf"/><Relationship Id="rId3" Type="http://schemas.openxmlformats.org/officeDocument/2006/relationships/oleObject" Target="../embeddings/oleObject250.bin"/><Relationship Id="rId7" Type="http://schemas.openxmlformats.org/officeDocument/2006/relationships/oleObject" Target="../embeddings/oleObject252.bin"/><Relationship Id="rId12" Type="http://schemas.openxmlformats.org/officeDocument/2006/relationships/image" Target="../media/image325.emf"/><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image" Target="../media/image322.emf"/><Relationship Id="rId11" Type="http://schemas.openxmlformats.org/officeDocument/2006/relationships/oleObject" Target="../embeddings/oleObject254.bin"/><Relationship Id="rId5" Type="http://schemas.openxmlformats.org/officeDocument/2006/relationships/oleObject" Target="../embeddings/oleObject251.bin"/><Relationship Id="rId10" Type="http://schemas.openxmlformats.org/officeDocument/2006/relationships/image" Target="../media/image324.emf"/><Relationship Id="rId4" Type="http://schemas.openxmlformats.org/officeDocument/2006/relationships/image" Target="../media/image321.emf"/><Relationship Id="rId9" Type="http://schemas.openxmlformats.org/officeDocument/2006/relationships/oleObject" Target="../embeddings/oleObject253.bin"/></Relationships>
</file>

<file path=ppt/slides/_rels/slide158.xml.rels><?xml version="1.0" encoding="UTF-8" standalone="yes"?>
<Relationships xmlns="http://schemas.openxmlformats.org/package/2006/relationships"><Relationship Id="rId8" Type="http://schemas.openxmlformats.org/officeDocument/2006/relationships/image" Target="../media/image328.emf"/><Relationship Id="rId13" Type="http://schemas.openxmlformats.org/officeDocument/2006/relationships/oleObject" Target="../embeddings/oleObject260.bin"/><Relationship Id="rId18" Type="http://schemas.openxmlformats.org/officeDocument/2006/relationships/image" Target="../media/image333.emf"/><Relationship Id="rId3" Type="http://schemas.openxmlformats.org/officeDocument/2006/relationships/oleObject" Target="../embeddings/oleObject255.bin"/><Relationship Id="rId7" Type="http://schemas.openxmlformats.org/officeDocument/2006/relationships/oleObject" Target="../embeddings/oleObject257.bin"/><Relationship Id="rId12" Type="http://schemas.openxmlformats.org/officeDocument/2006/relationships/image" Target="../media/image330.emf"/><Relationship Id="rId17" Type="http://schemas.openxmlformats.org/officeDocument/2006/relationships/oleObject" Target="../embeddings/oleObject262.bin"/><Relationship Id="rId2" Type="http://schemas.openxmlformats.org/officeDocument/2006/relationships/slideLayout" Target="../slideLayouts/slideLayout2.xml"/><Relationship Id="rId16" Type="http://schemas.openxmlformats.org/officeDocument/2006/relationships/image" Target="../media/image332.emf"/><Relationship Id="rId20" Type="http://schemas.openxmlformats.org/officeDocument/2006/relationships/image" Target="../media/image334.emf"/><Relationship Id="rId1" Type="http://schemas.openxmlformats.org/officeDocument/2006/relationships/vmlDrawing" Target="../drawings/vmlDrawing61.vml"/><Relationship Id="rId6" Type="http://schemas.openxmlformats.org/officeDocument/2006/relationships/image" Target="../media/image327.emf"/><Relationship Id="rId11" Type="http://schemas.openxmlformats.org/officeDocument/2006/relationships/oleObject" Target="../embeddings/oleObject259.bin"/><Relationship Id="rId5" Type="http://schemas.openxmlformats.org/officeDocument/2006/relationships/oleObject" Target="../embeddings/oleObject256.bin"/><Relationship Id="rId15" Type="http://schemas.openxmlformats.org/officeDocument/2006/relationships/oleObject" Target="../embeddings/oleObject261.bin"/><Relationship Id="rId10" Type="http://schemas.openxmlformats.org/officeDocument/2006/relationships/image" Target="../media/image329.emf"/><Relationship Id="rId19" Type="http://schemas.openxmlformats.org/officeDocument/2006/relationships/oleObject" Target="../embeddings/oleObject263.bin"/><Relationship Id="rId4" Type="http://schemas.openxmlformats.org/officeDocument/2006/relationships/image" Target="../media/image326.emf"/><Relationship Id="rId9" Type="http://schemas.openxmlformats.org/officeDocument/2006/relationships/oleObject" Target="../embeddings/oleObject258.bin"/><Relationship Id="rId14" Type="http://schemas.openxmlformats.org/officeDocument/2006/relationships/image" Target="../media/image331.emf"/></Relationships>
</file>

<file path=ppt/slides/_rels/slide159.xml.rels><?xml version="1.0" encoding="UTF-8" standalone="yes"?>
<Relationships xmlns="http://schemas.openxmlformats.org/package/2006/relationships"><Relationship Id="rId8" Type="http://schemas.openxmlformats.org/officeDocument/2006/relationships/image" Target="../media/image337.emf"/><Relationship Id="rId13" Type="http://schemas.openxmlformats.org/officeDocument/2006/relationships/oleObject" Target="../embeddings/oleObject269.bin"/><Relationship Id="rId18" Type="http://schemas.openxmlformats.org/officeDocument/2006/relationships/image" Target="../media/image342.emf"/><Relationship Id="rId3" Type="http://schemas.openxmlformats.org/officeDocument/2006/relationships/oleObject" Target="../embeddings/oleObject264.bin"/><Relationship Id="rId7" Type="http://schemas.openxmlformats.org/officeDocument/2006/relationships/oleObject" Target="../embeddings/oleObject266.bin"/><Relationship Id="rId12" Type="http://schemas.openxmlformats.org/officeDocument/2006/relationships/image" Target="../media/image339.emf"/><Relationship Id="rId17" Type="http://schemas.openxmlformats.org/officeDocument/2006/relationships/oleObject" Target="../embeddings/oleObject271.bin"/><Relationship Id="rId2" Type="http://schemas.openxmlformats.org/officeDocument/2006/relationships/slideLayout" Target="../slideLayouts/slideLayout2.xml"/><Relationship Id="rId16" Type="http://schemas.openxmlformats.org/officeDocument/2006/relationships/image" Target="../media/image341.emf"/><Relationship Id="rId1" Type="http://schemas.openxmlformats.org/officeDocument/2006/relationships/vmlDrawing" Target="../drawings/vmlDrawing62.vml"/><Relationship Id="rId6" Type="http://schemas.openxmlformats.org/officeDocument/2006/relationships/image" Target="../media/image336.emf"/><Relationship Id="rId11" Type="http://schemas.openxmlformats.org/officeDocument/2006/relationships/oleObject" Target="../embeddings/oleObject268.bin"/><Relationship Id="rId5" Type="http://schemas.openxmlformats.org/officeDocument/2006/relationships/oleObject" Target="../embeddings/oleObject265.bin"/><Relationship Id="rId15" Type="http://schemas.openxmlformats.org/officeDocument/2006/relationships/oleObject" Target="../embeddings/oleObject270.bin"/><Relationship Id="rId10" Type="http://schemas.openxmlformats.org/officeDocument/2006/relationships/image" Target="../media/image338.emf"/><Relationship Id="rId4" Type="http://schemas.openxmlformats.org/officeDocument/2006/relationships/image" Target="../media/image335.emf"/><Relationship Id="rId9" Type="http://schemas.openxmlformats.org/officeDocument/2006/relationships/oleObject" Target="../embeddings/oleObject267.bin"/><Relationship Id="rId14" Type="http://schemas.openxmlformats.org/officeDocument/2006/relationships/image" Target="../media/image3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8" Type="http://schemas.openxmlformats.org/officeDocument/2006/relationships/image" Target="../media/image345.emf"/><Relationship Id="rId13" Type="http://schemas.openxmlformats.org/officeDocument/2006/relationships/oleObject" Target="../embeddings/oleObject277.bin"/><Relationship Id="rId18" Type="http://schemas.openxmlformats.org/officeDocument/2006/relationships/image" Target="../media/image350.emf"/><Relationship Id="rId3" Type="http://schemas.openxmlformats.org/officeDocument/2006/relationships/oleObject" Target="../embeddings/oleObject272.bin"/><Relationship Id="rId21" Type="http://schemas.openxmlformats.org/officeDocument/2006/relationships/oleObject" Target="../embeddings/oleObject281.bin"/><Relationship Id="rId7" Type="http://schemas.openxmlformats.org/officeDocument/2006/relationships/oleObject" Target="../embeddings/oleObject274.bin"/><Relationship Id="rId12" Type="http://schemas.openxmlformats.org/officeDocument/2006/relationships/image" Target="../media/image347.emf"/><Relationship Id="rId17" Type="http://schemas.openxmlformats.org/officeDocument/2006/relationships/oleObject" Target="../embeddings/oleObject279.bin"/><Relationship Id="rId2" Type="http://schemas.openxmlformats.org/officeDocument/2006/relationships/slideLayout" Target="../slideLayouts/slideLayout2.xml"/><Relationship Id="rId16" Type="http://schemas.openxmlformats.org/officeDocument/2006/relationships/image" Target="../media/image349.emf"/><Relationship Id="rId20" Type="http://schemas.openxmlformats.org/officeDocument/2006/relationships/image" Target="../media/image351.emf"/><Relationship Id="rId1" Type="http://schemas.openxmlformats.org/officeDocument/2006/relationships/vmlDrawing" Target="../drawings/vmlDrawing63.vml"/><Relationship Id="rId6" Type="http://schemas.openxmlformats.org/officeDocument/2006/relationships/image" Target="../media/image344.emf"/><Relationship Id="rId11" Type="http://schemas.openxmlformats.org/officeDocument/2006/relationships/oleObject" Target="../embeddings/oleObject276.bin"/><Relationship Id="rId24" Type="http://schemas.openxmlformats.org/officeDocument/2006/relationships/image" Target="../media/image353.emf"/><Relationship Id="rId5" Type="http://schemas.openxmlformats.org/officeDocument/2006/relationships/oleObject" Target="../embeddings/oleObject273.bin"/><Relationship Id="rId15" Type="http://schemas.openxmlformats.org/officeDocument/2006/relationships/oleObject" Target="../embeddings/oleObject278.bin"/><Relationship Id="rId23" Type="http://schemas.openxmlformats.org/officeDocument/2006/relationships/oleObject" Target="../embeddings/oleObject282.bin"/><Relationship Id="rId10" Type="http://schemas.openxmlformats.org/officeDocument/2006/relationships/image" Target="../media/image346.emf"/><Relationship Id="rId19" Type="http://schemas.openxmlformats.org/officeDocument/2006/relationships/oleObject" Target="../embeddings/oleObject280.bin"/><Relationship Id="rId4" Type="http://schemas.openxmlformats.org/officeDocument/2006/relationships/image" Target="../media/image343.emf"/><Relationship Id="rId9" Type="http://schemas.openxmlformats.org/officeDocument/2006/relationships/oleObject" Target="../embeddings/oleObject275.bin"/><Relationship Id="rId14" Type="http://schemas.openxmlformats.org/officeDocument/2006/relationships/image" Target="../media/image348.emf"/><Relationship Id="rId22" Type="http://schemas.openxmlformats.org/officeDocument/2006/relationships/image" Target="../media/image352.emf"/></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8" Type="http://schemas.openxmlformats.org/officeDocument/2006/relationships/image" Target="../media/image357.wmf"/><Relationship Id="rId3" Type="http://schemas.openxmlformats.org/officeDocument/2006/relationships/oleObject" Target="../embeddings/oleObject283.bin"/><Relationship Id="rId7" Type="http://schemas.openxmlformats.org/officeDocument/2006/relationships/oleObject" Target="../embeddings/oleObject285.bin"/><Relationship Id="rId2" Type="http://schemas.openxmlformats.org/officeDocument/2006/relationships/slideLayout" Target="../slideLayouts/slideLayout2.xml"/><Relationship Id="rId1" Type="http://schemas.openxmlformats.org/officeDocument/2006/relationships/vmlDrawing" Target="../drawings/vmlDrawing64.vml"/><Relationship Id="rId6" Type="http://schemas.openxmlformats.org/officeDocument/2006/relationships/image" Target="../media/image356.wmf"/><Relationship Id="rId5" Type="http://schemas.openxmlformats.org/officeDocument/2006/relationships/oleObject" Target="../embeddings/oleObject284.bin"/><Relationship Id="rId10" Type="http://schemas.openxmlformats.org/officeDocument/2006/relationships/image" Target="../media/image358.wmf"/><Relationship Id="rId4" Type="http://schemas.openxmlformats.org/officeDocument/2006/relationships/image" Target="../media/image355.wmf"/><Relationship Id="rId9" Type="http://schemas.openxmlformats.org/officeDocument/2006/relationships/oleObject" Target="../embeddings/oleObject286.bin"/></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354.pn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8" Type="http://schemas.openxmlformats.org/officeDocument/2006/relationships/oleObject" Target="../embeddings/oleObject289.bin"/><Relationship Id="rId13" Type="http://schemas.openxmlformats.org/officeDocument/2006/relationships/image" Target="../media/image363.wmf"/><Relationship Id="rId18" Type="http://schemas.openxmlformats.org/officeDocument/2006/relationships/oleObject" Target="../embeddings/oleObject294.bin"/><Relationship Id="rId26" Type="http://schemas.openxmlformats.org/officeDocument/2006/relationships/oleObject" Target="../embeddings/oleObject298.bin"/><Relationship Id="rId3" Type="http://schemas.openxmlformats.org/officeDocument/2006/relationships/image" Target="../media/image374.png"/><Relationship Id="rId21" Type="http://schemas.openxmlformats.org/officeDocument/2006/relationships/image" Target="../media/image367.wmf"/><Relationship Id="rId7" Type="http://schemas.openxmlformats.org/officeDocument/2006/relationships/image" Target="../media/image360.wmf"/><Relationship Id="rId12" Type="http://schemas.openxmlformats.org/officeDocument/2006/relationships/oleObject" Target="../embeddings/oleObject291.bin"/><Relationship Id="rId17" Type="http://schemas.openxmlformats.org/officeDocument/2006/relationships/image" Target="../media/image365.wmf"/><Relationship Id="rId25" Type="http://schemas.openxmlformats.org/officeDocument/2006/relationships/image" Target="../media/image369.wmf"/><Relationship Id="rId33" Type="http://schemas.openxmlformats.org/officeDocument/2006/relationships/image" Target="../media/image373.wmf"/><Relationship Id="rId2" Type="http://schemas.openxmlformats.org/officeDocument/2006/relationships/slideLayout" Target="../slideLayouts/slideLayout2.xml"/><Relationship Id="rId16" Type="http://schemas.openxmlformats.org/officeDocument/2006/relationships/oleObject" Target="../embeddings/oleObject293.bin"/><Relationship Id="rId20" Type="http://schemas.openxmlformats.org/officeDocument/2006/relationships/oleObject" Target="../embeddings/oleObject295.bin"/><Relationship Id="rId29" Type="http://schemas.openxmlformats.org/officeDocument/2006/relationships/image" Target="../media/image371.wmf"/><Relationship Id="rId1" Type="http://schemas.openxmlformats.org/officeDocument/2006/relationships/vmlDrawing" Target="../drawings/vmlDrawing65.vml"/><Relationship Id="rId6" Type="http://schemas.openxmlformats.org/officeDocument/2006/relationships/oleObject" Target="../embeddings/oleObject288.bin"/><Relationship Id="rId11" Type="http://schemas.openxmlformats.org/officeDocument/2006/relationships/image" Target="../media/image362.wmf"/><Relationship Id="rId24" Type="http://schemas.openxmlformats.org/officeDocument/2006/relationships/oleObject" Target="../embeddings/oleObject297.bin"/><Relationship Id="rId32" Type="http://schemas.openxmlformats.org/officeDocument/2006/relationships/oleObject" Target="../embeddings/oleObject301.bin"/><Relationship Id="rId5" Type="http://schemas.openxmlformats.org/officeDocument/2006/relationships/image" Target="../media/image359.wmf"/><Relationship Id="rId15" Type="http://schemas.openxmlformats.org/officeDocument/2006/relationships/image" Target="../media/image364.wmf"/><Relationship Id="rId23" Type="http://schemas.openxmlformats.org/officeDocument/2006/relationships/image" Target="../media/image368.wmf"/><Relationship Id="rId28" Type="http://schemas.openxmlformats.org/officeDocument/2006/relationships/oleObject" Target="../embeddings/oleObject299.bin"/><Relationship Id="rId10" Type="http://schemas.openxmlformats.org/officeDocument/2006/relationships/oleObject" Target="../embeddings/oleObject290.bin"/><Relationship Id="rId19" Type="http://schemas.openxmlformats.org/officeDocument/2006/relationships/image" Target="../media/image366.wmf"/><Relationship Id="rId31" Type="http://schemas.openxmlformats.org/officeDocument/2006/relationships/image" Target="../media/image372.wmf"/><Relationship Id="rId4" Type="http://schemas.openxmlformats.org/officeDocument/2006/relationships/oleObject" Target="../embeddings/oleObject287.bin"/><Relationship Id="rId9" Type="http://schemas.openxmlformats.org/officeDocument/2006/relationships/image" Target="../media/image361.wmf"/><Relationship Id="rId14" Type="http://schemas.openxmlformats.org/officeDocument/2006/relationships/oleObject" Target="../embeddings/oleObject292.bin"/><Relationship Id="rId22" Type="http://schemas.openxmlformats.org/officeDocument/2006/relationships/oleObject" Target="../embeddings/oleObject296.bin"/><Relationship Id="rId27" Type="http://schemas.openxmlformats.org/officeDocument/2006/relationships/image" Target="../media/image370.wmf"/><Relationship Id="rId30" Type="http://schemas.openxmlformats.org/officeDocument/2006/relationships/oleObject" Target="../embeddings/oleObject300.bin"/></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302.bin"/><Relationship Id="rId2" Type="http://schemas.openxmlformats.org/officeDocument/2006/relationships/slideLayout" Target="../slideLayouts/slideLayout2.xml"/><Relationship Id="rId1" Type="http://schemas.openxmlformats.org/officeDocument/2006/relationships/vmlDrawing" Target="../drawings/vmlDrawing66.vml"/><Relationship Id="rId6" Type="http://schemas.openxmlformats.org/officeDocument/2006/relationships/image" Target="../media/image376.wmf"/><Relationship Id="rId5" Type="http://schemas.openxmlformats.org/officeDocument/2006/relationships/oleObject" Target="../embeddings/oleObject303.bin"/><Relationship Id="rId4" Type="http://schemas.openxmlformats.org/officeDocument/2006/relationships/image" Target="../media/image375.wmf"/></Relationships>
</file>

<file path=ppt/slides/_rels/slide168.xml.rels><?xml version="1.0" encoding="UTF-8" standalone="yes"?>
<Relationships xmlns="http://schemas.openxmlformats.org/package/2006/relationships"><Relationship Id="rId8" Type="http://schemas.openxmlformats.org/officeDocument/2006/relationships/image" Target="../media/image379.wmf"/><Relationship Id="rId3" Type="http://schemas.openxmlformats.org/officeDocument/2006/relationships/oleObject" Target="../embeddings/oleObject304.bin"/><Relationship Id="rId7" Type="http://schemas.openxmlformats.org/officeDocument/2006/relationships/oleObject" Target="../embeddings/oleObject306.bin"/><Relationship Id="rId2" Type="http://schemas.openxmlformats.org/officeDocument/2006/relationships/slideLayout" Target="../slideLayouts/slideLayout2.xml"/><Relationship Id="rId1" Type="http://schemas.openxmlformats.org/officeDocument/2006/relationships/vmlDrawing" Target="../drawings/vmlDrawing67.vml"/><Relationship Id="rId6" Type="http://schemas.openxmlformats.org/officeDocument/2006/relationships/image" Target="../media/image378.wmf"/><Relationship Id="rId5" Type="http://schemas.openxmlformats.org/officeDocument/2006/relationships/oleObject" Target="../embeddings/oleObject305.bin"/><Relationship Id="rId4" Type="http://schemas.openxmlformats.org/officeDocument/2006/relationships/image" Target="../media/image377.wmf"/></Relationships>
</file>

<file path=ppt/slides/_rels/slide169.xml.rels><?xml version="1.0" encoding="UTF-8" standalone="yes"?>
<Relationships xmlns="http://schemas.openxmlformats.org/package/2006/relationships"><Relationship Id="rId8" Type="http://schemas.openxmlformats.org/officeDocument/2006/relationships/image" Target="../media/image382.wmf"/><Relationship Id="rId3" Type="http://schemas.openxmlformats.org/officeDocument/2006/relationships/oleObject" Target="../embeddings/oleObject307.bin"/><Relationship Id="rId7" Type="http://schemas.openxmlformats.org/officeDocument/2006/relationships/oleObject" Target="../embeddings/oleObject309.bin"/><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image" Target="../media/image381.wmf"/><Relationship Id="rId5" Type="http://schemas.openxmlformats.org/officeDocument/2006/relationships/oleObject" Target="../embeddings/oleObject308.bin"/><Relationship Id="rId4" Type="http://schemas.openxmlformats.org/officeDocument/2006/relationships/image" Target="../media/image380.wmf"/></Relationships>
</file>

<file path=ppt/slides/_rels/slide1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8" Type="http://schemas.openxmlformats.org/officeDocument/2006/relationships/image" Target="../media/image385.wmf"/><Relationship Id="rId3" Type="http://schemas.openxmlformats.org/officeDocument/2006/relationships/oleObject" Target="../embeddings/oleObject310.bin"/><Relationship Id="rId7" Type="http://schemas.openxmlformats.org/officeDocument/2006/relationships/oleObject" Target="../embeddings/oleObject312.bin"/><Relationship Id="rId2" Type="http://schemas.openxmlformats.org/officeDocument/2006/relationships/slideLayout" Target="../slideLayouts/slideLayout2.xml"/><Relationship Id="rId1" Type="http://schemas.openxmlformats.org/officeDocument/2006/relationships/vmlDrawing" Target="../drawings/vmlDrawing69.vml"/><Relationship Id="rId6" Type="http://schemas.openxmlformats.org/officeDocument/2006/relationships/image" Target="../media/image384.wmf"/><Relationship Id="rId5" Type="http://schemas.openxmlformats.org/officeDocument/2006/relationships/oleObject" Target="../embeddings/oleObject311.bin"/><Relationship Id="rId10" Type="http://schemas.openxmlformats.org/officeDocument/2006/relationships/image" Target="../media/image386.wmf"/><Relationship Id="rId4" Type="http://schemas.openxmlformats.org/officeDocument/2006/relationships/image" Target="../media/image383.wmf"/><Relationship Id="rId9" Type="http://schemas.openxmlformats.org/officeDocument/2006/relationships/oleObject" Target="../embeddings/oleObject313.bin"/></Relationships>
</file>

<file path=ppt/slides/_rels/slide171.xml.rels><?xml version="1.0" encoding="UTF-8" standalone="yes"?>
<Relationships xmlns="http://schemas.openxmlformats.org/package/2006/relationships"><Relationship Id="rId8" Type="http://schemas.openxmlformats.org/officeDocument/2006/relationships/image" Target="../media/image389.wmf"/><Relationship Id="rId3" Type="http://schemas.openxmlformats.org/officeDocument/2006/relationships/oleObject" Target="../embeddings/oleObject314.bin"/><Relationship Id="rId7" Type="http://schemas.openxmlformats.org/officeDocument/2006/relationships/oleObject" Target="../embeddings/oleObject316.bin"/><Relationship Id="rId12" Type="http://schemas.openxmlformats.org/officeDocument/2006/relationships/image" Target="../media/image391.wmf"/><Relationship Id="rId2" Type="http://schemas.openxmlformats.org/officeDocument/2006/relationships/slideLayout" Target="../slideLayouts/slideLayout2.xml"/><Relationship Id="rId1" Type="http://schemas.openxmlformats.org/officeDocument/2006/relationships/vmlDrawing" Target="../drawings/vmlDrawing70.vml"/><Relationship Id="rId6" Type="http://schemas.openxmlformats.org/officeDocument/2006/relationships/image" Target="../media/image388.wmf"/><Relationship Id="rId11" Type="http://schemas.openxmlformats.org/officeDocument/2006/relationships/oleObject" Target="../embeddings/oleObject318.bin"/><Relationship Id="rId5" Type="http://schemas.openxmlformats.org/officeDocument/2006/relationships/oleObject" Target="../embeddings/oleObject315.bin"/><Relationship Id="rId10" Type="http://schemas.openxmlformats.org/officeDocument/2006/relationships/image" Target="../media/image390.wmf"/><Relationship Id="rId4" Type="http://schemas.openxmlformats.org/officeDocument/2006/relationships/image" Target="../media/image387.wmf"/><Relationship Id="rId9" Type="http://schemas.openxmlformats.org/officeDocument/2006/relationships/oleObject" Target="../embeddings/oleObject317.bin"/></Relationships>
</file>

<file path=ppt/slides/_rels/slide172.xml.rels><?xml version="1.0" encoding="UTF-8" standalone="yes"?>
<Relationships xmlns="http://schemas.openxmlformats.org/package/2006/relationships"><Relationship Id="rId3" Type="http://schemas.openxmlformats.org/officeDocument/2006/relationships/oleObject" Target="../embeddings/oleObject319.bin"/><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image" Target="../media/image393.wmf"/><Relationship Id="rId5" Type="http://schemas.openxmlformats.org/officeDocument/2006/relationships/oleObject" Target="../embeddings/oleObject320.bin"/><Relationship Id="rId4" Type="http://schemas.openxmlformats.org/officeDocument/2006/relationships/image" Target="../media/image392.wmf"/></Relationships>
</file>

<file path=ppt/slides/_rels/slide173.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94.pn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8" Type="http://schemas.openxmlformats.org/officeDocument/2006/relationships/image" Target="../media/image397.wmf"/><Relationship Id="rId3" Type="http://schemas.openxmlformats.org/officeDocument/2006/relationships/image" Target="../media/image399.png"/><Relationship Id="rId7" Type="http://schemas.openxmlformats.org/officeDocument/2006/relationships/oleObject" Target="../embeddings/oleObject323.bin"/><Relationship Id="rId2" Type="http://schemas.openxmlformats.org/officeDocument/2006/relationships/slideLayout" Target="../slideLayouts/slideLayout2.xml"/><Relationship Id="rId1" Type="http://schemas.openxmlformats.org/officeDocument/2006/relationships/vmlDrawing" Target="../drawings/vmlDrawing72.vml"/><Relationship Id="rId6" Type="http://schemas.openxmlformats.org/officeDocument/2006/relationships/oleObject" Target="../embeddings/oleObject322.bin"/><Relationship Id="rId5" Type="http://schemas.openxmlformats.org/officeDocument/2006/relationships/image" Target="../media/image396.wmf"/><Relationship Id="rId10" Type="http://schemas.openxmlformats.org/officeDocument/2006/relationships/image" Target="../media/image398.wmf"/><Relationship Id="rId4" Type="http://schemas.openxmlformats.org/officeDocument/2006/relationships/oleObject" Target="../embeddings/oleObject321.bin"/><Relationship Id="rId9" Type="http://schemas.openxmlformats.org/officeDocument/2006/relationships/oleObject" Target="../embeddings/oleObject324.bin"/></Relationships>
</file>

<file path=ppt/slides/_rels/slide175.xml.rels><?xml version="1.0" encoding="UTF-8" standalone="yes"?>
<Relationships xmlns="http://schemas.openxmlformats.org/package/2006/relationships"><Relationship Id="rId8" Type="http://schemas.openxmlformats.org/officeDocument/2006/relationships/image" Target="../media/image410.png"/><Relationship Id="rId13" Type="http://schemas.openxmlformats.org/officeDocument/2006/relationships/oleObject" Target="../embeddings/oleObject327.bin"/><Relationship Id="rId18" Type="http://schemas.openxmlformats.org/officeDocument/2006/relationships/image" Target="../media/image403.wmf"/><Relationship Id="rId3" Type="http://schemas.openxmlformats.org/officeDocument/2006/relationships/image" Target="../media/image405.png"/><Relationship Id="rId7" Type="http://schemas.openxmlformats.org/officeDocument/2006/relationships/image" Target="../media/image409.png"/><Relationship Id="rId12" Type="http://schemas.openxmlformats.org/officeDocument/2006/relationships/image" Target="../media/image400.wmf"/><Relationship Id="rId17" Type="http://schemas.openxmlformats.org/officeDocument/2006/relationships/oleObject" Target="../embeddings/oleObject329.bin"/><Relationship Id="rId2" Type="http://schemas.openxmlformats.org/officeDocument/2006/relationships/slideLayout" Target="../slideLayouts/slideLayout2.xml"/><Relationship Id="rId16" Type="http://schemas.openxmlformats.org/officeDocument/2006/relationships/image" Target="../media/image402.wmf"/><Relationship Id="rId20" Type="http://schemas.openxmlformats.org/officeDocument/2006/relationships/image" Target="../media/image404.wmf"/><Relationship Id="rId1" Type="http://schemas.openxmlformats.org/officeDocument/2006/relationships/vmlDrawing" Target="../drawings/vmlDrawing73.vml"/><Relationship Id="rId6" Type="http://schemas.openxmlformats.org/officeDocument/2006/relationships/image" Target="../media/image408.png"/><Relationship Id="rId11" Type="http://schemas.openxmlformats.org/officeDocument/2006/relationships/oleObject" Target="../embeddings/oleObject326.bin"/><Relationship Id="rId5" Type="http://schemas.openxmlformats.org/officeDocument/2006/relationships/image" Target="../media/image407.png"/><Relationship Id="rId15" Type="http://schemas.openxmlformats.org/officeDocument/2006/relationships/oleObject" Target="../embeddings/oleObject328.bin"/><Relationship Id="rId10" Type="http://schemas.openxmlformats.org/officeDocument/2006/relationships/image" Target="../media/image398.wmf"/><Relationship Id="rId19" Type="http://schemas.openxmlformats.org/officeDocument/2006/relationships/oleObject" Target="../embeddings/oleObject330.bin"/><Relationship Id="rId4" Type="http://schemas.openxmlformats.org/officeDocument/2006/relationships/image" Target="../media/image406.png"/><Relationship Id="rId9" Type="http://schemas.openxmlformats.org/officeDocument/2006/relationships/oleObject" Target="../embeddings/oleObject325.bin"/><Relationship Id="rId14" Type="http://schemas.openxmlformats.org/officeDocument/2006/relationships/image" Target="../media/image401.wmf"/></Relationships>
</file>

<file path=ppt/slides/_rels/slide176.xml.rels><?xml version="1.0" encoding="UTF-8" standalone="yes"?>
<Relationships xmlns="http://schemas.openxmlformats.org/package/2006/relationships"><Relationship Id="rId8" Type="http://schemas.openxmlformats.org/officeDocument/2006/relationships/image" Target="../media/image418.png"/><Relationship Id="rId13" Type="http://schemas.openxmlformats.org/officeDocument/2006/relationships/oleObject" Target="../embeddings/oleObject332.bin"/><Relationship Id="rId3" Type="http://schemas.openxmlformats.org/officeDocument/2006/relationships/image" Target="../media/image413.png"/><Relationship Id="rId7" Type="http://schemas.openxmlformats.org/officeDocument/2006/relationships/image" Target="../media/image417.png"/><Relationship Id="rId12" Type="http://schemas.openxmlformats.org/officeDocument/2006/relationships/image" Target="../media/image411.wmf"/><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image" Target="../media/image416.png"/><Relationship Id="rId11" Type="http://schemas.openxmlformats.org/officeDocument/2006/relationships/oleObject" Target="../embeddings/oleObject331.bin"/><Relationship Id="rId5" Type="http://schemas.openxmlformats.org/officeDocument/2006/relationships/image" Target="../media/image415.png"/><Relationship Id="rId10" Type="http://schemas.openxmlformats.org/officeDocument/2006/relationships/image" Target="../media/image420.png"/><Relationship Id="rId4" Type="http://schemas.openxmlformats.org/officeDocument/2006/relationships/image" Target="../media/image414.png"/><Relationship Id="rId9" Type="http://schemas.openxmlformats.org/officeDocument/2006/relationships/image" Target="../media/image419.png"/><Relationship Id="rId14" Type="http://schemas.openxmlformats.org/officeDocument/2006/relationships/image" Target="../media/image412.wmf"/></Relationships>
</file>

<file path=ppt/slides/_rels/slide177.xml.rels><?xml version="1.0" encoding="UTF-8" standalone="yes"?>
<Relationships xmlns="http://schemas.openxmlformats.org/package/2006/relationships"><Relationship Id="rId8" Type="http://schemas.openxmlformats.org/officeDocument/2006/relationships/image" Target="../media/image421.wmf"/><Relationship Id="rId3" Type="http://schemas.openxmlformats.org/officeDocument/2006/relationships/image" Target="../media/image422.png"/><Relationship Id="rId7" Type="http://schemas.openxmlformats.org/officeDocument/2006/relationships/oleObject" Target="../embeddings/oleObject333.bin"/><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image" Target="../media/image425.png"/><Relationship Id="rId5" Type="http://schemas.openxmlformats.org/officeDocument/2006/relationships/image" Target="../media/image424.png"/><Relationship Id="rId4" Type="http://schemas.openxmlformats.org/officeDocument/2006/relationships/image" Target="../media/image423.png"/></Relationships>
</file>

<file path=ppt/slides/_rels/slide178.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426.png"/><Relationship Id="rId1" Type="http://schemas.openxmlformats.org/officeDocument/2006/relationships/slideLayout" Target="../slideLayouts/slideLayout2.xml"/><Relationship Id="rId5" Type="http://schemas.openxmlformats.org/officeDocument/2006/relationships/image" Target="../media/image429.png"/><Relationship Id="rId4" Type="http://schemas.openxmlformats.org/officeDocument/2006/relationships/image" Target="../media/image428.png"/></Relationships>
</file>

<file path=ppt/slides/_rels/slide179.xml.rels><?xml version="1.0" encoding="UTF-8" standalone="yes"?>
<Relationships xmlns="http://schemas.openxmlformats.org/package/2006/relationships"><Relationship Id="rId8" Type="http://schemas.openxmlformats.org/officeDocument/2006/relationships/image" Target="../media/image440.png"/><Relationship Id="rId13" Type="http://schemas.openxmlformats.org/officeDocument/2006/relationships/image" Target="../media/image430.wmf"/><Relationship Id="rId18" Type="http://schemas.openxmlformats.org/officeDocument/2006/relationships/oleObject" Target="../embeddings/oleObject337.bin"/><Relationship Id="rId3" Type="http://schemas.openxmlformats.org/officeDocument/2006/relationships/image" Target="../media/image435.png"/><Relationship Id="rId21" Type="http://schemas.openxmlformats.org/officeDocument/2006/relationships/image" Target="../media/image433.wmf"/><Relationship Id="rId7" Type="http://schemas.openxmlformats.org/officeDocument/2006/relationships/image" Target="../media/image439.png"/><Relationship Id="rId12" Type="http://schemas.openxmlformats.org/officeDocument/2006/relationships/oleObject" Target="../embeddings/oleObject334.bin"/><Relationship Id="rId17" Type="http://schemas.openxmlformats.org/officeDocument/2006/relationships/image" Target="../media/image432.wmf"/><Relationship Id="rId2" Type="http://schemas.openxmlformats.org/officeDocument/2006/relationships/slideLayout" Target="../slideLayouts/slideLayout2.xml"/><Relationship Id="rId16" Type="http://schemas.openxmlformats.org/officeDocument/2006/relationships/oleObject" Target="../embeddings/oleObject336.bin"/><Relationship Id="rId20" Type="http://schemas.openxmlformats.org/officeDocument/2006/relationships/oleObject" Target="../embeddings/oleObject339.bin"/><Relationship Id="rId1" Type="http://schemas.openxmlformats.org/officeDocument/2006/relationships/vmlDrawing" Target="../drawings/vmlDrawing76.vml"/><Relationship Id="rId6" Type="http://schemas.openxmlformats.org/officeDocument/2006/relationships/image" Target="../media/image438.png"/><Relationship Id="rId11" Type="http://schemas.openxmlformats.org/officeDocument/2006/relationships/image" Target="../media/image443.png"/><Relationship Id="rId5" Type="http://schemas.openxmlformats.org/officeDocument/2006/relationships/image" Target="../media/image437.png"/><Relationship Id="rId15" Type="http://schemas.openxmlformats.org/officeDocument/2006/relationships/image" Target="../media/image431.wmf"/><Relationship Id="rId23" Type="http://schemas.openxmlformats.org/officeDocument/2006/relationships/image" Target="../media/image434.wmf"/><Relationship Id="rId10" Type="http://schemas.openxmlformats.org/officeDocument/2006/relationships/image" Target="../media/image442.png"/><Relationship Id="rId19" Type="http://schemas.openxmlformats.org/officeDocument/2006/relationships/oleObject" Target="../embeddings/oleObject338.bin"/><Relationship Id="rId4" Type="http://schemas.openxmlformats.org/officeDocument/2006/relationships/image" Target="../media/image436.png"/><Relationship Id="rId9" Type="http://schemas.openxmlformats.org/officeDocument/2006/relationships/image" Target="../media/image441.png"/><Relationship Id="rId14" Type="http://schemas.openxmlformats.org/officeDocument/2006/relationships/oleObject" Target="../embeddings/oleObject335.bin"/><Relationship Id="rId22" Type="http://schemas.openxmlformats.org/officeDocument/2006/relationships/oleObject" Target="../embeddings/oleObject340.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450.png"/><Relationship Id="rId3" Type="http://schemas.openxmlformats.org/officeDocument/2006/relationships/image" Target="../media/image445.png"/><Relationship Id="rId7" Type="http://schemas.openxmlformats.org/officeDocument/2006/relationships/image" Target="../media/image449.png"/><Relationship Id="rId2" Type="http://schemas.openxmlformats.org/officeDocument/2006/relationships/image" Target="../media/image444.png"/><Relationship Id="rId1" Type="http://schemas.openxmlformats.org/officeDocument/2006/relationships/slideLayout" Target="../slideLayouts/slideLayout2.xml"/><Relationship Id="rId6" Type="http://schemas.openxmlformats.org/officeDocument/2006/relationships/image" Target="../media/image448.png"/><Relationship Id="rId5" Type="http://schemas.openxmlformats.org/officeDocument/2006/relationships/image" Target="../media/image447.png"/><Relationship Id="rId4" Type="http://schemas.openxmlformats.org/officeDocument/2006/relationships/image" Target="../media/image446.png"/><Relationship Id="rId9" Type="http://schemas.openxmlformats.org/officeDocument/2006/relationships/image" Target="../media/image451.png"/></Relationships>
</file>

<file path=ppt/slides/_rels/slide181.xml.rels><?xml version="1.0" encoding="UTF-8" standalone="yes"?>
<Relationships xmlns="http://schemas.openxmlformats.org/package/2006/relationships"><Relationship Id="rId8" Type="http://schemas.openxmlformats.org/officeDocument/2006/relationships/image" Target="../media/image456.png"/><Relationship Id="rId13" Type="http://schemas.openxmlformats.org/officeDocument/2006/relationships/image" Target="../media/image461.png"/><Relationship Id="rId3" Type="http://schemas.openxmlformats.org/officeDocument/2006/relationships/image" Target="../media/image454.png"/><Relationship Id="rId7" Type="http://schemas.openxmlformats.org/officeDocument/2006/relationships/image" Target="../media/image455.png"/><Relationship Id="rId12" Type="http://schemas.openxmlformats.org/officeDocument/2006/relationships/image" Target="../media/image460.png"/><Relationship Id="rId17" Type="http://schemas.openxmlformats.org/officeDocument/2006/relationships/image" Target="../media/image453.wmf"/><Relationship Id="rId2" Type="http://schemas.openxmlformats.org/officeDocument/2006/relationships/slideLayout" Target="../slideLayouts/slideLayout2.xml"/><Relationship Id="rId16" Type="http://schemas.openxmlformats.org/officeDocument/2006/relationships/oleObject" Target="../embeddings/oleObject342.bin"/><Relationship Id="rId1" Type="http://schemas.openxmlformats.org/officeDocument/2006/relationships/vmlDrawing" Target="../drawings/vmlDrawing77.vml"/><Relationship Id="rId6" Type="http://schemas.openxmlformats.org/officeDocument/2006/relationships/image" Target="../media/image446.png"/><Relationship Id="rId11" Type="http://schemas.openxmlformats.org/officeDocument/2006/relationships/image" Target="../media/image459.png"/><Relationship Id="rId5" Type="http://schemas.openxmlformats.org/officeDocument/2006/relationships/image" Target="../media/image445.png"/><Relationship Id="rId15" Type="http://schemas.openxmlformats.org/officeDocument/2006/relationships/image" Target="../media/image452.wmf"/><Relationship Id="rId10" Type="http://schemas.openxmlformats.org/officeDocument/2006/relationships/image" Target="../media/image458.png"/><Relationship Id="rId4" Type="http://schemas.openxmlformats.org/officeDocument/2006/relationships/image" Target="../media/image444.png"/><Relationship Id="rId9" Type="http://schemas.openxmlformats.org/officeDocument/2006/relationships/image" Target="../media/image457.png"/><Relationship Id="rId14" Type="http://schemas.openxmlformats.org/officeDocument/2006/relationships/oleObject" Target="../embeddings/oleObject341.bin"/></Relationships>
</file>

<file path=ppt/slides/_rels/slide182.xml.rels><?xml version="1.0" encoding="UTF-8" standalone="yes"?>
<Relationships xmlns="http://schemas.openxmlformats.org/package/2006/relationships"><Relationship Id="rId8" Type="http://schemas.openxmlformats.org/officeDocument/2006/relationships/image" Target="../media/image444.png"/><Relationship Id="rId13" Type="http://schemas.openxmlformats.org/officeDocument/2006/relationships/oleObject" Target="../embeddings/oleObject343.bin"/><Relationship Id="rId3" Type="http://schemas.openxmlformats.org/officeDocument/2006/relationships/notesSlide" Target="../notesSlides/notesSlide4.xml"/><Relationship Id="rId7" Type="http://schemas.openxmlformats.org/officeDocument/2006/relationships/image" Target="../media/image466.png"/><Relationship Id="rId12" Type="http://schemas.openxmlformats.org/officeDocument/2006/relationships/image" Target="../media/image468.png"/><Relationship Id="rId2" Type="http://schemas.openxmlformats.org/officeDocument/2006/relationships/slideLayout" Target="../slideLayouts/slideLayout2.xml"/><Relationship Id="rId1" Type="http://schemas.openxmlformats.org/officeDocument/2006/relationships/vmlDrawing" Target="../drawings/vmlDrawing78.vml"/><Relationship Id="rId6" Type="http://schemas.openxmlformats.org/officeDocument/2006/relationships/image" Target="../media/image465.png"/><Relationship Id="rId11" Type="http://schemas.openxmlformats.org/officeDocument/2006/relationships/image" Target="../media/image467.png"/><Relationship Id="rId5" Type="http://schemas.openxmlformats.org/officeDocument/2006/relationships/image" Target="../media/image464.png"/><Relationship Id="rId10" Type="http://schemas.openxmlformats.org/officeDocument/2006/relationships/image" Target="../media/image446.png"/><Relationship Id="rId4" Type="http://schemas.openxmlformats.org/officeDocument/2006/relationships/image" Target="../media/image463.png"/><Relationship Id="rId9" Type="http://schemas.openxmlformats.org/officeDocument/2006/relationships/image" Target="../media/image445.png"/><Relationship Id="rId14" Type="http://schemas.openxmlformats.org/officeDocument/2006/relationships/image" Target="../media/image462.wmf"/></Relationships>
</file>

<file path=ppt/slides/_rels/slide183.xml.rels><?xml version="1.0" encoding="UTF-8" standalone="yes"?>
<Relationships xmlns="http://schemas.openxmlformats.org/package/2006/relationships"><Relationship Id="rId8" Type="http://schemas.openxmlformats.org/officeDocument/2006/relationships/image" Target="../media/image471.png"/><Relationship Id="rId3" Type="http://schemas.openxmlformats.org/officeDocument/2006/relationships/image" Target="../media/image470.png"/><Relationship Id="rId7" Type="http://schemas.openxmlformats.org/officeDocument/2006/relationships/image" Target="../media/image464.png"/><Relationship Id="rId2" Type="http://schemas.openxmlformats.org/officeDocument/2006/relationships/image" Target="../media/image469.png"/><Relationship Id="rId1" Type="http://schemas.openxmlformats.org/officeDocument/2006/relationships/slideLayout" Target="../slideLayouts/slideLayout2.xml"/><Relationship Id="rId6" Type="http://schemas.openxmlformats.org/officeDocument/2006/relationships/image" Target="../media/image446.png"/><Relationship Id="rId5" Type="http://schemas.openxmlformats.org/officeDocument/2006/relationships/image" Target="../media/image445.png"/><Relationship Id="rId10" Type="http://schemas.openxmlformats.org/officeDocument/2006/relationships/image" Target="../media/image465.png"/><Relationship Id="rId4" Type="http://schemas.openxmlformats.org/officeDocument/2006/relationships/image" Target="../media/image444.png"/><Relationship Id="rId9" Type="http://schemas.openxmlformats.org/officeDocument/2006/relationships/image" Target="../media/image472.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47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8" Type="http://schemas.openxmlformats.org/officeDocument/2006/relationships/oleObject" Target="../embeddings/oleObject347.bin"/><Relationship Id="rId3" Type="http://schemas.openxmlformats.org/officeDocument/2006/relationships/oleObject" Target="../embeddings/oleObject344.bin"/><Relationship Id="rId7" Type="http://schemas.openxmlformats.org/officeDocument/2006/relationships/oleObject" Target="../embeddings/oleObject346.bin"/><Relationship Id="rId2" Type="http://schemas.openxmlformats.org/officeDocument/2006/relationships/slideLayout" Target="../slideLayouts/slideLayout7.xml"/><Relationship Id="rId1" Type="http://schemas.openxmlformats.org/officeDocument/2006/relationships/vmlDrawing" Target="../drawings/vmlDrawing79.vml"/><Relationship Id="rId6" Type="http://schemas.openxmlformats.org/officeDocument/2006/relationships/image" Target="../media/image475.wmf"/><Relationship Id="rId5" Type="http://schemas.openxmlformats.org/officeDocument/2006/relationships/oleObject" Target="../embeddings/oleObject345.bin"/><Relationship Id="rId4" Type="http://schemas.openxmlformats.org/officeDocument/2006/relationships/image" Target="../media/image474.wmf"/><Relationship Id="rId9" Type="http://schemas.openxmlformats.org/officeDocument/2006/relationships/oleObject" Target="../embeddings/oleObject348.bin"/></Relationships>
</file>

<file path=ppt/slides/_rels/slide187.xml.rels><?xml version="1.0" encoding="UTF-8" standalone="yes"?>
<Relationships xmlns="http://schemas.openxmlformats.org/package/2006/relationships"><Relationship Id="rId8" Type="http://schemas.openxmlformats.org/officeDocument/2006/relationships/image" Target="../media/image478.wmf"/><Relationship Id="rId3" Type="http://schemas.openxmlformats.org/officeDocument/2006/relationships/oleObject" Target="../embeddings/oleObject349.bin"/><Relationship Id="rId7" Type="http://schemas.openxmlformats.org/officeDocument/2006/relationships/oleObject" Target="../embeddings/oleObject351.bin"/><Relationship Id="rId2" Type="http://schemas.openxmlformats.org/officeDocument/2006/relationships/slideLayout" Target="../slideLayouts/slideLayout7.xml"/><Relationship Id="rId1" Type="http://schemas.openxmlformats.org/officeDocument/2006/relationships/vmlDrawing" Target="../drawings/vmlDrawing80.vml"/><Relationship Id="rId6" Type="http://schemas.openxmlformats.org/officeDocument/2006/relationships/image" Target="../media/image477.wmf"/><Relationship Id="rId5" Type="http://schemas.openxmlformats.org/officeDocument/2006/relationships/oleObject" Target="../embeddings/oleObject350.bin"/><Relationship Id="rId4" Type="http://schemas.openxmlformats.org/officeDocument/2006/relationships/image" Target="../media/image476.wmf"/></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352.bin"/><Relationship Id="rId2" Type="http://schemas.openxmlformats.org/officeDocument/2006/relationships/slideLayout" Target="../slideLayouts/slideLayout7.xml"/><Relationship Id="rId1" Type="http://schemas.openxmlformats.org/officeDocument/2006/relationships/vmlDrawing" Target="../drawings/vmlDrawing81.vml"/><Relationship Id="rId6" Type="http://schemas.openxmlformats.org/officeDocument/2006/relationships/image" Target="../media/image480.wmf"/><Relationship Id="rId5" Type="http://schemas.openxmlformats.org/officeDocument/2006/relationships/oleObject" Target="../embeddings/oleObject353.bin"/><Relationship Id="rId4" Type="http://schemas.openxmlformats.org/officeDocument/2006/relationships/image" Target="../media/image479.wmf"/></Relationships>
</file>

<file path=ppt/slides/_rels/slide189.xml.rels><?xml version="1.0" encoding="UTF-8" standalone="yes"?>
<Relationships xmlns="http://schemas.openxmlformats.org/package/2006/relationships"><Relationship Id="rId3" Type="http://schemas.openxmlformats.org/officeDocument/2006/relationships/oleObject" Target="../embeddings/oleObject354.bin"/><Relationship Id="rId2" Type="http://schemas.openxmlformats.org/officeDocument/2006/relationships/slideLayout" Target="../slideLayouts/slideLayout7.xml"/><Relationship Id="rId1" Type="http://schemas.openxmlformats.org/officeDocument/2006/relationships/vmlDrawing" Target="../drawings/vmlDrawing82.vml"/><Relationship Id="rId4" Type="http://schemas.openxmlformats.org/officeDocument/2006/relationships/image" Target="../media/image481.wmf"/></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oleObject" Target="../embeddings/oleObject355.bin"/><Relationship Id="rId2" Type="http://schemas.openxmlformats.org/officeDocument/2006/relationships/slideLayout" Target="../slideLayouts/slideLayout7.xml"/><Relationship Id="rId1" Type="http://schemas.openxmlformats.org/officeDocument/2006/relationships/vmlDrawing" Target="../drawings/vmlDrawing83.vml"/><Relationship Id="rId4" Type="http://schemas.openxmlformats.org/officeDocument/2006/relationships/image" Target="../media/image482.wmf"/></Relationships>
</file>

<file path=ppt/slides/_rels/slide191.xml.rels><?xml version="1.0" encoding="UTF-8" standalone="yes"?>
<Relationships xmlns="http://schemas.openxmlformats.org/package/2006/relationships"><Relationship Id="rId3" Type="http://schemas.openxmlformats.org/officeDocument/2006/relationships/oleObject" Target="../embeddings/oleObject356.bin"/><Relationship Id="rId2" Type="http://schemas.openxmlformats.org/officeDocument/2006/relationships/slideLayout" Target="../slideLayouts/slideLayout7.xml"/><Relationship Id="rId1" Type="http://schemas.openxmlformats.org/officeDocument/2006/relationships/vmlDrawing" Target="../drawings/vmlDrawing84.vml"/><Relationship Id="rId4" Type="http://schemas.openxmlformats.org/officeDocument/2006/relationships/image" Target="../media/image483.wmf"/></Relationships>
</file>

<file path=ppt/slides/_rels/slide192.xml.rels><?xml version="1.0" encoding="UTF-8" standalone="yes"?>
<Relationships xmlns="http://schemas.openxmlformats.org/package/2006/relationships"><Relationship Id="rId3" Type="http://schemas.openxmlformats.org/officeDocument/2006/relationships/oleObject" Target="../embeddings/oleObject357.bin"/><Relationship Id="rId2" Type="http://schemas.openxmlformats.org/officeDocument/2006/relationships/slideLayout" Target="../slideLayouts/slideLayout7.xml"/><Relationship Id="rId1" Type="http://schemas.openxmlformats.org/officeDocument/2006/relationships/vmlDrawing" Target="../drawings/vmlDrawing85.vml"/><Relationship Id="rId4" Type="http://schemas.openxmlformats.org/officeDocument/2006/relationships/image" Target="../media/image484.wmf"/></Relationships>
</file>

<file path=ppt/slides/_rels/slide193.xml.rels><?xml version="1.0" encoding="UTF-8" standalone="yes"?>
<Relationships xmlns="http://schemas.openxmlformats.org/package/2006/relationships"><Relationship Id="rId3" Type="http://schemas.openxmlformats.org/officeDocument/2006/relationships/oleObject" Target="../embeddings/oleObject358.bin"/><Relationship Id="rId2" Type="http://schemas.openxmlformats.org/officeDocument/2006/relationships/slideLayout" Target="../slideLayouts/slideLayout7.xml"/><Relationship Id="rId1" Type="http://schemas.openxmlformats.org/officeDocument/2006/relationships/vmlDrawing" Target="../drawings/vmlDrawing86.vml"/><Relationship Id="rId4" Type="http://schemas.openxmlformats.org/officeDocument/2006/relationships/image" Target="../media/image485.wmf"/></Relationships>
</file>

<file path=ppt/slides/_rels/slide194.xml.rels><?xml version="1.0" encoding="UTF-8" standalone="yes"?>
<Relationships xmlns="http://schemas.openxmlformats.org/package/2006/relationships"><Relationship Id="rId2" Type="http://schemas.openxmlformats.org/officeDocument/2006/relationships/image" Target="../media/image486.pn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359.bin"/><Relationship Id="rId2" Type="http://schemas.openxmlformats.org/officeDocument/2006/relationships/slideLayout" Target="../slideLayouts/slideLayout7.xml"/><Relationship Id="rId1" Type="http://schemas.openxmlformats.org/officeDocument/2006/relationships/vmlDrawing" Target="../drawings/vmlDrawing87.vml"/><Relationship Id="rId4" Type="http://schemas.openxmlformats.org/officeDocument/2006/relationships/image" Target="../media/image487.wmf"/></Relationships>
</file>

<file path=ppt/slides/_rels/slide196.xml.rels><?xml version="1.0" encoding="UTF-8" standalone="yes"?>
<Relationships xmlns="http://schemas.openxmlformats.org/package/2006/relationships"><Relationship Id="rId2" Type="http://schemas.openxmlformats.org/officeDocument/2006/relationships/image" Target="../media/image488.pn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oleObject" Target="../embeddings/oleObject360.bin"/><Relationship Id="rId2" Type="http://schemas.openxmlformats.org/officeDocument/2006/relationships/slideLayout" Target="../slideLayouts/slideLayout7.xml"/><Relationship Id="rId1" Type="http://schemas.openxmlformats.org/officeDocument/2006/relationships/vmlDrawing" Target="../drawings/vmlDrawing88.vml"/><Relationship Id="rId4" Type="http://schemas.openxmlformats.org/officeDocument/2006/relationships/image" Target="../media/image489.wmf"/></Relationships>
</file>

<file path=ppt/slides/_rels/slide198.xml.rels><?xml version="1.0" encoding="UTF-8" standalone="yes"?>
<Relationships xmlns="http://schemas.openxmlformats.org/package/2006/relationships"><Relationship Id="rId2" Type="http://schemas.openxmlformats.org/officeDocument/2006/relationships/image" Target="../media/image490.pn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oleObject" Target="../embeddings/oleObject361.bin"/><Relationship Id="rId2" Type="http://schemas.openxmlformats.org/officeDocument/2006/relationships/slideLayout" Target="../slideLayouts/slideLayout7.xml"/><Relationship Id="rId1" Type="http://schemas.openxmlformats.org/officeDocument/2006/relationships/vmlDrawing" Target="../drawings/vmlDrawing89.vml"/><Relationship Id="rId4" Type="http://schemas.openxmlformats.org/officeDocument/2006/relationships/image" Target="../media/image491.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492.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8" Type="http://schemas.openxmlformats.org/officeDocument/2006/relationships/image" Target="../media/image495.wmf"/><Relationship Id="rId3" Type="http://schemas.openxmlformats.org/officeDocument/2006/relationships/oleObject" Target="../embeddings/oleObject362.bin"/><Relationship Id="rId7" Type="http://schemas.openxmlformats.org/officeDocument/2006/relationships/oleObject" Target="../embeddings/oleObject364.bin"/><Relationship Id="rId2" Type="http://schemas.openxmlformats.org/officeDocument/2006/relationships/slideLayout" Target="../slideLayouts/slideLayout7.xml"/><Relationship Id="rId1" Type="http://schemas.openxmlformats.org/officeDocument/2006/relationships/vmlDrawing" Target="../drawings/vmlDrawing90.vml"/><Relationship Id="rId6" Type="http://schemas.openxmlformats.org/officeDocument/2006/relationships/image" Target="../media/image494.wmf"/><Relationship Id="rId5" Type="http://schemas.openxmlformats.org/officeDocument/2006/relationships/oleObject" Target="../embeddings/oleObject363.bin"/><Relationship Id="rId4" Type="http://schemas.openxmlformats.org/officeDocument/2006/relationships/image" Target="../media/image493.wmf"/></Relationships>
</file>

<file path=ppt/slides/_rels/slide202.xml.rels><?xml version="1.0" encoding="UTF-8" standalone="yes"?>
<Relationships xmlns="http://schemas.openxmlformats.org/package/2006/relationships"><Relationship Id="rId3" Type="http://schemas.openxmlformats.org/officeDocument/2006/relationships/image" Target="../media/image497.png"/><Relationship Id="rId2" Type="http://schemas.openxmlformats.org/officeDocument/2006/relationships/image" Target="../media/image496.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oleObject" Target="../embeddings/oleObject365.bin"/><Relationship Id="rId2" Type="http://schemas.openxmlformats.org/officeDocument/2006/relationships/slideLayout" Target="../slideLayouts/slideLayout7.xml"/><Relationship Id="rId1" Type="http://schemas.openxmlformats.org/officeDocument/2006/relationships/vmlDrawing" Target="../drawings/vmlDrawing91.vml"/><Relationship Id="rId4" Type="http://schemas.openxmlformats.org/officeDocument/2006/relationships/image" Target="../media/image498.wmf"/></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366.bin"/><Relationship Id="rId2" Type="http://schemas.openxmlformats.org/officeDocument/2006/relationships/slideLayout" Target="../slideLayouts/slideLayout7.xml"/><Relationship Id="rId1" Type="http://schemas.openxmlformats.org/officeDocument/2006/relationships/vmlDrawing" Target="../drawings/vmlDrawing92.vml"/><Relationship Id="rId4" Type="http://schemas.openxmlformats.org/officeDocument/2006/relationships/image" Target="../media/image499.wmf"/></Relationships>
</file>

<file path=ppt/slides/_rels/slide205.xml.rels><?xml version="1.0" encoding="UTF-8" standalone="yes"?>
<Relationships xmlns="http://schemas.openxmlformats.org/package/2006/relationships"><Relationship Id="rId3" Type="http://schemas.openxmlformats.org/officeDocument/2006/relationships/oleObject" Target="../embeddings/oleObject367.bin"/><Relationship Id="rId2" Type="http://schemas.openxmlformats.org/officeDocument/2006/relationships/slideLayout" Target="../slideLayouts/slideLayout7.xml"/><Relationship Id="rId1" Type="http://schemas.openxmlformats.org/officeDocument/2006/relationships/vmlDrawing" Target="../drawings/vmlDrawing93.vml"/><Relationship Id="rId4" Type="http://schemas.openxmlformats.org/officeDocument/2006/relationships/image" Target="../media/image500.wmf"/></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vmlDrawing" Target="../drawings/vmlDrawing94.vml"/><Relationship Id="rId5" Type="http://schemas.openxmlformats.org/officeDocument/2006/relationships/image" Target="../media/image501.wmf"/><Relationship Id="rId4" Type="http://schemas.openxmlformats.org/officeDocument/2006/relationships/oleObject" Target="../embeddings/oleObject368.bin"/></Relationships>
</file>

<file path=ppt/slides/_rels/slide207.xml.rels><?xml version="1.0" encoding="UTF-8" standalone="yes"?>
<Relationships xmlns="http://schemas.openxmlformats.org/package/2006/relationships"><Relationship Id="rId3" Type="http://schemas.openxmlformats.org/officeDocument/2006/relationships/oleObject" Target="../embeddings/oleObject369.bin"/><Relationship Id="rId2" Type="http://schemas.openxmlformats.org/officeDocument/2006/relationships/slideLayout" Target="../slideLayouts/slideLayout7.xml"/><Relationship Id="rId1" Type="http://schemas.openxmlformats.org/officeDocument/2006/relationships/vmlDrawing" Target="../drawings/vmlDrawing95.vml"/><Relationship Id="rId4" Type="http://schemas.openxmlformats.org/officeDocument/2006/relationships/image" Target="../media/image502.wmf"/></Relationships>
</file>

<file path=ppt/slides/_rels/slide208.xml.rels><?xml version="1.0" encoding="UTF-8" standalone="yes"?>
<Relationships xmlns="http://schemas.openxmlformats.org/package/2006/relationships"><Relationship Id="rId3" Type="http://schemas.openxmlformats.org/officeDocument/2006/relationships/oleObject" Target="../embeddings/oleObject370.bin"/><Relationship Id="rId2" Type="http://schemas.openxmlformats.org/officeDocument/2006/relationships/slideLayout" Target="../slideLayouts/slideLayout7.xml"/><Relationship Id="rId1" Type="http://schemas.openxmlformats.org/officeDocument/2006/relationships/vmlDrawing" Target="../drawings/vmlDrawing96.vml"/><Relationship Id="rId4" Type="http://schemas.openxmlformats.org/officeDocument/2006/relationships/image" Target="../media/image503.wmf"/></Relationships>
</file>

<file path=ppt/slides/_rels/slide209.xml.rels><?xml version="1.0" encoding="UTF-8" standalone="yes"?>
<Relationships xmlns="http://schemas.openxmlformats.org/package/2006/relationships"><Relationship Id="rId3" Type="http://schemas.openxmlformats.org/officeDocument/2006/relationships/oleObject" Target="../embeddings/oleObject371.bin"/><Relationship Id="rId2" Type="http://schemas.openxmlformats.org/officeDocument/2006/relationships/slideLayout" Target="../slideLayouts/slideLayout7.xml"/><Relationship Id="rId1" Type="http://schemas.openxmlformats.org/officeDocument/2006/relationships/vmlDrawing" Target="../drawings/vmlDrawing97.vml"/><Relationship Id="rId4" Type="http://schemas.openxmlformats.org/officeDocument/2006/relationships/image" Target="../media/image504.wmf"/></Relationships>
</file>

<file path=ppt/slides/_rels/slide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oleObject" Target="../embeddings/oleObject372.bin"/><Relationship Id="rId2" Type="http://schemas.openxmlformats.org/officeDocument/2006/relationships/slideLayout" Target="../slideLayouts/slideLayout7.xml"/><Relationship Id="rId1" Type="http://schemas.openxmlformats.org/officeDocument/2006/relationships/vmlDrawing" Target="../drawings/vmlDrawing98.vml"/><Relationship Id="rId4" Type="http://schemas.openxmlformats.org/officeDocument/2006/relationships/image" Target="../media/image505.wmf"/></Relationships>
</file>

<file path=ppt/slides/_rels/slide211.xml.rels><?xml version="1.0" encoding="UTF-8" standalone="yes"?>
<Relationships xmlns="http://schemas.openxmlformats.org/package/2006/relationships"><Relationship Id="rId3" Type="http://schemas.openxmlformats.org/officeDocument/2006/relationships/oleObject" Target="../embeddings/oleObject373.bin"/><Relationship Id="rId2" Type="http://schemas.openxmlformats.org/officeDocument/2006/relationships/slideLayout" Target="../slideLayouts/slideLayout7.xml"/><Relationship Id="rId1" Type="http://schemas.openxmlformats.org/officeDocument/2006/relationships/vmlDrawing" Target="../drawings/vmlDrawing99.vml"/><Relationship Id="rId5" Type="http://schemas.openxmlformats.org/officeDocument/2006/relationships/image" Target="../media/image507.png"/><Relationship Id="rId4" Type="http://schemas.openxmlformats.org/officeDocument/2006/relationships/image" Target="../media/image506.wmf"/></Relationships>
</file>

<file path=ppt/slides/_rels/slide212.xml.rels><?xml version="1.0" encoding="UTF-8" standalone="yes"?>
<Relationships xmlns="http://schemas.openxmlformats.org/package/2006/relationships"><Relationship Id="rId8" Type="http://schemas.openxmlformats.org/officeDocument/2006/relationships/image" Target="../media/image510.wmf"/><Relationship Id="rId13" Type="http://schemas.openxmlformats.org/officeDocument/2006/relationships/oleObject" Target="../embeddings/oleObject379.bin"/><Relationship Id="rId18" Type="http://schemas.openxmlformats.org/officeDocument/2006/relationships/image" Target="../media/image515.wmf"/><Relationship Id="rId3" Type="http://schemas.openxmlformats.org/officeDocument/2006/relationships/oleObject" Target="../embeddings/oleObject374.bin"/><Relationship Id="rId7" Type="http://schemas.openxmlformats.org/officeDocument/2006/relationships/oleObject" Target="../embeddings/oleObject376.bin"/><Relationship Id="rId12" Type="http://schemas.openxmlformats.org/officeDocument/2006/relationships/image" Target="../media/image512.wmf"/><Relationship Id="rId17" Type="http://schemas.openxmlformats.org/officeDocument/2006/relationships/oleObject" Target="../embeddings/oleObject381.bin"/><Relationship Id="rId2" Type="http://schemas.openxmlformats.org/officeDocument/2006/relationships/slideLayout" Target="../slideLayouts/slideLayout2.xml"/><Relationship Id="rId16" Type="http://schemas.openxmlformats.org/officeDocument/2006/relationships/image" Target="../media/image514.wmf"/><Relationship Id="rId20" Type="http://schemas.openxmlformats.org/officeDocument/2006/relationships/image" Target="../media/image516.wmf"/><Relationship Id="rId1" Type="http://schemas.openxmlformats.org/officeDocument/2006/relationships/vmlDrawing" Target="../drawings/vmlDrawing100.vml"/><Relationship Id="rId6" Type="http://schemas.openxmlformats.org/officeDocument/2006/relationships/image" Target="../media/image509.wmf"/><Relationship Id="rId11" Type="http://schemas.openxmlformats.org/officeDocument/2006/relationships/oleObject" Target="../embeddings/oleObject378.bin"/><Relationship Id="rId5" Type="http://schemas.openxmlformats.org/officeDocument/2006/relationships/oleObject" Target="../embeddings/oleObject375.bin"/><Relationship Id="rId15" Type="http://schemas.openxmlformats.org/officeDocument/2006/relationships/oleObject" Target="../embeddings/oleObject380.bin"/><Relationship Id="rId10" Type="http://schemas.openxmlformats.org/officeDocument/2006/relationships/image" Target="../media/image511.wmf"/><Relationship Id="rId19" Type="http://schemas.openxmlformats.org/officeDocument/2006/relationships/oleObject" Target="../embeddings/oleObject382.bin"/><Relationship Id="rId4" Type="http://schemas.openxmlformats.org/officeDocument/2006/relationships/image" Target="../media/image508.wmf"/><Relationship Id="rId9" Type="http://schemas.openxmlformats.org/officeDocument/2006/relationships/oleObject" Target="../embeddings/oleObject377.bin"/><Relationship Id="rId14" Type="http://schemas.openxmlformats.org/officeDocument/2006/relationships/image" Target="../media/image513.wmf"/></Relationships>
</file>

<file path=ppt/slides/_rels/slide213.xml.rels><?xml version="1.0" encoding="UTF-8" standalone="yes"?>
<Relationships xmlns="http://schemas.openxmlformats.org/package/2006/relationships"><Relationship Id="rId8" Type="http://schemas.openxmlformats.org/officeDocument/2006/relationships/image" Target="../media/image518.wmf"/><Relationship Id="rId13" Type="http://schemas.openxmlformats.org/officeDocument/2006/relationships/oleObject" Target="../embeddings/oleObject388.bin"/><Relationship Id="rId18" Type="http://schemas.openxmlformats.org/officeDocument/2006/relationships/image" Target="../media/image523.wmf"/><Relationship Id="rId3" Type="http://schemas.openxmlformats.org/officeDocument/2006/relationships/oleObject" Target="../embeddings/oleObject383.bin"/><Relationship Id="rId7" Type="http://schemas.openxmlformats.org/officeDocument/2006/relationships/oleObject" Target="../embeddings/oleObject385.bin"/><Relationship Id="rId12" Type="http://schemas.openxmlformats.org/officeDocument/2006/relationships/image" Target="../media/image520.wmf"/><Relationship Id="rId17" Type="http://schemas.openxmlformats.org/officeDocument/2006/relationships/oleObject" Target="../embeddings/oleObject390.bin"/><Relationship Id="rId2" Type="http://schemas.openxmlformats.org/officeDocument/2006/relationships/slideLayout" Target="../slideLayouts/slideLayout2.xml"/><Relationship Id="rId16" Type="http://schemas.openxmlformats.org/officeDocument/2006/relationships/image" Target="../media/image522.wmf"/><Relationship Id="rId20" Type="http://schemas.openxmlformats.org/officeDocument/2006/relationships/image" Target="../media/image524.wmf"/><Relationship Id="rId1" Type="http://schemas.openxmlformats.org/officeDocument/2006/relationships/vmlDrawing" Target="../drawings/vmlDrawing101.vml"/><Relationship Id="rId6" Type="http://schemas.openxmlformats.org/officeDocument/2006/relationships/image" Target="../media/image517.wmf"/><Relationship Id="rId11" Type="http://schemas.openxmlformats.org/officeDocument/2006/relationships/oleObject" Target="../embeddings/oleObject387.bin"/><Relationship Id="rId5" Type="http://schemas.openxmlformats.org/officeDocument/2006/relationships/oleObject" Target="../embeddings/oleObject384.bin"/><Relationship Id="rId15" Type="http://schemas.openxmlformats.org/officeDocument/2006/relationships/oleObject" Target="../embeddings/oleObject389.bin"/><Relationship Id="rId10" Type="http://schemas.openxmlformats.org/officeDocument/2006/relationships/image" Target="../media/image519.wmf"/><Relationship Id="rId19" Type="http://schemas.openxmlformats.org/officeDocument/2006/relationships/oleObject" Target="../embeddings/oleObject391.bin"/><Relationship Id="rId4" Type="http://schemas.openxmlformats.org/officeDocument/2006/relationships/image" Target="../media/image509.wmf"/><Relationship Id="rId9" Type="http://schemas.openxmlformats.org/officeDocument/2006/relationships/oleObject" Target="../embeddings/oleObject386.bin"/><Relationship Id="rId14" Type="http://schemas.openxmlformats.org/officeDocument/2006/relationships/image" Target="../media/image521.wmf"/></Relationships>
</file>

<file path=ppt/slides/_rels/slide214.xml.rels><?xml version="1.0" encoding="UTF-8" standalone="yes"?>
<Relationships xmlns="http://schemas.openxmlformats.org/package/2006/relationships"><Relationship Id="rId8" Type="http://schemas.openxmlformats.org/officeDocument/2006/relationships/image" Target="../media/image527.wmf"/><Relationship Id="rId13" Type="http://schemas.openxmlformats.org/officeDocument/2006/relationships/oleObject" Target="../embeddings/oleObject397.bin"/><Relationship Id="rId3" Type="http://schemas.openxmlformats.org/officeDocument/2006/relationships/oleObject" Target="../embeddings/oleObject392.bin"/><Relationship Id="rId7" Type="http://schemas.openxmlformats.org/officeDocument/2006/relationships/oleObject" Target="../embeddings/oleObject394.bin"/><Relationship Id="rId12" Type="http://schemas.openxmlformats.org/officeDocument/2006/relationships/image" Target="../media/image529.wmf"/><Relationship Id="rId2" Type="http://schemas.openxmlformats.org/officeDocument/2006/relationships/slideLayout" Target="../slideLayouts/slideLayout2.xml"/><Relationship Id="rId1" Type="http://schemas.openxmlformats.org/officeDocument/2006/relationships/vmlDrawing" Target="../drawings/vmlDrawing102.vml"/><Relationship Id="rId6" Type="http://schemas.openxmlformats.org/officeDocument/2006/relationships/image" Target="../media/image526.wmf"/><Relationship Id="rId11" Type="http://schemas.openxmlformats.org/officeDocument/2006/relationships/oleObject" Target="../embeddings/oleObject396.bin"/><Relationship Id="rId5" Type="http://schemas.openxmlformats.org/officeDocument/2006/relationships/oleObject" Target="../embeddings/oleObject393.bin"/><Relationship Id="rId10" Type="http://schemas.openxmlformats.org/officeDocument/2006/relationships/image" Target="../media/image528.wmf"/><Relationship Id="rId4" Type="http://schemas.openxmlformats.org/officeDocument/2006/relationships/image" Target="../media/image525.wmf"/><Relationship Id="rId9" Type="http://schemas.openxmlformats.org/officeDocument/2006/relationships/oleObject" Target="../embeddings/oleObject395.bin"/><Relationship Id="rId14" Type="http://schemas.openxmlformats.org/officeDocument/2006/relationships/image" Target="../media/image530.wmf"/></Relationships>
</file>

<file path=ppt/slides/_rels/slide215.xml.rels><?xml version="1.0" encoding="UTF-8" standalone="yes"?>
<Relationships xmlns="http://schemas.openxmlformats.org/package/2006/relationships"><Relationship Id="rId8" Type="http://schemas.openxmlformats.org/officeDocument/2006/relationships/image" Target="../media/image533.wmf"/><Relationship Id="rId13" Type="http://schemas.openxmlformats.org/officeDocument/2006/relationships/oleObject" Target="../embeddings/oleObject403.bin"/><Relationship Id="rId18" Type="http://schemas.openxmlformats.org/officeDocument/2006/relationships/image" Target="../media/image538.wmf"/><Relationship Id="rId3" Type="http://schemas.openxmlformats.org/officeDocument/2006/relationships/oleObject" Target="../embeddings/oleObject398.bin"/><Relationship Id="rId7" Type="http://schemas.openxmlformats.org/officeDocument/2006/relationships/oleObject" Target="../embeddings/oleObject400.bin"/><Relationship Id="rId12" Type="http://schemas.openxmlformats.org/officeDocument/2006/relationships/image" Target="../media/image535.wmf"/><Relationship Id="rId17" Type="http://schemas.openxmlformats.org/officeDocument/2006/relationships/oleObject" Target="../embeddings/oleObject405.bin"/><Relationship Id="rId2" Type="http://schemas.openxmlformats.org/officeDocument/2006/relationships/slideLayout" Target="../slideLayouts/slideLayout2.xml"/><Relationship Id="rId16" Type="http://schemas.openxmlformats.org/officeDocument/2006/relationships/image" Target="../media/image537.wmf"/><Relationship Id="rId1" Type="http://schemas.openxmlformats.org/officeDocument/2006/relationships/vmlDrawing" Target="../drawings/vmlDrawing103.vml"/><Relationship Id="rId6" Type="http://schemas.openxmlformats.org/officeDocument/2006/relationships/image" Target="../media/image532.wmf"/><Relationship Id="rId11" Type="http://schemas.openxmlformats.org/officeDocument/2006/relationships/oleObject" Target="../embeddings/oleObject402.bin"/><Relationship Id="rId5" Type="http://schemas.openxmlformats.org/officeDocument/2006/relationships/oleObject" Target="../embeddings/oleObject399.bin"/><Relationship Id="rId15" Type="http://schemas.openxmlformats.org/officeDocument/2006/relationships/oleObject" Target="../embeddings/oleObject404.bin"/><Relationship Id="rId10" Type="http://schemas.openxmlformats.org/officeDocument/2006/relationships/image" Target="../media/image534.wmf"/><Relationship Id="rId4" Type="http://schemas.openxmlformats.org/officeDocument/2006/relationships/image" Target="../media/image531.wmf"/><Relationship Id="rId9" Type="http://schemas.openxmlformats.org/officeDocument/2006/relationships/oleObject" Target="../embeddings/oleObject401.bin"/><Relationship Id="rId14" Type="http://schemas.openxmlformats.org/officeDocument/2006/relationships/image" Target="../media/image536.wmf"/></Relationships>
</file>

<file path=ppt/slides/_rels/slide216.xml.rels><?xml version="1.0" encoding="UTF-8" standalone="yes"?>
<Relationships xmlns="http://schemas.openxmlformats.org/package/2006/relationships"><Relationship Id="rId8" Type="http://schemas.openxmlformats.org/officeDocument/2006/relationships/image" Target="../media/image541.wmf"/><Relationship Id="rId13" Type="http://schemas.openxmlformats.org/officeDocument/2006/relationships/oleObject" Target="../embeddings/oleObject411.bin"/><Relationship Id="rId3" Type="http://schemas.openxmlformats.org/officeDocument/2006/relationships/oleObject" Target="../embeddings/oleObject406.bin"/><Relationship Id="rId7" Type="http://schemas.openxmlformats.org/officeDocument/2006/relationships/oleObject" Target="../embeddings/oleObject408.bin"/><Relationship Id="rId12" Type="http://schemas.openxmlformats.org/officeDocument/2006/relationships/image" Target="../media/image543.wmf"/><Relationship Id="rId2" Type="http://schemas.openxmlformats.org/officeDocument/2006/relationships/slideLayout" Target="../slideLayouts/slideLayout2.xml"/><Relationship Id="rId1" Type="http://schemas.openxmlformats.org/officeDocument/2006/relationships/vmlDrawing" Target="../drawings/vmlDrawing104.vml"/><Relationship Id="rId6" Type="http://schemas.openxmlformats.org/officeDocument/2006/relationships/image" Target="../media/image540.wmf"/><Relationship Id="rId11" Type="http://schemas.openxmlformats.org/officeDocument/2006/relationships/oleObject" Target="../embeddings/oleObject410.bin"/><Relationship Id="rId5" Type="http://schemas.openxmlformats.org/officeDocument/2006/relationships/oleObject" Target="../embeddings/oleObject407.bin"/><Relationship Id="rId10" Type="http://schemas.openxmlformats.org/officeDocument/2006/relationships/image" Target="../media/image542.wmf"/><Relationship Id="rId4" Type="http://schemas.openxmlformats.org/officeDocument/2006/relationships/image" Target="../media/image539.wmf"/><Relationship Id="rId9" Type="http://schemas.openxmlformats.org/officeDocument/2006/relationships/oleObject" Target="../embeddings/oleObject409.bin"/><Relationship Id="rId14" Type="http://schemas.openxmlformats.org/officeDocument/2006/relationships/image" Target="../media/image544.wmf"/></Relationships>
</file>

<file path=ppt/slides/_rels/slide217.xml.rels><?xml version="1.0" encoding="UTF-8" standalone="yes"?>
<Relationships xmlns="http://schemas.openxmlformats.org/package/2006/relationships"><Relationship Id="rId8" Type="http://schemas.openxmlformats.org/officeDocument/2006/relationships/image" Target="../media/image547.wmf"/><Relationship Id="rId13" Type="http://schemas.openxmlformats.org/officeDocument/2006/relationships/oleObject" Target="../embeddings/oleObject417.bin"/><Relationship Id="rId3" Type="http://schemas.openxmlformats.org/officeDocument/2006/relationships/oleObject" Target="../embeddings/oleObject412.bin"/><Relationship Id="rId7" Type="http://schemas.openxmlformats.org/officeDocument/2006/relationships/oleObject" Target="../embeddings/oleObject414.bin"/><Relationship Id="rId12" Type="http://schemas.openxmlformats.org/officeDocument/2006/relationships/image" Target="../media/image549.wmf"/><Relationship Id="rId2" Type="http://schemas.openxmlformats.org/officeDocument/2006/relationships/slideLayout" Target="../slideLayouts/slideLayout2.xml"/><Relationship Id="rId16" Type="http://schemas.openxmlformats.org/officeDocument/2006/relationships/image" Target="../media/image551.wmf"/><Relationship Id="rId1" Type="http://schemas.openxmlformats.org/officeDocument/2006/relationships/vmlDrawing" Target="../drawings/vmlDrawing105.vml"/><Relationship Id="rId6" Type="http://schemas.openxmlformats.org/officeDocument/2006/relationships/image" Target="../media/image546.wmf"/><Relationship Id="rId11" Type="http://schemas.openxmlformats.org/officeDocument/2006/relationships/oleObject" Target="../embeddings/oleObject416.bin"/><Relationship Id="rId5" Type="http://schemas.openxmlformats.org/officeDocument/2006/relationships/oleObject" Target="../embeddings/oleObject413.bin"/><Relationship Id="rId15" Type="http://schemas.openxmlformats.org/officeDocument/2006/relationships/oleObject" Target="../embeddings/oleObject418.bin"/><Relationship Id="rId10" Type="http://schemas.openxmlformats.org/officeDocument/2006/relationships/image" Target="../media/image548.wmf"/><Relationship Id="rId4" Type="http://schemas.openxmlformats.org/officeDocument/2006/relationships/image" Target="../media/image545.wmf"/><Relationship Id="rId9" Type="http://schemas.openxmlformats.org/officeDocument/2006/relationships/oleObject" Target="../embeddings/oleObject415.bin"/><Relationship Id="rId14" Type="http://schemas.openxmlformats.org/officeDocument/2006/relationships/image" Target="../media/image550.wmf"/></Relationships>
</file>

<file path=ppt/slides/_rels/slide218.xml.rels><?xml version="1.0" encoding="UTF-8" standalone="yes"?>
<Relationships xmlns="http://schemas.openxmlformats.org/package/2006/relationships"><Relationship Id="rId8" Type="http://schemas.openxmlformats.org/officeDocument/2006/relationships/image" Target="../media/image554.wmf"/><Relationship Id="rId13" Type="http://schemas.openxmlformats.org/officeDocument/2006/relationships/oleObject" Target="../embeddings/oleObject424.bin"/><Relationship Id="rId3" Type="http://schemas.openxmlformats.org/officeDocument/2006/relationships/oleObject" Target="../embeddings/oleObject419.bin"/><Relationship Id="rId7" Type="http://schemas.openxmlformats.org/officeDocument/2006/relationships/oleObject" Target="../embeddings/oleObject421.bin"/><Relationship Id="rId12" Type="http://schemas.openxmlformats.org/officeDocument/2006/relationships/image" Target="../media/image556.wmf"/><Relationship Id="rId2" Type="http://schemas.openxmlformats.org/officeDocument/2006/relationships/slideLayout" Target="../slideLayouts/slideLayout2.xml"/><Relationship Id="rId1" Type="http://schemas.openxmlformats.org/officeDocument/2006/relationships/vmlDrawing" Target="../drawings/vmlDrawing106.vml"/><Relationship Id="rId6" Type="http://schemas.openxmlformats.org/officeDocument/2006/relationships/image" Target="../media/image553.wmf"/><Relationship Id="rId11" Type="http://schemas.openxmlformats.org/officeDocument/2006/relationships/oleObject" Target="../embeddings/oleObject423.bin"/><Relationship Id="rId5" Type="http://schemas.openxmlformats.org/officeDocument/2006/relationships/oleObject" Target="../embeddings/oleObject420.bin"/><Relationship Id="rId10" Type="http://schemas.openxmlformats.org/officeDocument/2006/relationships/image" Target="../media/image555.wmf"/><Relationship Id="rId4" Type="http://schemas.openxmlformats.org/officeDocument/2006/relationships/image" Target="../media/image552.wmf"/><Relationship Id="rId9" Type="http://schemas.openxmlformats.org/officeDocument/2006/relationships/oleObject" Target="../embeddings/oleObject422.bin"/><Relationship Id="rId14" Type="http://schemas.openxmlformats.org/officeDocument/2006/relationships/image" Target="../media/image557.wmf"/></Relationships>
</file>

<file path=ppt/slides/_rels/slide219.xml.rels><?xml version="1.0" encoding="UTF-8" standalone="yes"?>
<Relationships xmlns="http://schemas.openxmlformats.org/package/2006/relationships"><Relationship Id="rId8" Type="http://schemas.openxmlformats.org/officeDocument/2006/relationships/image" Target="../media/image560.wmf"/><Relationship Id="rId13" Type="http://schemas.openxmlformats.org/officeDocument/2006/relationships/oleObject" Target="../embeddings/oleObject430.bin"/><Relationship Id="rId18" Type="http://schemas.openxmlformats.org/officeDocument/2006/relationships/oleObject" Target="../embeddings/oleObject433.bin"/><Relationship Id="rId26" Type="http://schemas.openxmlformats.org/officeDocument/2006/relationships/image" Target="../media/image568.wmf"/><Relationship Id="rId3" Type="http://schemas.openxmlformats.org/officeDocument/2006/relationships/oleObject" Target="../embeddings/oleObject425.bin"/><Relationship Id="rId21" Type="http://schemas.openxmlformats.org/officeDocument/2006/relationships/oleObject" Target="../embeddings/oleObject435.bin"/><Relationship Id="rId7" Type="http://schemas.openxmlformats.org/officeDocument/2006/relationships/oleObject" Target="../embeddings/oleObject427.bin"/><Relationship Id="rId12" Type="http://schemas.openxmlformats.org/officeDocument/2006/relationships/image" Target="../media/image562.wmf"/><Relationship Id="rId17" Type="http://schemas.openxmlformats.org/officeDocument/2006/relationships/image" Target="../media/image564.wmf"/><Relationship Id="rId25" Type="http://schemas.openxmlformats.org/officeDocument/2006/relationships/oleObject" Target="../embeddings/oleObject437.bin"/><Relationship Id="rId2" Type="http://schemas.openxmlformats.org/officeDocument/2006/relationships/slideLayout" Target="../slideLayouts/slideLayout2.xml"/><Relationship Id="rId16" Type="http://schemas.openxmlformats.org/officeDocument/2006/relationships/oleObject" Target="../embeddings/oleObject432.bin"/><Relationship Id="rId20" Type="http://schemas.openxmlformats.org/officeDocument/2006/relationships/oleObject" Target="../embeddings/oleObject434.bin"/><Relationship Id="rId1" Type="http://schemas.openxmlformats.org/officeDocument/2006/relationships/vmlDrawing" Target="../drawings/vmlDrawing107.vml"/><Relationship Id="rId6" Type="http://schemas.openxmlformats.org/officeDocument/2006/relationships/image" Target="../media/image559.wmf"/><Relationship Id="rId11" Type="http://schemas.openxmlformats.org/officeDocument/2006/relationships/oleObject" Target="../embeddings/oleObject429.bin"/><Relationship Id="rId24" Type="http://schemas.openxmlformats.org/officeDocument/2006/relationships/image" Target="../media/image567.wmf"/><Relationship Id="rId5" Type="http://schemas.openxmlformats.org/officeDocument/2006/relationships/oleObject" Target="../embeddings/oleObject426.bin"/><Relationship Id="rId15" Type="http://schemas.openxmlformats.org/officeDocument/2006/relationships/image" Target="../media/image563.wmf"/><Relationship Id="rId23" Type="http://schemas.openxmlformats.org/officeDocument/2006/relationships/oleObject" Target="../embeddings/oleObject436.bin"/><Relationship Id="rId10" Type="http://schemas.openxmlformats.org/officeDocument/2006/relationships/image" Target="../media/image561.wmf"/><Relationship Id="rId19" Type="http://schemas.openxmlformats.org/officeDocument/2006/relationships/image" Target="../media/image565.wmf"/><Relationship Id="rId4" Type="http://schemas.openxmlformats.org/officeDocument/2006/relationships/image" Target="../media/image558.wmf"/><Relationship Id="rId9" Type="http://schemas.openxmlformats.org/officeDocument/2006/relationships/oleObject" Target="../embeddings/oleObject428.bin"/><Relationship Id="rId14" Type="http://schemas.openxmlformats.org/officeDocument/2006/relationships/oleObject" Target="../embeddings/oleObject431.bin"/><Relationship Id="rId22" Type="http://schemas.openxmlformats.org/officeDocument/2006/relationships/image" Target="../media/image566.wmf"/></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571.wmf"/><Relationship Id="rId13" Type="http://schemas.openxmlformats.org/officeDocument/2006/relationships/image" Target="../media/image573.wmf"/><Relationship Id="rId18" Type="http://schemas.openxmlformats.org/officeDocument/2006/relationships/image" Target="../media/image575.wmf"/><Relationship Id="rId3" Type="http://schemas.openxmlformats.org/officeDocument/2006/relationships/oleObject" Target="../embeddings/oleObject438.bin"/><Relationship Id="rId7" Type="http://schemas.openxmlformats.org/officeDocument/2006/relationships/oleObject" Target="../embeddings/oleObject440.bin"/><Relationship Id="rId12" Type="http://schemas.openxmlformats.org/officeDocument/2006/relationships/oleObject" Target="../embeddings/oleObject443.bin"/><Relationship Id="rId17" Type="http://schemas.openxmlformats.org/officeDocument/2006/relationships/oleObject" Target="../embeddings/oleObject446.bin"/><Relationship Id="rId2" Type="http://schemas.openxmlformats.org/officeDocument/2006/relationships/slideLayout" Target="../slideLayouts/slideLayout2.xml"/><Relationship Id="rId16" Type="http://schemas.openxmlformats.org/officeDocument/2006/relationships/image" Target="../media/image574.wmf"/><Relationship Id="rId1" Type="http://schemas.openxmlformats.org/officeDocument/2006/relationships/vmlDrawing" Target="../drawings/vmlDrawing108.vml"/><Relationship Id="rId6" Type="http://schemas.openxmlformats.org/officeDocument/2006/relationships/image" Target="../media/image570.wmf"/><Relationship Id="rId11" Type="http://schemas.openxmlformats.org/officeDocument/2006/relationships/oleObject" Target="../embeddings/oleObject442.bin"/><Relationship Id="rId5" Type="http://schemas.openxmlformats.org/officeDocument/2006/relationships/oleObject" Target="../embeddings/oleObject439.bin"/><Relationship Id="rId15" Type="http://schemas.openxmlformats.org/officeDocument/2006/relationships/oleObject" Target="../embeddings/oleObject445.bin"/><Relationship Id="rId10" Type="http://schemas.openxmlformats.org/officeDocument/2006/relationships/image" Target="../media/image572.wmf"/><Relationship Id="rId4" Type="http://schemas.openxmlformats.org/officeDocument/2006/relationships/image" Target="../media/image569.wmf"/><Relationship Id="rId9" Type="http://schemas.openxmlformats.org/officeDocument/2006/relationships/oleObject" Target="../embeddings/oleObject441.bin"/><Relationship Id="rId14" Type="http://schemas.openxmlformats.org/officeDocument/2006/relationships/oleObject" Target="../embeddings/oleObject444.bin"/></Relationships>
</file>

<file path=ppt/slides/_rels/slide221.xml.rels><?xml version="1.0" encoding="UTF-8" standalone="yes"?>
<Relationships xmlns="http://schemas.openxmlformats.org/package/2006/relationships"><Relationship Id="rId8" Type="http://schemas.openxmlformats.org/officeDocument/2006/relationships/oleObject" Target="../embeddings/oleObject449.bin"/><Relationship Id="rId13" Type="http://schemas.openxmlformats.org/officeDocument/2006/relationships/image" Target="../media/image580.wmf"/><Relationship Id="rId18" Type="http://schemas.openxmlformats.org/officeDocument/2006/relationships/oleObject" Target="../embeddings/oleObject454.bin"/><Relationship Id="rId3" Type="http://schemas.openxmlformats.org/officeDocument/2006/relationships/notesSlide" Target="../notesSlides/notesSlide6.xml"/><Relationship Id="rId21" Type="http://schemas.openxmlformats.org/officeDocument/2006/relationships/image" Target="../media/image584.wmf"/><Relationship Id="rId7" Type="http://schemas.openxmlformats.org/officeDocument/2006/relationships/image" Target="../media/image577.wmf"/><Relationship Id="rId12" Type="http://schemas.openxmlformats.org/officeDocument/2006/relationships/oleObject" Target="../embeddings/oleObject451.bin"/><Relationship Id="rId17" Type="http://schemas.openxmlformats.org/officeDocument/2006/relationships/image" Target="../media/image582.wmf"/><Relationship Id="rId2" Type="http://schemas.openxmlformats.org/officeDocument/2006/relationships/slideLayout" Target="../slideLayouts/slideLayout2.xml"/><Relationship Id="rId16" Type="http://schemas.openxmlformats.org/officeDocument/2006/relationships/oleObject" Target="../embeddings/oleObject453.bin"/><Relationship Id="rId20" Type="http://schemas.openxmlformats.org/officeDocument/2006/relationships/oleObject" Target="../embeddings/oleObject455.bin"/><Relationship Id="rId1" Type="http://schemas.openxmlformats.org/officeDocument/2006/relationships/vmlDrawing" Target="../drawings/vmlDrawing109.vml"/><Relationship Id="rId6" Type="http://schemas.openxmlformats.org/officeDocument/2006/relationships/oleObject" Target="../embeddings/oleObject448.bin"/><Relationship Id="rId11" Type="http://schemas.openxmlformats.org/officeDocument/2006/relationships/image" Target="../media/image579.wmf"/><Relationship Id="rId5" Type="http://schemas.openxmlformats.org/officeDocument/2006/relationships/image" Target="../media/image576.wmf"/><Relationship Id="rId15" Type="http://schemas.openxmlformats.org/officeDocument/2006/relationships/image" Target="../media/image581.wmf"/><Relationship Id="rId10" Type="http://schemas.openxmlformats.org/officeDocument/2006/relationships/oleObject" Target="../embeddings/oleObject450.bin"/><Relationship Id="rId19" Type="http://schemas.openxmlformats.org/officeDocument/2006/relationships/image" Target="../media/image583.wmf"/><Relationship Id="rId4" Type="http://schemas.openxmlformats.org/officeDocument/2006/relationships/oleObject" Target="../embeddings/oleObject447.bin"/><Relationship Id="rId9" Type="http://schemas.openxmlformats.org/officeDocument/2006/relationships/image" Target="../media/image578.wmf"/><Relationship Id="rId14" Type="http://schemas.openxmlformats.org/officeDocument/2006/relationships/oleObject" Target="../embeddings/oleObject452.bin"/></Relationships>
</file>

<file path=ppt/slides/_rels/slide222.xml.rels><?xml version="1.0" encoding="UTF-8" standalone="yes"?>
<Relationships xmlns="http://schemas.openxmlformats.org/package/2006/relationships"><Relationship Id="rId8" Type="http://schemas.openxmlformats.org/officeDocument/2006/relationships/image" Target="../media/image587.wmf"/><Relationship Id="rId13" Type="http://schemas.openxmlformats.org/officeDocument/2006/relationships/oleObject" Target="../embeddings/oleObject461.bin"/><Relationship Id="rId3" Type="http://schemas.openxmlformats.org/officeDocument/2006/relationships/oleObject" Target="../embeddings/oleObject456.bin"/><Relationship Id="rId7" Type="http://schemas.openxmlformats.org/officeDocument/2006/relationships/oleObject" Target="../embeddings/oleObject458.bin"/><Relationship Id="rId12" Type="http://schemas.openxmlformats.org/officeDocument/2006/relationships/image" Target="../media/image589.wmf"/><Relationship Id="rId2" Type="http://schemas.openxmlformats.org/officeDocument/2006/relationships/slideLayout" Target="../slideLayouts/slideLayout2.xml"/><Relationship Id="rId1" Type="http://schemas.openxmlformats.org/officeDocument/2006/relationships/vmlDrawing" Target="../drawings/vmlDrawing110.vml"/><Relationship Id="rId6" Type="http://schemas.openxmlformats.org/officeDocument/2006/relationships/image" Target="../media/image586.wmf"/><Relationship Id="rId11" Type="http://schemas.openxmlformats.org/officeDocument/2006/relationships/oleObject" Target="../embeddings/oleObject460.bin"/><Relationship Id="rId5" Type="http://schemas.openxmlformats.org/officeDocument/2006/relationships/oleObject" Target="../embeddings/oleObject457.bin"/><Relationship Id="rId10" Type="http://schemas.openxmlformats.org/officeDocument/2006/relationships/image" Target="../media/image588.wmf"/><Relationship Id="rId4" Type="http://schemas.openxmlformats.org/officeDocument/2006/relationships/image" Target="../media/image585.wmf"/><Relationship Id="rId9" Type="http://schemas.openxmlformats.org/officeDocument/2006/relationships/oleObject" Target="../embeddings/oleObject459.bin"/><Relationship Id="rId14" Type="http://schemas.openxmlformats.org/officeDocument/2006/relationships/image" Target="../media/image590.wmf"/></Relationships>
</file>

<file path=ppt/slides/_rels/slide223.xml.rels><?xml version="1.0" encoding="UTF-8" standalone="yes"?>
<Relationships xmlns="http://schemas.openxmlformats.org/package/2006/relationships"><Relationship Id="rId8" Type="http://schemas.openxmlformats.org/officeDocument/2006/relationships/image" Target="../media/image592.wmf"/><Relationship Id="rId13" Type="http://schemas.openxmlformats.org/officeDocument/2006/relationships/image" Target="../media/image594.wmf"/><Relationship Id="rId3" Type="http://schemas.openxmlformats.org/officeDocument/2006/relationships/oleObject" Target="../embeddings/oleObject462.bin"/><Relationship Id="rId7" Type="http://schemas.openxmlformats.org/officeDocument/2006/relationships/oleObject" Target="../embeddings/oleObject464.bin"/><Relationship Id="rId12" Type="http://schemas.openxmlformats.org/officeDocument/2006/relationships/oleObject" Target="../embeddings/oleObject467.bin"/><Relationship Id="rId2" Type="http://schemas.openxmlformats.org/officeDocument/2006/relationships/slideLayout" Target="../slideLayouts/slideLayout2.xml"/><Relationship Id="rId1" Type="http://schemas.openxmlformats.org/officeDocument/2006/relationships/vmlDrawing" Target="../drawings/vmlDrawing111.vml"/><Relationship Id="rId6" Type="http://schemas.openxmlformats.org/officeDocument/2006/relationships/image" Target="../media/image586.wmf"/><Relationship Id="rId11" Type="http://schemas.openxmlformats.org/officeDocument/2006/relationships/image" Target="../media/image593.wmf"/><Relationship Id="rId5" Type="http://schemas.openxmlformats.org/officeDocument/2006/relationships/oleObject" Target="../embeddings/oleObject463.bin"/><Relationship Id="rId10" Type="http://schemas.openxmlformats.org/officeDocument/2006/relationships/oleObject" Target="../embeddings/oleObject466.bin"/><Relationship Id="rId4" Type="http://schemas.openxmlformats.org/officeDocument/2006/relationships/image" Target="../media/image591.wmf"/><Relationship Id="rId9" Type="http://schemas.openxmlformats.org/officeDocument/2006/relationships/oleObject" Target="../embeddings/oleObject465.bin"/></Relationships>
</file>

<file path=ppt/slides/_rels/slide224.xml.rels><?xml version="1.0" encoding="UTF-8" standalone="yes"?>
<Relationships xmlns="http://schemas.openxmlformats.org/package/2006/relationships"><Relationship Id="rId8" Type="http://schemas.openxmlformats.org/officeDocument/2006/relationships/image" Target="../media/image597.wmf"/><Relationship Id="rId13" Type="http://schemas.openxmlformats.org/officeDocument/2006/relationships/oleObject" Target="../embeddings/oleObject473.bin"/><Relationship Id="rId3" Type="http://schemas.openxmlformats.org/officeDocument/2006/relationships/oleObject" Target="../embeddings/oleObject468.bin"/><Relationship Id="rId7" Type="http://schemas.openxmlformats.org/officeDocument/2006/relationships/oleObject" Target="../embeddings/oleObject470.bin"/><Relationship Id="rId12" Type="http://schemas.openxmlformats.org/officeDocument/2006/relationships/image" Target="../media/image599.wmf"/><Relationship Id="rId2" Type="http://schemas.openxmlformats.org/officeDocument/2006/relationships/slideLayout" Target="../slideLayouts/slideLayout2.xml"/><Relationship Id="rId1" Type="http://schemas.openxmlformats.org/officeDocument/2006/relationships/vmlDrawing" Target="../drawings/vmlDrawing112.vml"/><Relationship Id="rId6" Type="http://schemas.openxmlformats.org/officeDocument/2006/relationships/image" Target="../media/image596.wmf"/><Relationship Id="rId11" Type="http://schemas.openxmlformats.org/officeDocument/2006/relationships/oleObject" Target="../embeddings/oleObject472.bin"/><Relationship Id="rId5" Type="http://schemas.openxmlformats.org/officeDocument/2006/relationships/oleObject" Target="../embeddings/oleObject469.bin"/><Relationship Id="rId10" Type="http://schemas.openxmlformats.org/officeDocument/2006/relationships/image" Target="../media/image598.wmf"/><Relationship Id="rId4" Type="http://schemas.openxmlformats.org/officeDocument/2006/relationships/image" Target="../media/image595.wmf"/><Relationship Id="rId9" Type="http://schemas.openxmlformats.org/officeDocument/2006/relationships/oleObject" Target="../embeddings/oleObject471.bin"/><Relationship Id="rId14" Type="http://schemas.openxmlformats.org/officeDocument/2006/relationships/image" Target="../media/image600.wmf"/></Relationships>
</file>

<file path=ppt/slides/_rels/slide225.xml.rels><?xml version="1.0" encoding="UTF-8" standalone="yes"?>
<Relationships xmlns="http://schemas.openxmlformats.org/package/2006/relationships"><Relationship Id="rId8" Type="http://schemas.openxmlformats.org/officeDocument/2006/relationships/image" Target="../media/image603.wmf"/><Relationship Id="rId13" Type="http://schemas.openxmlformats.org/officeDocument/2006/relationships/oleObject" Target="../embeddings/oleObject479.bin"/><Relationship Id="rId18" Type="http://schemas.openxmlformats.org/officeDocument/2006/relationships/image" Target="../media/image608.wmf"/><Relationship Id="rId26" Type="http://schemas.openxmlformats.org/officeDocument/2006/relationships/image" Target="../media/image612.wmf"/><Relationship Id="rId3" Type="http://schemas.openxmlformats.org/officeDocument/2006/relationships/oleObject" Target="../embeddings/oleObject474.bin"/><Relationship Id="rId21" Type="http://schemas.openxmlformats.org/officeDocument/2006/relationships/oleObject" Target="../embeddings/oleObject483.bin"/><Relationship Id="rId7" Type="http://schemas.openxmlformats.org/officeDocument/2006/relationships/oleObject" Target="../embeddings/oleObject476.bin"/><Relationship Id="rId12" Type="http://schemas.openxmlformats.org/officeDocument/2006/relationships/image" Target="../media/image605.wmf"/><Relationship Id="rId17" Type="http://schemas.openxmlformats.org/officeDocument/2006/relationships/oleObject" Target="../embeddings/oleObject481.bin"/><Relationship Id="rId25" Type="http://schemas.openxmlformats.org/officeDocument/2006/relationships/oleObject" Target="../embeddings/oleObject485.bin"/><Relationship Id="rId2" Type="http://schemas.openxmlformats.org/officeDocument/2006/relationships/slideLayout" Target="../slideLayouts/slideLayout2.xml"/><Relationship Id="rId16" Type="http://schemas.openxmlformats.org/officeDocument/2006/relationships/image" Target="../media/image607.wmf"/><Relationship Id="rId20" Type="http://schemas.openxmlformats.org/officeDocument/2006/relationships/image" Target="../media/image609.wmf"/><Relationship Id="rId1" Type="http://schemas.openxmlformats.org/officeDocument/2006/relationships/vmlDrawing" Target="../drawings/vmlDrawing113.vml"/><Relationship Id="rId6" Type="http://schemas.openxmlformats.org/officeDocument/2006/relationships/image" Target="../media/image602.wmf"/><Relationship Id="rId11" Type="http://schemas.openxmlformats.org/officeDocument/2006/relationships/oleObject" Target="../embeddings/oleObject478.bin"/><Relationship Id="rId24" Type="http://schemas.openxmlformats.org/officeDocument/2006/relationships/image" Target="../media/image611.wmf"/><Relationship Id="rId5" Type="http://schemas.openxmlformats.org/officeDocument/2006/relationships/oleObject" Target="../embeddings/oleObject475.bin"/><Relationship Id="rId15" Type="http://schemas.openxmlformats.org/officeDocument/2006/relationships/oleObject" Target="../embeddings/oleObject480.bin"/><Relationship Id="rId23" Type="http://schemas.openxmlformats.org/officeDocument/2006/relationships/oleObject" Target="../embeddings/oleObject484.bin"/><Relationship Id="rId28" Type="http://schemas.openxmlformats.org/officeDocument/2006/relationships/image" Target="../media/image613.wmf"/><Relationship Id="rId10" Type="http://schemas.openxmlformats.org/officeDocument/2006/relationships/image" Target="../media/image604.wmf"/><Relationship Id="rId19" Type="http://schemas.openxmlformats.org/officeDocument/2006/relationships/oleObject" Target="../embeddings/oleObject482.bin"/><Relationship Id="rId4" Type="http://schemas.openxmlformats.org/officeDocument/2006/relationships/image" Target="../media/image601.wmf"/><Relationship Id="rId9" Type="http://schemas.openxmlformats.org/officeDocument/2006/relationships/oleObject" Target="../embeddings/oleObject477.bin"/><Relationship Id="rId14" Type="http://schemas.openxmlformats.org/officeDocument/2006/relationships/image" Target="../media/image606.wmf"/><Relationship Id="rId22" Type="http://schemas.openxmlformats.org/officeDocument/2006/relationships/image" Target="../media/image610.wmf"/><Relationship Id="rId27" Type="http://schemas.openxmlformats.org/officeDocument/2006/relationships/oleObject" Target="../embeddings/oleObject486.bin"/></Relationships>
</file>

<file path=ppt/slides/_rels/slide226.xml.rels><?xml version="1.0" encoding="UTF-8" standalone="yes"?>
<Relationships xmlns="http://schemas.openxmlformats.org/package/2006/relationships"><Relationship Id="rId8" Type="http://schemas.openxmlformats.org/officeDocument/2006/relationships/image" Target="../media/image616.wmf"/><Relationship Id="rId13" Type="http://schemas.openxmlformats.org/officeDocument/2006/relationships/oleObject" Target="../embeddings/oleObject492.bin"/><Relationship Id="rId3" Type="http://schemas.openxmlformats.org/officeDocument/2006/relationships/oleObject" Target="../embeddings/oleObject487.bin"/><Relationship Id="rId7" Type="http://schemas.openxmlformats.org/officeDocument/2006/relationships/oleObject" Target="../embeddings/oleObject489.bin"/><Relationship Id="rId12" Type="http://schemas.openxmlformats.org/officeDocument/2006/relationships/image" Target="../media/image618.wmf"/><Relationship Id="rId2" Type="http://schemas.openxmlformats.org/officeDocument/2006/relationships/slideLayout" Target="../slideLayouts/slideLayout2.xml"/><Relationship Id="rId1" Type="http://schemas.openxmlformats.org/officeDocument/2006/relationships/vmlDrawing" Target="../drawings/vmlDrawing114.vml"/><Relationship Id="rId6" Type="http://schemas.openxmlformats.org/officeDocument/2006/relationships/image" Target="../media/image615.wmf"/><Relationship Id="rId11" Type="http://schemas.openxmlformats.org/officeDocument/2006/relationships/oleObject" Target="../embeddings/oleObject491.bin"/><Relationship Id="rId5" Type="http://schemas.openxmlformats.org/officeDocument/2006/relationships/oleObject" Target="../embeddings/oleObject488.bin"/><Relationship Id="rId10" Type="http://schemas.openxmlformats.org/officeDocument/2006/relationships/image" Target="../media/image617.wmf"/><Relationship Id="rId4" Type="http://schemas.openxmlformats.org/officeDocument/2006/relationships/image" Target="../media/image614.wmf"/><Relationship Id="rId9" Type="http://schemas.openxmlformats.org/officeDocument/2006/relationships/oleObject" Target="../embeddings/oleObject490.bin"/><Relationship Id="rId14" Type="http://schemas.openxmlformats.org/officeDocument/2006/relationships/image" Target="../media/image619.wmf"/></Relationships>
</file>

<file path=ppt/slides/_rels/slide227.xml.rels><?xml version="1.0" encoding="UTF-8" standalone="yes"?>
<Relationships xmlns="http://schemas.openxmlformats.org/package/2006/relationships"><Relationship Id="rId8" Type="http://schemas.openxmlformats.org/officeDocument/2006/relationships/image" Target="../media/image622.wmf"/><Relationship Id="rId13" Type="http://schemas.openxmlformats.org/officeDocument/2006/relationships/oleObject" Target="../embeddings/oleObject498.bin"/><Relationship Id="rId3" Type="http://schemas.openxmlformats.org/officeDocument/2006/relationships/oleObject" Target="../embeddings/oleObject493.bin"/><Relationship Id="rId7" Type="http://schemas.openxmlformats.org/officeDocument/2006/relationships/oleObject" Target="../embeddings/oleObject495.bin"/><Relationship Id="rId12" Type="http://schemas.openxmlformats.org/officeDocument/2006/relationships/image" Target="../media/image624.wmf"/><Relationship Id="rId2" Type="http://schemas.openxmlformats.org/officeDocument/2006/relationships/slideLayout" Target="../slideLayouts/slideLayout2.xml"/><Relationship Id="rId1" Type="http://schemas.openxmlformats.org/officeDocument/2006/relationships/vmlDrawing" Target="../drawings/vmlDrawing115.vml"/><Relationship Id="rId6" Type="http://schemas.openxmlformats.org/officeDocument/2006/relationships/image" Target="../media/image621.wmf"/><Relationship Id="rId11" Type="http://schemas.openxmlformats.org/officeDocument/2006/relationships/oleObject" Target="../embeddings/oleObject497.bin"/><Relationship Id="rId5" Type="http://schemas.openxmlformats.org/officeDocument/2006/relationships/oleObject" Target="../embeddings/oleObject494.bin"/><Relationship Id="rId10" Type="http://schemas.openxmlformats.org/officeDocument/2006/relationships/image" Target="../media/image623.wmf"/><Relationship Id="rId4" Type="http://schemas.openxmlformats.org/officeDocument/2006/relationships/image" Target="../media/image620.wmf"/><Relationship Id="rId9" Type="http://schemas.openxmlformats.org/officeDocument/2006/relationships/oleObject" Target="../embeddings/oleObject496.bin"/><Relationship Id="rId14" Type="http://schemas.openxmlformats.org/officeDocument/2006/relationships/image" Target="../media/image625.wmf"/></Relationships>
</file>

<file path=ppt/slides/_rels/slide228.xml.rels><?xml version="1.0" encoding="UTF-8" standalone="yes"?>
<Relationships xmlns="http://schemas.openxmlformats.org/package/2006/relationships"><Relationship Id="rId8" Type="http://schemas.openxmlformats.org/officeDocument/2006/relationships/image" Target="../media/image628.wmf"/><Relationship Id="rId13" Type="http://schemas.openxmlformats.org/officeDocument/2006/relationships/oleObject" Target="../embeddings/oleObject504.bin"/><Relationship Id="rId3" Type="http://schemas.openxmlformats.org/officeDocument/2006/relationships/oleObject" Target="../embeddings/oleObject499.bin"/><Relationship Id="rId7" Type="http://schemas.openxmlformats.org/officeDocument/2006/relationships/oleObject" Target="../embeddings/oleObject501.bin"/><Relationship Id="rId12" Type="http://schemas.openxmlformats.org/officeDocument/2006/relationships/image" Target="../media/image630.wmf"/><Relationship Id="rId2" Type="http://schemas.openxmlformats.org/officeDocument/2006/relationships/slideLayout" Target="../slideLayouts/slideLayout2.xml"/><Relationship Id="rId1" Type="http://schemas.openxmlformats.org/officeDocument/2006/relationships/vmlDrawing" Target="../drawings/vmlDrawing116.vml"/><Relationship Id="rId6" Type="http://schemas.openxmlformats.org/officeDocument/2006/relationships/image" Target="../media/image627.wmf"/><Relationship Id="rId11" Type="http://schemas.openxmlformats.org/officeDocument/2006/relationships/oleObject" Target="../embeddings/oleObject503.bin"/><Relationship Id="rId5" Type="http://schemas.openxmlformats.org/officeDocument/2006/relationships/oleObject" Target="../embeddings/oleObject500.bin"/><Relationship Id="rId10" Type="http://schemas.openxmlformats.org/officeDocument/2006/relationships/image" Target="../media/image629.wmf"/><Relationship Id="rId4" Type="http://schemas.openxmlformats.org/officeDocument/2006/relationships/image" Target="../media/image626.wmf"/><Relationship Id="rId9" Type="http://schemas.openxmlformats.org/officeDocument/2006/relationships/oleObject" Target="../embeddings/oleObject502.bin"/><Relationship Id="rId14" Type="http://schemas.openxmlformats.org/officeDocument/2006/relationships/image" Target="../media/image631.wmf"/></Relationships>
</file>

<file path=ppt/slides/_rels/slide229.xml.rels><?xml version="1.0" encoding="UTF-8" standalone="yes"?>
<Relationships xmlns="http://schemas.openxmlformats.org/package/2006/relationships"><Relationship Id="rId8" Type="http://schemas.openxmlformats.org/officeDocument/2006/relationships/oleObject" Target="../embeddings/oleObject507.bin"/><Relationship Id="rId13" Type="http://schemas.openxmlformats.org/officeDocument/2006/relationships/image" Target="../media/image635.wmf"/><Relationship Id="rId3" Type="http://schemas.openxmlformats.org/officeDocument/2006/relationships/notesSlide" Target="../notesSlides/notesSlide7.xml"/><Relationship Id="rId7" Type="http://schemas.openxmlformats.org/officeDocument/2006/relationships/image" Target="../media/image632.wmf"/><Relationship Id="rId12" Type="http://schemas.openxmlformats.org/officeDocument/2006/relationships/oleObject" Target="../embeddings/oleObject509.bin"/><Relationship Id="rId2" Type="http://schemas.openxmlformats.org/officeDocument/2006/relationships/slideLayout" Target="../slideLayouts/slideLayout2.xml"/><Relationship Id="rId1" Type="http://schemas.openxmlformats.org/officeDocument/2006/relationships/vmlDrawing" Target="../drawings/vmlDrawing117.vml"/><Relationship Id="rId6" Type="http://schemas.openxmlformats.org/officeDocument/2006/relationships/oleObject" Target="../embeddings/oleObject506.bin"/><Relationship Id="rId11" Type="http://schemas.openxmlformats.org/officeDocument/2006/relationships/image" Target="../media/image634.wmf"/><Relationship Id="rId5" Type="http://schemas.openxmlformats.org/officeDocument/2006/relationships/image" Target="../media/image624.wmf"/><Relationship Id="rId10" Type="http://schemas.openxmlformats.org/officeDocument/2006/relationships/oleObject" Target="../embeddings/oleObject508.bin"/><Relationship Id="rId4" Type="http://schemas.openxmlformats.org/officeDocument/2006/relationships/oleObject" Target="../embeddings/oleObject505.bin"/><Relationship Id="rId9" Type="http://schemas.openxmlformats.org/officeDocument/2006/relationships/image" Target="../media/image633.wmf"/></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oleObject" Target="../embeddings/oleObject510.bin"/><Relationship Id="rId2" Type="http://schemas.openxmlformats.org/officeDocument/2006/relationships/slideLayout" Target="../slideLayouts/slideLayout2.xml"/><Relationship Id="rId1" Type="http://schemas.openxmlformats.org/officeDocument/2006/relationships/vmlDrawing" Target="../drawings/vmlDrawing118.vml"/><Relationship Id="rId6" Type="http://schemas.openxmlformats.org/officeDocument/2006/relationships/image" Target="../media/image637.wmf"/><Relationship Id="rId5" Type="http://schemas.openxmlformats.org/officeDocument/2006/relationships/oleObject" Target="../embeddings/oleObject511.bin"/><Relationship Id="rId4" Type="http://schemas.openxmlformats.org/officeDocument/2006/relationships/image" Target="../media/image636.wmf"/></Relationships>
</file>

<file path=ppt/slides/_rels/slide231.xml.rels><?xml version="1.0" encoding="UTF-8" standalone="yes"?>
<Relationships xmlns="http://schemas.openxmlformats.org/package/2006/relationships"><Relationship Id="rId8" Type="http://schemas.openxmlformats.org/officeDocument/2006/relationships/image" Target="../media/image640.wmf"/><Relationship Id="rId13" Type="http://schemas.openxmlformats.org/officeDocument/2006/relationships/oleObject" Target="../embeddings/oleObject517.bin"/><Relationship Id="rId3" Type="http://schemas.openxmlformats.org/officeDocument/2006/relationships/oleObject" Target="../embeddings/oleObject512.bin"/><Relationship Id="rId7" Type="http://schemas.openxmlformats.org/officeDocument/2006/relationships/oleObject" Target="../embeddings/oleObject514.bin"/><Relationship Id="rId12" Type="http://schemas.openxmlformats.org/officeDocument/2006/relationships/image" Target="../media/image642.wmf"/><Relationship Id="rId2" Type="http://schemas.openxmlformats.org/officeDocument/2006/relationships/slideLayout" Target="../slideLayouts/slideLayout2.xml"/><Relationship Id="rId1" Type="http://schemas.openxmlformats.org/officeDocument/2006/relationships/vmlDrawing" Target="../drawings/vmlDrawing119.vml"/><Relationship Id="rId6" Type="http://schemas.openxmlformats.org/officeDocument/2006/relationships/image" Target="../media/image639.wmf"/><Relationship Id="rId11" Type="http://schemas.openxmlformats.org/officeDocument/2006/relationships/oleObject" Target="../embeddings/oleObject516.bin"/><Relationship Id="rId5" Type="http://schemas.openxmlformats.org/officeDocument/2006/relationships/oleObject" Target="../embeddings/oleObject513.bin"/><Relationship Id="rId10" Type="http://schemas.openxmlformats.org/officeDocument/2006/relationships/image" Target="../media/image641.wmf"/><Relationship Id="rId4" Type="http://schemas.openxmlformats.org/officeDocument/2006/relationships/image" Target="../media/image638.wmf"/><Relationship Id="rId9" Type="http://schemas.openxmlformats.org/officeDocument/2006/relationships/oleObject" Target="../embeddings/oleObject515.bin"/><Relationship Id="rId14" Type="http://schemas.openxmlformats.org/officeDocument/2006/relationships/image" Target="../media/image643.wmf"/></Relationships>
</file>

<file path=ppt/slides/_rels/slide232.xml.rels><?xml version="1.0" encoding="UTF-8" standalone="yes"?>
<Relationships xmlns="http://schemas.openxmlformats.org/package/2006/relationships"><Relationship Id="rId8" Type="http://schemas.openxmlformats.org/officeDocument/2006/relationships/image" Target="../media/image646.wmf"/><Relationship Id="rId3" Type="http://schemas.openxmlformats.org/officeDocument/2006/relationships/oleObject" Target="../embeddings/oleObject518.bin"/><Relationship Id="rId7" Type="http://schemas.openxmlformats.org/officeDocument/2006/relationships/oleObject" Target="../embeddings/oleObject520.bin"/><Relationship Id="rId2" Type="http://schemas.openxmlformats.org/officeDocument/2006/relationships/slideLayout" Target="../slideLayouts/slideLayout2.xml"/><Relationship Id="rId1" Type="http://schemas.openxmlformats.org/officeDocument/2006/relationships/vmlDrawing" Target="../drawings/vmlDrawing120.vml"/><Relationship Id="rId6" Type="http://schemas.openxmlformats.org/officeDocument/2006/relationships/image" Target="../media/image645.wmf"/><Relationship Id="rId5" Type="http://schemas.openxmlformats.org/officeDocument/2006/relationships/oleObject" Target="../embeddings/oleObject519.bin"/><Relationship Id="rId10" Type="http://schemas.openxmlformats.org/officeDocument/2006/relationships/image" Target="../media/image647.wmf"/><Relationship Id="rId4" Type="http://schemas.openxmlformats.org/officeDocument/2006/relationships/image" Target="../media/image644.wmf"/><Relationship Id="rId9" Type="http://schemas.openxmlformats.org/officeDocument/2006/relationships/oleObject" Target="../embeddings/oleObject521.bin"/></Relationships>
</file>

<file path=ppt/slides/_rels/slide2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20.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9.wmf"/><Relationship Id="rId5" Type="http://schemas.openxmlformats.org/officeDocument/2006/relationships/oleObject" Target="../embeddings/oleObject2.bin"/><Relationship Id="rId4" Type="http://schemas.openxmlformats.org/officeDocument/2006/relationships/image" Target="../media/image18.wmf"/></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21.wmf"/></Relationships>
</file>

<file path=ppt/slides/_rels/slide38.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23.wmf"/><Relationship Id="rId5" Type="http://schemas.openxmlformats.org/officeDocument/2006/relationships/oleObject" Target="../embeddings/oleObject6.bin"/><Relationship Id="rId4" Type="http://schemas.openxmlformats.org/officeDocument/2006/relationships/image" Target="../media/image22.wmf"/></Relationships>
</file>

<file path=ppt/slides/_rels/slide3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oleObject" Target="../embeddings/oleObject9.bin"/><Relationship Id="rId7" Type="http://schemas.openxmlformats.org/officeDocument/2006/relationships/oleObject" Target="../embeddings/oleObject11.bin"/><Relationship Id="rId12" Type="http://schemas.openxmlformats.org/officeDocument/2006/relationships/image" Target="../media/image30.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7.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29.wmf"/><Relationship Id="rId4" Type="http://schemas.openxmlformats.org/officeDocument/2006/relationships/image" Target="../media/image26.wmf"/><Relationship Id="rId9" Type="http://schemas.openxmlformats.org/officeDocument/2006/relationships/oleObject" Target="../embeddings/oleObject12.bin"/></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32.wmf"/><Relationship Id="rId5" Type="http://schemas.openxmlformats.org/officeDocument/2006/relationships/oleObject" Target="../embeddings/oleObject15.bin"/><Relationship Id="rId4" Type="http://schemas.openxmlformats.org/officeDocument/2006/relationships/image" Target="../media/image31.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34.wmf"/><Relationship Id="rId5" Type="http://schemas.openxmlformats.org/officeDocument/2006/relationships/oleObject" Target="../embeddings/oleObject17.bin"/><Relationship Id="rId4" Type="http://schemas.openxmlformats.org/officeDocument/2006/relationships/image" Target="../media/image33.wmf"/></Relationships>
</file>

<file path=ppt/slides/_rels/slide4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8" Type="http://schemas.openxmlformats.org/officeDocument/2006/relationships/image" Target="../media/image37.wmf"/><Relationship Id="rId3" Type="http://schemas.openxmlformats.org/officeDocument/2006/relationships/oleObject" Target="../embeddings/oleObject18.bin"/><Relationship Id="rId7" Type="http://schemas.openxmlformats.org/officeDocument/2006/relationships/oleObject" Target="../embeddings/oleObject20.bin"/><Relationship Id="rId2" Type="http://schemas.openxmlformats.org/officeDocument/2006/relationships/slideLayout" Target="../slideLayouts/slideLayout6.xml"/><Relationship Id="rId1" Type="http://schemas.openxmlformats.org/officeDocument/2006/relationships/vmlDrawing" Target="../drawings/vmlDrawing7.vml"/><Relationship Id="rId6" Type="http://schemas.openxmlformats.org/officeDocument/2006/relationships/image" Target="../media/image36.wmf"/><Relationship Id="rId5" Type="http://schemas.openxmlformats.org/officeDocument/2006/relationships/oleObject" Target="../embeddings/oleObject19.bin"/><Relationship Id="rId10" Type="http://schemas.openxmlformats.org/officeDocument/2006/relationships/image" Target="../media/image38.wmf"/><Relationship Id="rId4" Type="http://schemas.openxmlformats.org/officeDocument/2006/relationships/image" Target="../media/image35.wmf"/><Relationship Id="rId9" Type="http://schemas.openxmlformats.org/officeDocument/2006/relationships/oleObject" Target="../embeddings/oleObject21.bin"/></Relationships>
</file>

<file path=ppt/slides/_rels/slide45.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8" Type="http://schemas.openxmlformats.org/officeDocument/2006/relationships/image" Target="../media/image42.wmf"/><Relationship Id="rId13" Type="http://schemas.openxmlformats.org/officeDocument/2006/relationships/oleObject" Target="../embeddings/oleObject27.bin"/><Relationship Id="rId3" Type="http://schemas.openxmlformats.org/officeDocument/2006/relationships/oleObject" Target="../embeddings/oleObject22.bin"/><Relationship Id="rId7" Type="http://schemas.openxmlformats.org/officeDocument/2006/relationships/oleObject" Target="../embeddings/oleObject24.bin"/><Relationship Id="rId12" Type="http://schemas.openxmlformats.org/officeDocument/2006/relationships/image" Target="../media/image44.wmf"/><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41.wmf"/><Relationship Id="rId11" Type="http://schemas.openxmlformats.org/officeDocument/2006/relationships/oleObject" Target="../embeddings/oleObject26.bin"/><Relationship Id="rId5" Type="http://schemas.openxmlformats.org/officeDocument/2006/relationships/oleObject" Target="../embeddings/oleObject23.bin"/><Relationship Id="rId10" Type="http://schemas.openxmlformats.org/officeDocument/2006/relationships/image" Target="../media/image43.wmf"/><Relationship Id="rId4" Type="http://schemas.openxmlformats.org/officeDocument/2006/relationships/image" Target="../media/image40.wmf"/><Relationship Id="rId9" Type="http://schemas.openxmlformats.org/officeDocument/2006/relationships/oleObject" Target="../embeddings/oleObject25.bin"/><Relationship Id="rId14" Type="http://schemas.openxmlformats.org/officeDocument/2006/relationships/image" Target="../media/image45.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4.jpeg"/><Relationship Id="rId1" Type="http://schemas.openxmlformats.org/officeDocument/2006/relationships/slideLayout" Target="../slideLayouts/slideLayout1.xml"/><Relationship Id="rId5" Type="http://schemas.microsoft.com/office/2007/relationships/hdphoto" Target="../media/hdphoto17.wdp"/><Relationship Id="rId4" Type="http://schemas.openxmlformats.org/officeDocument/2006/relationships/image" Target="../media/image55.jpeg"/></Relationships>
</file>

<file path=ppt/slides/_rels/slide61.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2.jpeg"/><Relationship Id="rId1" Type="http://schemas.openxmlformats.org/officeDocument/2006/relationships/slideLayout" Target="../slideLayouts/slideLayout1.xml"/><Relationship Id="rId4" Type="http://schemas.microsoft.com/office/2007/relationships/hdphoto" Target="../media/hdphoto20.wdp"/></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9.jpe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65.jpeg"/><Relationship Id="rId1" Type="http://schemas.openxmlformats.org/officeDocument/2006/relationships/slideLayout" Target="../slideLayouts/slideLayout1.xml"/><Relationship Id="rId5" Type="http://schemas.microsoft.com/office/2007/relationships/hdphoto" Target="../media/hdphoto27.wdp"/><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67.jpeg"/><Relationship Id="rId1" Type="http://schemas.openxmlformats.org/officeDocument/2006/relationships/slideLayout" Target="../slideLayouts/slideLayout1.xml"/><Relationship Id="rId5" Type="http://schemas.microsoft.com/office/2007/relationships/hdphoto" Target="../media/hdphoto29.wdp"/><Relationship Id="rId4" Type="http://schemas.openxmlformats.org/officeDocument/2006/relationships/image" Target="../media/image68.jpeg"/></Relationships>
</file>

<file path=ppt/slides/_rels/slide79.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microsoft.com/office/2007/relationships/hdphoto" Target="../media/hdphoto31.wdp"/><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73.emf"/><Relationship Id="rId4" Type="http://schemas.openxmlformats.org/officeDocument/2006/relationships/image" Target="../media/image72.wmf"/></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73.emf"/><Relationship Id="rId4" Type="http://schemas.openxmlformats.org/officeDocument/2006/relationships/image" Target="../media/image74.wmf"/></Relationships>
</file>

<file path=ppt/slides/_rels/slide91.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oleObject" Target="../embeddings/oleObject30.bin"/><Relationship Id="rId7"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76.wmf"/><Relationship Id="rId5" Type="http://schemas.openxmlformats.org/officeDocument/2006/relationships/oleObject" Target="../embeddings/oleObject31.bin"/><Relationship Id="rId4" Type="http://schemas.openxmlformats.org/officeDocument/2006/relationships/image" Target="../media/image75.wmf"/><Relationship Id="rId9" Type="http://schemas.openxmlformats.org/officeDocument/2006/relationships/image" Target="../media/image7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oleObject" Target="../embeddings/oleObject33.bin"/><Relationship Id="rId7" Type="http://schemas.openxmlformats.org/officeDocument/2006/relationships/image" Target="../media/image81.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80.emf"/><Relationship Id="rId5" Type="http://schemas.openxmlformats.org/officeDocument/2006/relationships/image" Target="../media/image79.png"/><Relationship Id="rId4" Type="http://schemas.openxmlformats.org/officeDocument/2006/relationships/image" Target="../media/image72.wmf"/></Relationships>
</file>

<file path=ppt/slides/_rels/slide94.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4.wmf"/><Relationship Id="rId3" Type="http://schemas.openxmlformats.org/officeDocument/2006/relationships/image" Target="../media/image86.png"/><Relationship Id="rId7" Type="http://schemas.openxmlformats.org/officeDocument/2006/relationships/image" Target="../media/image88.png"/><Relationship Id="rId12" Type="http://schemas.openxmlformats.org/officeDocument/2006/relationships/oleObject" Target="../embeddings/oleObject36.bin"/><Relationship Id="rId17" Type="http://schemas.openxmlformats.org/officeDocument/2006/relationships/image" Target="../media/image85.wmf"/><Relationship Id="rId2" Type="http://schemas.openxmlformats.org/officeDocument/2006/relationships/slideLayout" Target="../slideLayouts/slideLayout2.xml"/><Relationship Id="rId16" Type="http://schemas.openxmlformats.org/officeDocument/2006/relationships/oleObject" Target="../embeddings/oleObject38.bin"/><Relationship Id="rId1" Type="http://schemas.openxmlformats.org/officeDocument/2006/relationships/vmlDrawing" Target="../drawings/vmlDrawing13.vml"/><Relationship Id="rId6" Type="http://schemas.openxmlformats.org/officeDocument/2006/relationships/image" Target="../media/image82.wmf"/><Relationship Id="rId11" Type="http://schemas.openxmlformats.org/officeDocument/2006/relationships/image" Target="../media/image83.wmf"/><Relationship Id="rId5" Type="http://schemas.openxmlformats.org/officeDocument/2006/relationships/oleObject" Target="../embeddings/oleObject34.bin"/><Relationship Id="rId15" Type="http://schemas.openxmlformats.org/officeDocument/2006/relationships/image" Target="../media/image72.wmf"/><Relationship Id="rId10" Type="http://schemas.openxmlformats.org/officeDocument/2006/relationships/oleObject" Target="../embeddings/oleObject35.bin"/><Relationship Id="rId4" Type="http://schemas.openxmlformats.org/officeDocument/2006/relationships/image" Target="../media/image87.png"/><Relationship Id="rId9" Type="http://schemas.openxmlformats.org/officeDocument/2006/relationships/image" Target="../media/image90.png"/><Relationship Id="rId14" Type="http://schemas.openxmlformats.org/officeDocument/2006/relationships/oleObject" Target="../embeddings/oleObject37.bin"/></Relationships>
</file>

<file path=ppt/slides/_rels/slide95.xml.rels><?xml version="1.0" encoding="UTF-8" standalone="yes"?>
<Relationships xmlns="http://schemas.openxmlformats.org/package/2006/relationships"><Relationship Id="rId8" Type="http://schemas.openxmlformats.org/officeDocument/2006/relationships/image" Target="../media/image92.wmf"/><Relationship Id="rId13" Type="http://schemas.openxmlformats.org/officeDocument/2006/relationships/oleObject" Target="../embeddings/oleObject43.bin"/><Relationship Id="rId3" Type="http://schemas.openxmlformats.org/officeDocument/2006/relationships/image" Target="../media/image96.png"/><Relationship Id="rId7" Type="http://schemas.openxmlformats.org/officeDocument/2006/relationships/oleObject" Target="../embeddings/oleObject40.bin"/><Relationship Id="rId12" Type="http://schemas.openxmlformats.org/officeDocument/2006/relationships/image" Target="../media/image94.wmf"/><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91.wmf"/><Relationship Id="rId11" Type="http://schemas.openxmlformats.org/officeDocument/2006/relationships/oleObject" Target="../embeddings/oleObject42.bin"/><Relationship Id="rId5" Type="http://schemas.openxmlformats.org/officeDocument/2006/relationships/oleObject" Target="../embeddings/oleObject39.bin"/><Relationship Id="rId10" Type="http://schemas.openxmlformats.org/officeDocument/2006/relationships/image" Target="../media/image93.wmf"/><Relationship Id="rId4" Type="http://schemas.openxmlformats.org/officeDocument/2006/relationships/image" Target="../media/image97.png"/><Relationship Id="rId9" Type="http://schemas.openxmlformats.org/officeDocument/2006/relationships/oleObject" Target="../embeddings/oleObject41.bin"/><Relationship Id="rId14" Type="http://schemas.openxmlformats.org/officeDocument/2006/relationships/image" Target="../media/image95.wmf"/></Relationships>
</file>

<file path=ppt/slides/_rels/slide96.xml.rels><?xml version="1.0" encoding="UTF-8" standalone="yes"?>
<Relationships xmlns="http://schemas.openxmlformats.org/package/2006/relationships"><Relationship Id="rId8" Type="http://schemas.openxmlformats.org/officeDocument/2006/relationships/image" Target="../media/image95.wmf"/><Relationship Id="rId3" Type="http://schemas.openxmlformats.org/officeDocument/2006/relationships/image" Target="../media/image99.png"/><Relationship Id="rId7" Type="http://schemas.openxmlformats.org/officeDocument/2006/relationships/oleObject" Target="../embeddings/oleObject45.bin"/><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98.wmf"/><Relationship Id="rId5" Type="http://schemas.openxmlformats.org/officeDocument/2006/relationships/oleObject" Target="../embeddings/oleObject44.bin"/><Relationship Id="rId4" Type="http://schemas.openxmlformats.org/officeDocument/2006/relationships/image" Target="../media/image100.png"/></Relationships>
</file>

<file path=ppt/slides/_rels/slide97.xml.rels><?xml version="1.0" encoding="UTF-8" standalone="yes"?>
<Relationships xmlns="http://schemas.openxmlformats.org/package/2006/relationships"><Relationship Id="rId8" Type="http://schemas.openxmlformats.org/officeDocument/2006/relationships/image" Target="../media/image102.wmf"/><Relationship Id="rId3" Type="http://schemas.openxmlformats.org/officeDocument/2006/relationships/oleObject" Target="../embeddings/oleObject46.bin"/><Relationship Id="rId7" Type="http://schemas.openxmlformats.org/officeDocument/2006/relationships/oleObject" Target="../embeddings/oleObject47.bin"/><Relationship Id="rId12" Type="http://schemas.openxmlformats.org/officeDocument/2006/relationships/image" Target="../media/image95.wmf"/><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105.png"/><Relationship Id="rId11" Type="http://schemas.openxmlformats.org/officeDocument/2006/relationships/oleObject" Target="../embeddings/oleObject49.bin"/><Relationship Id="rId5" Type="http://schemas.openxmlformats.org/officeDocument/2006/relationships/image" Target="../media/image104.png"/><Relationship Id="rId10" Type="http://schemas.openxmlformats.org/officeDocument/2006/relationships/image" Target="../media/image103.wmf"/><Relationship Id="rId4" Type="http://schemas.openxmlformats.org/officeDocument/2006/relationships/image" Target="../media/image101.wmf"/><Relationship Id="rId9" Type="http://schemas.openxmlformats.org/officeDocument/2006/relationships/oleObject" Target="../embeddings/oleObject48.bin"/></Relationships>
</file>

<file path=ppt/slides/_rels/slide98.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image" Target="../media/image115.png"/><Relationship Id="rId18" Type="http://schemas.openxmlformats.org/officeDocument/2006/relationships/oleObject" Target="../embeddings/oleObject55.bin"/><Relationship Id="rId3" Type="http://schemas.openxmlformats.org/officeDocument/2006/relationships/oleObject" Target="../embeddings/oleObject50.bin"/><Relationship Id="rId21" Type="http://schemas.openxmlformats.org/officeDocument/2006/relationships/oleObject" Target="../embeddings/oleObject57.bin"/><Relationship Id="rId7" Type="http://schemas.openxmlformats.org/officeDocument/2006/relationships/oleObject" Target="../embeddings/oleObject52.bin"/><Relationship Id="rId12" Type="http://schemas.openxmlformats.org/officeDocument/2006/relationships/image" Target="../media/image114.png"/><Relationship Id="rId17" Type="http://schemas.openxmlformats.org/officeDocument/2006/relationships/oleObject" Target="../embeddings/oleObject54.bin"/><Relationship Id="rId2" Type="http://schemas.openxmlformats.org/officeDocument/2006/relationships/slideLayout" Target="../slideLayouts/slideLayout2.xml"/><Relationship Id="rId16" Type="http://schemas.openxmlformats.org/officeDocument/2006/relationships/image" Target="../media/image108.wmf"/><Relationship Id="rId20" Type="http://schemas.openxmlformats.org/officeDocument/2006/relationships/image" Target="../media/image109.wmf"/><Relationship Id="rId1" Type="http://schemas.openxmlformats.org/officeDocument/2006/relationships/vmlDrawing" Target="../drawings/vmlDrawing17.vml"/><Relationship Id="rId6" Type="http://schemas.openxmlformats.org/officeDocument/2006/relationships/image" Target="../media/image106.wmf"/><Relationship Id="rId11" Type="http://schemas.openxmlformats.org/officeDocument/2006/relationships/image" Target="../media/image113.png"/><Relationship Id="rId5" Type="http://schemas.openxmlformats.org/officeDocument/2006/relationships/oleObject" Target="../embeddings/oleObject51.bin"/><Relationship Id="rId15" Type="http://schemas.openxmlformats.org/officeDocument/2006/relationships/oleObject" Target="../embeddings/oleObject53.bin"/><Relationship Id="rId10" Type="http://schemas.openxmlformats.org/officeDocument/2006/relationships/image" Target="../media/image112.png"/><Relationship Id="rId19" Type="http://schemas.openxmlformats.org/officeDocument/2006/relationships/oleObject" Target="../embeddings/oleObject56.bin"/><Relationship Id="rId4" Type="http://schemas.openxmlformats.org/officeDocument/2006/relationships/image" Target="../media/image103.wmf"/><Relationship Id="rId9" Type="http://schemas.openxmlformats.org/officeDocument/2006/relationships/image" Target="../media/image111.png"/><Relationship Id="rId14" Type="http://schemas.openxmlformats.org/officeDocument/2006/relationships/image" Target="../media/image116.png"/><Relationship Id="rId22" Type="http://schemas.openxmlformats.org/officeDocument/2006/relationships/image" Target="../media/image110.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2626" y="465713"/>
            <a:ext cx="8060788" cy="4524315"/>
          </a:xfrm>
          <a:prstGeom prst="rect">
            <a:avLst/>
          </a:prstGeom>
        </p:spPr>
        <p:txBody>
          <a:bodyPr wrap="square">
            <a:spAutoFit/>
          </a:bodyPr>
          <a:lstStyle/>
          <a:p>
            <a:pPr algn="ctr"/>
            <a:r>
              <a:rPr lang="en-US" b="1" dirty="0" smtClean="0">
                <a:latin typeface="Arial"/>
                <a:cs typeface="Arial"/>
              </a:rPr>
              <a:t>Lecture 1. </a:t>
            </a:r>
            <a:r>
              <a:rPr lang="en-US" b="1" dirty="0">
                <a:latin typeface="Arial"/>
                <a:cs typeface="Arial"/>
              </a:rPr>
              <a:t>INTRODUCTION TO ROBOTICS. </a:t>
            </a:r>
            <a:r>
              <a:rPr lang="en-US" b="1" dirty="0" smtClean="0">
                <a:latin typeface="Arial"/>
                <a:cs typeface="Arial"/>
              </a:rPr>
              <a:t>GEOMETRY </a:t>
            </a:r>
            <a:r>
              <a:rPr lang="en-US" b="1" dirty="0">
                <a:latin typeface="Arial"/>
                <a:cs typeface="Arial"/>
              </a:rPr>
              <a:t>OF THE </a:t>
            </a:r>
            <a:r>
              <a:rPr lang="en-US" b="1" dirty="0" smtClean="0">
                <a:latin typeface="Arial"/>
                <a:cs typeface="Arial"/>
              </a:rPr>
              <a:t>ROBOT MANIPULATOR</a:t>
            </a:r>
          </a:p>
          <a:p>
            <a:pPr algn="just"/>
            <a:endParaRPr lang="en-AU" dirty="0" smtClean="0">
              <a:latin typeface="Arial"/>
              <a:cs typeface="Arial"/>
            </a:endParaRPr>
          </a:p>
          <a:p>
            <a:pPr algn="just"/>
            <a:endParaRPr lang="en-AU" dirty="0">
              <a:latin typeface="Arial"/>
              <a:cs typeface="Arial"/>
            </a:endParaRPr>
          </a:p>
          <a:p>
            <a:pPr algn="just"/>
            <a:r>
              <a:rPr lang="en-US" b="1" dirty="0">
                <a:latin typeface="Arial"/>
                <a:cs typeface="Arial"/>
              </a:rPr>
              <a:t>Topics :	</a:t>
            </a:r>
            <a:endParaRPr lang="en-US" b="1" dirty="0" smtClean="0">
              <a:latin typeface="Arial"/>
              <a:cs typeface="Arial"/>
            </a:endParaRPr>
          </a:p>
          <a:p>
            <a:pPr algn="just"/>
            <a:endParaRPr lang="en-AU" dirty="0">
              <a:latin typeface="Arial"/>
              <a:cs typeface="Arial"/>
            </a:endParaRPr>
          </a:p>
          <a:p>
            <a:pPr lvl="0">
              <a:lnSpc>
                <a:spcPct val="150000"/>
              </a:lnSpc>
            </a:pPr>
            <a:r>
              <a:rPr lang="en-US" dirty="0" smtClean="0">
                <a:latin typeface="Arial"/>
                <a:cs typeface="Arial"/>
              </a:rPr>
              <a:t>1. Manual </a:t>
            </a:r>
            <a:r>
              <a:rPr lang="en-US" dirty="0">
                <a:latin typeface="Arial"/>
                <a:cs typeface="Arial"/>
              </a:rPr>
              <a:t>Production and Mass Production</a:t>
            </a:r>
            <a:endParaRPr lang="en-AU" dirty="0">
              <a:latin typeface="Arial"/>
              <a:cs typeface="Arial"/>
            </a:endParaRPr>
          </a:p>
          <a:p>
            <a:pPr lvl="0">
              <a:lnSpc>
                <a:spcPct val="150000"/>
              </a:lnSpc>
            </a:pPr>
            <a:r>
              <a:rPr lang="en-US" dirty="0" smtClean="0">
                <a:latin typeface="Arial"/>
                <a:cs typeface="Arial"/>
              </a:rPr>
              <a:t>2. Hard Automation </a:t>
            </a:r>
            <a:r>
              <a:rPr lang="en-US" dirty="0">
                <a:latin typeface="Arial"/>
                <a:cs typeface="Arial"/>
              </a:rPr>
              <a:t>and Flexible Automation</a:t>
            </a:r>
            <a:endParaRPr lang="en-AU" dirty="0">
              <a:latin typeface="Arial"/>
              <a:cs typeface="Arial"/>
            </a:endParaRPr>
          </a:p>
          <a:p>
            <a:pPr lvl="0">
              <a:lnSpc>
                <a:spcPct val="150000"/>
              </a:lnSpc>
            </a:pPr>
            <a:r>
              <a:rPr lang="en-US" dirty="0" smtClean="0">
                <a:latin typeface="Arial"/>
                <a:cs typeface="Arial"/>
              </a:rPr>
              <a:t>3. Compromises </a:t>
            </a:r>
            <a:r>
              <a:rPr lang="en-US" dirty="0">
                <a:latin typeface="Arial"/>
                <a:cs typeface="Arial"/>
              </a:rPr>
              <a:t>Between M</a:t>
            </a:r>
            <a:r>
              <a:rPr lang="en-US" dirty="0" smtClean="0">
                <a:latin typeface="Arial"/>
                <a:cs typeface="Arial"/>
              </a:rPr>
              <a:t>anual </a:t>
            </a:r>
            <a:r>
              <a:rPr lang="en-US" dirty="0">
                <a:latin typeface="Arial"/>
                <a:cs typeface="Arial"/>
              </a:rPr>
              <a:t>P</a:t>
            </a:r>
            <a:r>
              <a:rPr lang="en-US" dirty="0" smtClean="0">
                <a:latin typeface="Arial"/>
                <a:cs typeface="Arial"/>
              </a:rPr>
              <a:t>roduction</a:t>
            </a:r>
            <a:r>
              <a:rPr lang="en-US" dirty="0">
                <a:latin typeface="Arial"/>
                <a:cs typeface="Arial"/>
              </a:rPr>
              <a:t>, Hard Automation </a:t>
            </a:r>
            <a:r>
              <a:rPr lang="en-US" dirty="0" smtClean="0">
                <a:latin typeface="Arial"/>
                <a:cs typeface="Arial"/>
              </a:rPr>
              <a:t>and</a:t>
            </a:r>
          </a:p>
          <a:p>
            <a:pPr lvl="0"/>
            <a:r>
              <a:rPr lang="en-US" dirty="0">
                <a:latin typeface="Arial"/>
                <a:cs typeface="Arial"/>
              </a:rPr>
              <a:t> </a:t>
            </a:r>
            <a:r>
              <a:rPr lang="en-US" dirty="0" smtClean="0">
                <a:latin typeface="Arial"/>
                <a:cs typeface="Arial"/>
              </a:rPr>
              <a:t>    Flexible Automation                                                  </a:t>
            </a:r>
            <a:endParaRPr lang="en-AU" dirty="0">
              <a:latin typeface="Arial"/>
              <a:cs typeface="Arial"/>
            </a:endParaRPr>
          </a:p>
          <a:p>
            <a:pPr lvl="0">
              <a:lnSpc>
                <a:spcPct val="150000"/>
              </a:lnSpc>
            </a:pPr>
            <a:r>
              <a:rPr lang="en-US" dirty="0">
                <a:latin typeface="Arial"/>
                <a:cs typeface="Arial"/>
              </a:rPr>
              <a:t>4</a:t>
            </a:r>
            <a:r>
              <a:rPr lang="en-US" dirty="0" smtClean="0">
                <a:latin typeface="Arial"/>
                <a:cs typeface="Arial"/>
              </a:rPr>
              <a:t>. Definition </a:t>
            </a:r>
            <a:r>
              <a:rPr lang="en-US" dirty="0">
                <a:latin typeface="Arial"/>
                <a:cs typeface="Arial"/>
              </a:rPr>
              <a:t>of “Robot”</a:t>
            </a:r>
            <a:endParaRPr lang="en-AU" dirty="0">
              <a:latin typeface="Arial"/>
              <a:cs typeface="Arial"/>
            </a:endParaRPr>
          </a:p>
          <a:p>
            <a:pPr lvl="0">
              <a:lnSpc>
                <a:spcPct val="150000"/>
              </a:lnSpc>
            </a:pPr>
            <a:r>
              <a:rPr lang="en-US" dirty="0" smtClean="0">
                <a:latin typeface="Arial"/>
                <a:cs typeface="Arial"/>
              </a:rPr>
              <a:t>5. Functional </a:t>
            </a:r>
            <a:r>
              <a:rPr lang="en-US" dirty="0">
                <a:latin typeface="Arial"/>
                <a:cs typeface="Arial"/>
              </a:rPr>
              <a:t>Scheme of Robot</a:t>
            </a:r>
            <a:endParaRPr lang="en-AU" dirty="0">
              <a:latin typeface="Arial"/>
              <a:cs typeface="Arial"/>
            </a:endParaRPr>
          </a:p>
          <a:p>
            <a:pPr lvl="0">
              <a:lnSpc>
                <a:spcPct val="150000"/>
              </a:lnSpc>
            </a:pPr>
            <a:r>
              <a:rPr lang="en-US" dirty="0" smtClean="0">
                <a:latin typeface="Arial"/>
                <a:cs typeface="Arial"/>
              </a:rPr>
              <a:t>6. Parts </a:t>
            </a:r>
            <a:r>
              <a:rPr lang="en-US" dirty="0">
                <a:latin typeface="Arial"/>
                <a:cs typeface="Arial"/>
              </a:rPr>
              <a:t>of the </a:t>
            </a:r>
            <a:r>
              <a:rPr lang="en-US" dirty="0" smtClean="0">
                <a:latin typeface="Arial"/>
                <a:cs typeface="Arial"/>
              </a:rPr>
              <a:t>Course </a:t>
            </a:r>
            <a:r>
              <a:rPr lang="en-US" dirty="0">
                <a:latin typeface="Arial"/>
                <a:cs typeface="Arial"/>
              </a:rPr>
              <a:t>“Fundamentals of Robotics</a:t>
            </a:r>
            <a:r>
              <a:rPr lang="en-US" dirty="0" smtClean="0">
                <a:latin typeface="Arial"/>
                <a:cs typeface="Arial"/>
              </a:rPr>
              <a:t>”</a:t>
            </a:r>
            <a:endParaRPr lang="en-AU" dirty="0">
              <a:latin typeface="Arial"/>
              <a:cs typeface="Arial"/>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Tree>
    <p:extLst>
      <p:ext uri="{BB962C8B-B14F-4D97-AF65-F5344CB8AC3E}">
        <p14:creationId xmlns:p14="http://schemas.microsoft.com/office/powerpoint/2010/main" val="2797210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888" y="474880"/>
            <a:ext cx="7690556" cy="6186309"/>
          </a:xfrm>
          <a:prstGeom prst="rect">
            <a:avLst/>
          </a:prstGeom>
        </p:spPr>
        <p:txBody>
          <a:bodyPr wrap="square">
            <a:spAutoFit/>
          </a:bodyPr>
          <a:lstStyle/>
          <a:p>
            <a:r>
              <a:rPr lang="en-US" dirty="0">
                <a:latin typeface="Arial"/>
                <a:cs typeface="Arial"/>
              </a:rPr>
              <a:t>For some applications, an end-effector may be required to handle a variety of objects of different shapes, sizes and materials. </a:t>
            </a:r>
            <a:endParaRPr lang="en-US" dirty="0" smtClean="0">
              <a:latin typeface="Arial"/>
              <a:cs typeface="Arial"/>
            </a:endParaRPr>
          </a:p>
          <a:p>
            <a:r>
              <a:rPr lang="en-US" dirty="0" smtClean="0">
                <a:latin typeface="Arial"/>
                <a:cs typeface="Arial"/>
              </a:rPr>
              <a:t>An </a:t>
            </a:r>
            <a:r>
              <a:rPr lang="en-US" dirty="0">
                <a:latin typeface="Arial"/>
                <a:cs typeface="Arial"/>
              </a:rPr>
              <a:t>end-effector that requires certain dexterity and </a:t>
            </a:r>
            <a:r>
              <a:rPr lang="en-US" dirty="0" smtClean="0">
                <a:latin typeface="Arial"/>
                <a:cs typeface="Arial"/>
              </a:rPr>
              <a:t>versatility </a:t>
            </a:r>
            <a:r>
              <a:rPr lang="en-US" dirty="0">
                <a:latin typeface="Arial"/>
                <a:cs typeface="Arial"/>
              </a:rPr>
              <a:t>is called a </a:t>
            </a:r>
            <a:r>
              <a:rPr lang="en-US" b="1" dirty="0">
                <a:latin typeface="Arial"/>
                <a:cs typeface="Arial"/>
              </a:rPr>
              <a:t>universal gripper</a:t>
            </a:r>
            <a:r>
              <a:rPr lang="en-US" dirty="0">
                <a:latin typeface="Arial"/>
                <a:cs typeface="Arial"/>
              </a:rPr>
              <a:t> or </a:t>
            </a:r>
            <a:r>
              <a:rPr lang="en-US" b="1" dirty="0">
                <a:latin typeface="Arial"/>
                <a:cs typeface="Arial"/>
              </a:rPr>
              <a:t>dexterous hand</a:t>
            </a:r>
            <a:r>
              <a:rPr lang="en-US" dirty="0">
                <a:latin typeface="Arial"/>
                <a:cs typeface="Arial"/>
              </a:rPr>
              <a:t>. Fig.1.4 shows a Utah/MIT hand. It has some sensing elements in addition to mechanical elements</a:t>
            </a:r>
            <a:r>
              <a:rPr lang="en-US" dirty="0" smtClean="0">
                <a:latin typeface="Arial"/>
                <a:cs typeface="Arial"/>
              </a:rPr>
              <a:t>.</a:t>
            </a: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smtClean="0">
              <a:latin typeface="Arial"/>
              <a:cs typeface="Arial"/>
            </a:endParaRPr>
          </a:p>
          <a:p>
            <a:pPr algn="ctr">
              <a:lnSpc>
                <a:spcPct val="150000"/>
              </a:lnSpc>
            </a:pPr>
            <a:r>
              <a:rPr lang="en-US" dirty="0" smtClean="0">
                <a:latin typeface="Arial"/>
                <a:cs typeface="Arial"/>
              </a:rPr>
              <a:t> </a:t>
            </a:r>
          </a:p>
          <a:p>
            <a:pPr algn="ctr"/>
            <a:r>
              <a:rPr lang="en-US" dirty="0" smtClean="0">
                <a:latin typeface="Arial"/>
                <a:cs typeface="Arial"/>
              </a:rPr>
              <a:t>                                                             </a:t>
            </a:r>
            <a:endParaRPr lang="en-US" dirty="0">
              <a:latin typeface="Arial"/>
              <a:cs typeface="Arial"/>
            </a:endParaRPr>
          </a:p>
          <a:p>
            <a:pPr algn="ctr"/>
            <a:r>
              <a:rPr lang="en-US" dirty="0" smtClean="0">
                <a:latin typeface="Arial"/>
                <a:cs typeface="Arial"/>
              </a:rPr>
              <a:t>                                                                                                                      </a:t>
            </a:r>
          </a:p>
          <a:p>
            <a:pPr algn="ctr"/>
            <a:endParaRPr lang="en-US" dirty="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en-US" dirty="0">
                <a:latin typeface="Arial"/>
                <a:cs typeface="Arial"/>
              </a:rPr>
              <a:t>.4.</a:t>
            </a:r>
            <a:endParaRPr lang="en-AU" dirty="0">
              <a:latin typeface="Arial"/>
              <a:cs typeface="Arial"/>
            </a:endParaRPr>
          </a:p>
        </p:txBody>
      </p:sp>
      <p:pic>
        <p:nvPicPr>
          <p:cNvPr id="2" name="Picture 1" descr="IMAG0031.PDF"/>
          <p:cNvPicPr>
            <a:picLocks noChangeAspect="1"/>
          </p:cNvPicPr>
          <p:nvPr/>
        </p:nvPicPr>
        <p:blipFill rotWithShape="1">
          <a:blip r:embed="rId2">
            <a:extLst>
              <a:ext uri="{28A0092B-C50C-407E-A947-70E740481C1C}">
                <a14:useLocalDpi xmlns:a14="http://schemas.microsoft.com/office/drawing/2010/main" val="0"/>
              </a:ext>
            </a:extLst>
          </a:blip>
          <a:srcRect l="7462" t="7396" r="40427" b="60550"/>
          <a:stretch/>
        </p:blipFill>
        <p:spPr>
          <a:xfrm rot="5400000">
            <a:off x="2535482" y="2251114"/>
            <a:ext cx="4177624" cy="3750236"/>
          </a:xfrm>
          <a:prstGeom prst="rect">
            <a:avLst/>
          </a:prstGeom>
        </p:spPr>
      </p:pic>
      <p:sp>
        <p:nvSpPr>
          <p:cNvPr id="5" name="TextBox 4"/>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10</a:t>
            </a:r>
            <a:endParaRPr lang="en-US" dirty="0">
              <a:latin typeface="Arial"/>
              <a:cs typeface="Arial"/>
            </a:endParaRPr>
          </a:p>
        </p:txBody>
      </p:sp>
    </p:spTree>
    <p:extLst>
      <p:ext uri="{BB962C8B-B14F-4D97-AF65-F5344CB8AC3E}">
        <p14:creationId xmlns:p14="http://schemas.microsoft.com/office/powerpoint/2010/main" val="120500676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5050" y="627861"/>
            <a:ext cx="8488949" cy="646331"/>
          </a:xfrm>
          <a:prstGeom prst="rect">
            <a:avLst/>
          </a:prstGeom>
        </p:spPr>
        <p:txBody>
          <a:bodyPr wrap="square">
            <a:spAutoFit/>
          </a:bodyPr>
          <a:lstStyle/>
          <a:p>
            <a:r>
              <a:rPr lang="en-AU" dirty="0">
                <a:latin typeface="Arial" panose="020B0604020202020204" pitchFamily="34" charset="0"/>
                <a:cs typeface="Arial" panose="020B0604020202020204" pitchFamily="34" charset="0"/>
              </a:rPr>
              <a:t>When a rigid body performs a rotation 	about the  	axis, then </a:t>
            </a:r>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rPr>
              <a:t>Fig.5)</a:t>
            </a:r>
            <a:endParaRPr lang="ru-RU" dirty="0">
              <a:latin typeface="Arial" panose="020B0604020202020204" pitchFamily="34" charset="0"/>
              <a:cs typeface="Arial" panose="020B0604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1310" y="634043"/>
            <a:ext cx="220439" cy="3086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3642" y="662617"/>
            <a:ext cx="806518" cy="2800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1070" y="723585"/>
            <a:ext cx="344258" cy="219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a:xfrm>
            <a:off x="4340438" y="4310864"/>
            <a:ext cx="1510632" cy="369332"/>
          </a:xfrm>
          <a:prstGeom prst="rect">
            <a:avLst/>
          </a:prstGeom>
        </p:spPr>
        <p:txBody>
          <a:bodyPr wrap="square">
            <a:spAutoFit/>
          </a:bodyPr>
          <a:lstStyle/>
          <a:p>
            <a:pPr algn="ctr"/>
            <a:r>
              <a:rPr lang="en-AU" dirty="0" smtClean="0">
                <a:latin typeface="Arial" panose="020B0604020202020204" pitchFamily="34" charset="0"/>
                <a:cs typeface="Arial" panose="020B0604020202020204" pitchFamily="34" charset="0"/>
              </a:rPr>
              <a:t>		Fig.5</a:t>
            </a:r>
            <a:endParaRPr lang="ru-RU" dirty="0">
              <a:latin typeface="Arial" panose="020B0604020202020204" pitchFamily="34" charset="0"/>
              <a:cs typeface="Arial" panose="020B0604020202020204" pitchFamily="34" charset="0"/>
            </a:endParaRPr>
          </a:p>
        </p:txBody>
      </p:sp>
      <p:sp>
        <p:nvSpPr>
          <p:cNvPr id="10" name="Rectangle 9"/>
          <p:cNvSpPr/>
          <p:nvPr/>
        </p:nvSpPr>
        <p:spPr>
          <a:xfrm>
            <a:off x="921485" y="4857085"/>
            <a:ext cx="7820527" cy="369332"/>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elements of </a:t>
            </a:r>
            <a:r>
              <a:rPr lang="en-AU" dirty="0" smtClean="0">
                <a:latin typeface="Arial" panose="020B0604020202020204" pitchFamily="34" charset="0"/>
                <a:cs typeface="Arial" panose="020B0604020202020204" pitchFamily="34" charset="0"/>
              </a:rPr>
              <a:t>the rotation </a:t>
            </a:r>
            <a:r>
              <a:rPr lang="en-AU" dirty="0">
                <a:latin typeface="Arial" panose="020B0604020202020204" pitchFamily="34" charset="0"/>
                <a:cs typeface="Arial" panose="020B0604020202020204" pitchFamily="34" charset="0"/>
              </a:rPr>
              <a:t>matrix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have the following views</a:t>
            </a:r>
            <a:endParaRPr lang="ru-RU" dirty="0">
              <a:latin typeface="Arial" panose="020B0604020202020204" pitchFamily="34" charset="0"/>
              <a:cs typeface="Arial" panose="020B0604020202020204" pitchFamily="34" charset="0"/>
            </a:endParaRPr>
          </a:p>
        </p:txBody>
      </p:sp>
      <p:sp>
        <p:nvSpPr>
          <p:cNvPr id="14" name="Rectangle 13"/>
          <p:cNvSpPr/>
          <p:nvPr/>
        </p:nvSpPr>
        <p:spPr>
          <a:xfrm>
            <a:off x="7792580" y="5321660"/>
            <a:ext cx="595160"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(13)</a:t>
            </a:r>
            <a:endParaRPr lang="ru-RU" dirty="0">
              <a:latin typeface="Arial" panose="020B0604020202020204" pitchFamily="34" charset="0"/>
              <a:cs typeface="Arial" panose="020B0604020202020204" pitchFamily="34" charset="0"/>
            </a:endParaRPr>
          </a:p>
        </p:txBody>
      </p:sp>
      <p:sp>
        <p:nvSpPr>
          <p:cNvPr id="15" name="Rectangle 14"/>
          <p:cNvSpPr/>
          <p:nvPr/>
        </p:nvSpPr>
        <p:spPr>
          <a:xfrm>
            <a:off x="7792580" y="5819919"/>
            <a:ext cx="595254" cy="369332"/>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rPr>
              <a:t>14)</a:t>
            </a:r>
            <a:endParaRPr lang="ru-RU" dirty="0">
              <a:latin typeface="Arial" panose="020B0604020202020204" pitchFamily="34" charset="0"/>
              <a:cs typeface="Arial" panose="020B0604020202020204" pitchFamily="34" charset="0"/>
            </a:endParaRPr>
          </a:p>
        </p:txBody>
      </p:sp>
      <p:sp>
        <p:nvSpPr>
          <p:cNvPr id="16" name="TextBox 15"/>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17</a:t>
            </a:r>
            <a:endParaRPr lang="en-US" dirty="0">
              <a:latin typeface="Arial"/>
              <a:cs typeface="Arial"/>
            </a:endParaRPr>
          </a:p>
        </p:txBody>
      </p:sp>
      <p:pic>
        <p:nvPicPr>
          <p:cNvPr id="19" name="Picture 18" descr="FIG_5-3.pdf"/>
          <p:cNvPicPr>
            <a:picLocks noChangeAspect="1"/>
          </p:cNvPicPr>
          <p:nvPr/>
        </p:nvPicPr>
        <p:blipFill rotWithShape="1">
          <a:blip r:embed="rId6">
            <a:extLst>
              <a:ext uri="{28A0092B-C50C-407E-A947-70E740481C1C}">
                <a14:useLocalDpi xmlns:a14="http://schemas.microsoft.com/office/drawing/2010/main" val="0"/>
              </a:ext>
            </a:extLst>
          </a:blip>
          <a:srcRect l="29825" t="20969" r="35638" b="27516"/>
          <a:stretch/>
        </p:blipFill>
        <p:spPr>
          <a:xfrm>
            <a:off x="2431445" y="942658"/>
            <a:ext cx="4172555" cy="3996577"/>
          </a:xfrm>
          <a:prstGeom prst="rect">
            <a:avLst/>
          </a:prstGeom>
        </p:spPr>
      </p:pic>
      <p:graphicFrame>
        <p:nvGraphicFramePr>
          <p:cNvPr id="21" name="Объект 6"/>
          <p:cNvGraphicFramePr>
            <a:graphicFrameLocks noChangeAspect="1"/>
          </p:cNvGraphicFramePr>
          <p:nvPr>
            <p:extLst/>
          </p:nvPr>
        </p:nvGraphicFramePr>
        <p:xfrm>
          <a:off x="4535488" y="2146300"/>
          <a:ext cx="303212" cy="331788"/>
        </p:xfrm>
        <a:graphic>
          <a:graphicData uri="http://schemas.openxmlformats.org/presentationml/2006/ole">
            <mc:AlternateContent xmlns:mc="http://schemas.openxmlformats.org/markup-compatibility/2006">
              <mc:Choice xmlns:v="urn:schemas-microsoft-com:vml" Requires="v">
                <p:oleObj spid="_x0000_s18928" name="Equation" r:id="rId7" imgW="241200" imgH="266400" progId="Equation.DSMT4">
                  <p:embed/>
                </p:oleObj>
              </mc:Choice>
              <mc:Fallback>
                <p:oleObj name="Equation" r:id="rId7" imgW="241200" imgH="266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35488" y="2146300"/>
                        <a:ext cx="303212"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6"/>
          <p:cNvGraphicFramePr>
            <a:graphicFrameLocks noChangeAspect="1"/>
          </p:cNvGraphicFramePr>
          <p:nvPr>
            <p:extLst/>
          </p:nvPr>
        </p:nvGraphicFramePr>
        <p:xfrm>
          <a:off x="3962400" y="2146300"/>
          <a:ext cx="254000" cy="331788"/>
        </p:xfrm>
        <a:graphic>
          <a:graphicData uri="http://schemas.openxmlformats.org/presentationml/2006/ole">
            <mc:AlternateContent xmlns:mc="http://schemas.openxmlformats.org/markup-compatibility/2006">
              <mc:Choice xmlns:v="urn:schemas-microsoft-com:vml" Requires="v">
                <p:oleObj spid="_x0000_s18929" name="Equation" r:id="rId9" imgW="203040" imgH="266400" progId="Equation.DSMT4">
                  <p:embed/>
                </p:oleObj>
              </mc:Choice>
              <mc:Fallback>
                <p:oleObj name="Equation" r:id="rId9" imgW="203040" imgH="266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2400" y="2146300"/>
                        <a:ext cx="25400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Объект 6"/>
          <p:cNvGraphicFramePr>
            <a:graphicFrameLocks noChangeAspect="1"/>
          </p:cNvGraphicFramePr>
          <p:nvPr>
            <p:extLst/>
          </p:nvPr>
        </p:nvGraphicFramePr>
        <p:xfrm>
          <a:off x="4768850" y="1571876"/>
          <a:ext cx="169863" cy="228600"/>
        </p:xfrm>
        <a:graphic>
          <a:graphicData uri="http://schemas.openxmlformats.org/presentationml/2006/ole">
            <mc:AlternateContent xmlns:mc="http://schemas.openxmlformats.org/markup-compatibility/2006">
              <mc:Choice xmlns:v="urn:schemas-microsoft-com:vml" Requires="v">
                <p:oleObj spid="_x0000_s18930" name="Equation" r:id="rId11" imgW="127800" imgH="182520" progId="Equation.DSMT4">
                  <p:embed/>
                </p:oleObj>
              </mc:Choice>
              <mc:Fallback>
                <p:oleObj name="Equation" r:id="rId11" imgW="127800" imgH="1825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8850" y="1571876"/>
                        <a:ext cx="169863"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6"/>
          <p:cNvGraphicFramePr>
            <a:graphicFrameLocks noChangeAspect="1"/>
          </p:cNvGraphicFramePr>
          <p:nvPr>
            <p:extLst/>
          </p:nvPr>
        </p:nvGraphicFramePr>
        <p:xfrm>
          <a:off x="5940533" y="2615772"/>
          <a:ext cx="169863" cy="228600"/>
        </p:xfrm>
        <a:graphic>
          <a:graphicData uri="http://schemas.openxmlformats.org/presentationml/2006/ole">
            <mc:AlternateContent xmlns:mc="http://schemas.openxmlformats.org/markup-compatibility/2006">
              <mc:Choice xmlns:v="urn:schemas-microsoft-com:vml" Requires="v">
                <p:oleObj spid="_x0000_s18931" name="Equation" r:id="rId13" imgW="127800" imgH="182520" progId="Equation.DSMT4">
                  <p:embed/>
                </p:oleObj>
              </mc:Choice>
              <mc:Fallback>
                <p:oleObj name="Equation" r:id="rId13" imgW="127800" imgH="1825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40533" y="2615772"/>
                        <a:ext cx="169863"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Объект 6"/>
          <p:cNvGraphicFramePr>
            <a:graphicFrameLocks noChangeAspect="1"/>
          </p:cNvGraphicFramePr>
          <p:nvPr>
            <p:extLst/>
          </p:nvPr>
        </p:nvGraphicFramePr>
        <p:xfrm>
          <a:off x="4550384" y="1136831"/>
          <a:ext cx="281365" cy="252612"/>
        </p:xfrm>
        <a:graphic>
          <a:graphicData uri="http://schemas.openxmlformats.org/presentationml/2006/ole">
            <mc:AlternateContent xmlns:mc="http://schemas.openxmlformats.org/markup-compatibility/2006">
              <mc:Choice xmlns:v="urn:schemas-microsoft-com:vml" Requires="v">
                <p:oleObj spid="_x0000_s18932" name="Equation" r:id="rId14" imgW="177480" imgH="152280" progId="Equation.DSMT4">
                  <p:embed/>
                </p:oleObj>
              </mc:Choice>
              <mc:Fallback>
                <p:oleObj name="Equation" r:id="rId14" imgW="177480" imgH="15228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50384" y="1136831"/>
                        <a:ext cx="281365" cy="252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Объект 6"/>
          <p:cNvGraphicFramePr>
            <a:graphicFrameLocks noChangeAspect="1"/>
          </p:cNvGraphicFramePr>
          <p:nvPr>
            <p:extLst/>
          </p:nvPr>
        </p:nvGraphicFramePr>
        <p:xfrm>
          <a:off x="3927583" y="1136831"/>
          <a:ext cx="199681" cy="663645"/>
        </p:xfrm>
        <a:graphic>
          <a:graphicData uri="http://schemas.openxmlformats.org/presentationml/2006/ole">
            <mc:AlternateContent xmlns:mc="http://schemas.openxmlformats.org/markup-compatibility/2006">
              <mc:Choice xmlns:v="urn:schemas-microsoft-com:vml" Requires="v">
                <p:oleObj spid="_x0000_s18933" name="Equation" r:id="rId16" imgW="126720" imgH="419040" progId="Equation.DSMT4">
                  <p:embed/>
                </p:oleObj>
              </mc:Choice>
              <mc:Fallback>
                <p:oleObj name="Equation" r:id="rId16" imgW="126720" imgH="41904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7583" y="1136831"/>
                        <a:ext cx="199681" cy="6636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Объект 6"/>
          <p:cNvGraphicFramePr>
            <a:graphicFrameLocks noChangeAspect="1"/>
          </p:cNvGraphicFramePr>
          <p:nvPr>
            <p:extLst/>
          </p:nvPr>
        </p:nvGraphicFramePr>
        <p:xfrm>
          <a:off x="5387975" y="2260600"/>
          <a:ext cx="222250" cy="331788"/>
        </p:xfrm>
        <a:graphic>
          <a:graphicData uri="http://schemas.openxmlformats.org/presentationml/2006/ole">
            <mc:AlternateContent xmlns:mc="http://schemas.openxmlformats.org/markup-compatibility/2006">
              <mc:Choice xmlns:v="urn:schemas-microsoft-com:vml" Requires="v">
                <p:oleObj spid="_x0000_s18934" name="Equation" r:id="rId18" imgW="177480" imgH="266400" progId="Equation.DSMT4">
                  <p:embed/>
                </p:oleObj>
              </mc:Choice>
              <mc:Fallback>
                <p:oleObj name="Equation" r:id="rId18" imgW="177480" imgH="2664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387975" y="2260600"/>
                        <a:ext cx="22225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Объект 6"/>
          <p:cNvGraphicFramePr>
            <a:graphicFrameLocks noChangeAspect="1"/>
          </p:cNvGraphicFramePr>
          <p:nvPr>
            <p:extLst/>
          </p:nvPr>
        </p:nvGraphicFramePr>
        <p:xfrm>
          <a:off x="5419725" y="2971800"/>
          <a:ext cx="222250" cy="355600"/>
        </p:xfrm>
        <a:graphic>
          <a:graphicData uri="http://schemas.openxmlformats.org/presentationml/2006/ole">
            <mc:AlternateContent xmlns:mc="http://schemas.openxmlformats.org/markup-compatibility/2006">
              <mc:Choice xmlns:v="urn:schemas-microsoft-com:vml" Requires="v">
                <p:oleObj spid="_x0000_s18935" name="Equation" r:id="rId20" imgW="177480" imgH="291960" progId="Equation.DSMT4">
                  <p:embed/>
                </p:oleObj>
              </mc:Choice>
              <mc:Fallback>
                <p:oleObj name="Equation" r:id="rId20" imgW="177480" imgH="29196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19725" y="2971800"/>
                        <a:ext cx="222250"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Объект 6"/>
          <p:cNvGraphicFramePr>
            <a:graphicFrameLocks noChangeAspect="1"/>
          </p:cNvGraphicFramePr>
          <p:nvPr>
            <p:extLst/>
          </p:nvPr>
        </p:nvGraphicFramePr>
        <p:xfrm>
          <a:off x="6153150" y="3087688"/>
          <a:ext cx="185738" cy="212725"/>
        </p:xfrm>
        <a:graphic>
          <a:graphicData uri="http://schemas.openxmlformats.org/presentationml/2006/ole">
            <mc:AlternateContent xmlns:mc="http://schemas.openxmlformats.org/markup-compatibility/2006">
              <mc:Choice xmlns:v="urn:schemas-microsoft-com:vml" Requires="v">
                <p:oleObj spid="_x0000_s18936" name="Equation" r:id="rId22" imgW="136800" imgH="164520" progId="Equation.DSMT4">
                  <p:embed/>
                </p:oleObj>
              </mc:Choice>
              <mc:Fallback>
                <p:oleObj name="Equation" r:id="rId22" imgW="136800" imgH="16452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153150" y="3087688"/>
                        <a:ext cx="185738" cy="212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Объект 6"/>
          <p:cNvGraphicFramePr>
            <a:graphicFrameLocks noChangeAspect="1"/>
          </p:cNvGraphicFramePr>
          <p:nvPr>
            <p:extLst/>
          </p:nvPr>
        </p:nvGraphicFramePr>
        <p:xfrm>
          <a:off x="6169025" y="2176463"/>
          <a:ext cx="153988" cy="168275"/>
        </p:xfrm>
        <a:graphic>
          <a:graphicData uri="http://schemas.openxmlformats.org/presentationml/2006/ole">
            <mc:AlternateContent xmlns:mc="http://schemas.openxmlformats.org/markup-compatibility/2006">
              <mc:Choice xmlns:v="urn:schemas-microsoft-com:vml" Requires="v">
                <p:oleObj spid="_x0000_s18937" name="Equation" r:id="rId24" imgW="118800" imgH="127800" progId="Equation.DSMT4">
                  <p:embed/>
                </p:oleObj>
              </mc:Choice>
              <mc:Fallback>
                <p:oleObj name="Equation" r:id="rId24" imgW="118800" imgH="127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69025" y="2176463"/>
                        <a:ext cx="153988" cy="168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Объект 6"/>
          <p:cNvGraphicFramePr>
            <a:graphicFrameLocks noChangeAspect="1"/>
          </p:cNvGraphicFramePr>
          <p:nvPr>
            <p:extLst/>
          </p:nvPr>
        </p:nvGraphicFramePr>
        <p:xfrm>
          <a:off x="2813050" y="4210050"/>
          <a:ext cx="179388" cy="179388"/>
        </p:xfrm>
        <a:graphic>
          <a:graphicData uri="http://schemas.openxmlformats.org/presentationml/2006/ole">
            <mc:AlternateContent xmlns:mc="http://schemas.openxmlformats.org/markup-compatibility/2006">
              <mc:Choice xmlns:v="urn:schemas-microsoft-com:vml" Requires="v">
                <p:oleObj spid="_x0000_s18938" name="Equation" r:id="rId26" imgW="139680" imgH="139680" progId="Equation.DSMT4">
                  <p:embed/>
                </p:oleObj>
              </mc:Choice>
              <mc:Fallback>
                <p:oleObj name="Equation" r:id="rId26" imgW="139680" imgH="13968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813050" y="4210050"/>
                        <a:ext cx="179388"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Объект 6"/>
          <p:cNvGraphicFramePr>
            <a:graphicFrameLocks noChangeAspect="1"/>
          </p:cNvGraphicFramePr>
          <p:nvPr>
            <p:extLst/>
          </p:nvPr>
        </p:nvGraphicFramePr>
        <p:xfrm>
          <a:off x="4006850" y="4570413"/>
          <a:ext cx="179388" cy="195262"/>
        </p:xfrm>
        <a:graphic>
          <a:graphicData uri="http://schemas.openxmlformats.org/presentationml/2006/ole">
            <mc:AlternateContent xmlns:mc="http://schemas.openxmlformats.org/markup-compatibility/2006">
              <mc:Choice xmlns:v="urn:schemas-microsoft-com:vml" Requires="v">
                <p:oleObj spid="_x0000_s18939" name="Equation" r:id="rId28" imgW="139680" imgH="152280" progId="Equation.DSMT4">
                  <p:embed/>
                </p:oleObj>
              </mc:Choice>
              <mc:Fallback>
                <p:oleObj name="Equation" r:id="rId28" imgW="139680" imgH="152280"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06850" y="4570413"/>
                        <a:ext cx="179388" cy="195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Объект 6"/>
          <p:cNvGraphicFramePr>
            <a:graphicFrameLocks noChangeAspect="1"/>
          </p:cNvGraphicFramePr>
          <p:nvPr>
            <p:extLst/>
          </p:nvPr>
        </p:nvGraphicFramePr>
        <p:xfrm>
          <a:off x="3857561" y="3656226"/>
          <a:ext cx="169863" cy="228600"/>
        </p:xfrm>
        <a:graphic>
          <a:graphicData uri="http://schemas.openxmlformats.org/presentationml/2006/ole">
            <mc:AlternateContent xmlns:mc="http://schemas.openxmlformats.org/markup-compatibility/2006">
              <mc:Choice xmlns:v="urn:schemas-microsoft-com:vml" Requires="v">
                <p:oleObj spid="_x0000_s18940" name="Equation" r:id="rId30" imgW="127800" imgH="182520" progId="Equation.DSMT4">
                  <p:embed/>
                </p:oleObj>
              </mc:Choice>
              <mc:Fallback>
                <p:oleObj name="Equation" r:id="rId30" imgW="127800" imgH="1825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57561" y="3656226"/>
                        <a:ext cx="169863" cy="228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Объект 6"/>
          <p:cNvGraphicFramePr>
            <a:graphicFrameLocks noChangeAspect="1"/>
          </p:cNvGraphicFramePr>
          <p:nvPr>
            <p:extLst/>
          </p:nvPr>
        </p:nvGraphicFramePr>
        <p:xfrm>
          <a:off x="3386138" y="3365500"/>
          <a:ext cx="214312" cy="331788"/>
        </p:xfrm>
        <a:graphic>
          <a:graphicData uri="http://schemas.openxmlformats.org/presentationml/2006/ole">
            <mc:AlternateContent xmlns:mc="http://schemas.openxmlformats.org/markup-compatibility/2006">
              <mc:Choice xmlns:v="urn:schemas-microsoft-com:vml" Requires="v">
                <p:oleObj spid="_x0000_s18941" name="Equation" r:id="rId31" imgW="164880" imgH="266400" progId="Equation.DSMT4">
                  <p:embed/>
                </p:oleObj>
              </mc:Choice>
              <mc:Fallback>
                <p:oleObj name="Equation" r:id="rId31" imgW="164880" imgH="2664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386138" y="3365500"/>
                        <a:ext cx="214312"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Объект 6"/>
          <p:cNvGraphicFramePr>
            <a:graphicFrameLocks noChangeAspect="1"/>
          </p:cNvGraphicFramePr>
          <p:nvPr>
            <p:extLst/>
          </p:nvPr>
        </p:nvGraphicFramePr>
        <p:xfrm>
          <a:off x="4222750" y="3695700"/>
          <a:ext cx="215900" cy="331788"/>
        </p:xfrm>
        <a:graphic>
          <a:graphicData uri="http://schemas.openxmlformats.org/presentationml/2006/ole">
            <mc:AlternateContent xmlns:mc="http://schemas.openxmlformats.org/markup-compatibility/2006">
              <mc:Choice xmlns:v="urn:schemas-microsoft-com:vml" Requires="v">
                <p:oleObj spid="_x0000_s18942" name="Equation" r:id="rId33" imgW="164880" imgH="266400" progId="Equation.DSMT4">
                  <p:embed/>
                </p:oleObj>
              </mc:Choice>
              <mc:Fallback>
                <p:oleObj name="Equation" r:id="rId33" imgW="164880" imgH="26640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4222750" y="3695700"/>
                        <a:ext cx="215900"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6" name="Объект 6"/>
          <p:cNvGraphicFramePr>
            <a:graphicFrameLocks noChangeAspect="1"/>
          </p:cNvGraphicFramePr>
          <p:nvPr>
            <p:extLst/>
          </p:nvPr>
        </p:nvGraphicFramePr>
        <p:xfrm>
          <a:off x="1595438" y="5399088"/>
          <a:ext cx="2093912" cy="377825"/>
        </p:xfrm>
        <a:graphic>
          <a:graphicData uri="http://schemas.openxmlformats.org/presentationml/2006/ole">
            <mc:AlternateContent xmlns:mc="http://schemas.openxmlformats.org/markup-compatibility/2006">
              <mc:Choice xmlns:v="urn:schemas-microsoft-com:vml" Requires="v">
                <p:oleObj spid="_x0000_s18943" name="Equation" r:id="rId35" imgW="1714320" imgH="304560" progId="Equation.DSMT4">
                  <p:embed/>
                </p:oleObj>
              </mc:Choice>
              <mc:Fallback>
                <p:oleObj name="Equation" r:id="rId35" imgW="1714320" imgH="30456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595438" y="5399088"/>
                        <a:ext cx="2093912" cy="377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7" name="Объект 6"/>
          <p:cNvGraphicFramePr>
            <a:graphicFrameLocks noChangeAspect="1"/>
          </p:cNvGraphicFramePr>
          <p:nvPr>
            <p:extLst/>
          </p:nvPr>
        </p:nvGraphicFramePr>
        <p:xfrm>
          <a:off x="1590675" y="5842000"/>
          <a:ext cx="3919538" cy="417513"/>
        </p:xfrm>
        <a:graphic>
          <a:graphicData uri="http://schemas.openxmlformats.org/presentationml/2006/ole">
            <mc:AlternateContent xmlns:mc="http://schemas.openxmlformats.org/markup-compatibility/2006">
              <mc:Choice xmlns:v="urn:schemas-microsoft-com:vml" Requires="v">
                <p:oleObj spid="_x0000_s18944" name="Equation" r:id="rId37" imgW="3213000" imgH="342720" progId="Equation.DSMT4">
                  <p:embed/>
                </p:oleObj>
              </mc:Choice>
              <mc:Fallback>
                <p:oleObj name="Equation" r:id="rId37" imgW="3213000" imgH="34272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590675" y="5842000"/>
                        <a:ext cx="3919538"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Объект 6"/>
          <p:cNvGraphicFramePr>
            <a:graphicFrameLocks noChangeAspect="1"/>
          </p:cNvGraphicFramePr>
          <p:nvPr>
            <p:extLst/>
          </p:nvPr>
        </p:nvGraphicFramePr>
        <p:xfrm>
          <a:off x="4611310" y="4857085"/>
          <a:ext cx="645299" cy="426115"/>
        </p:xfrm>
        <a:graphic>
          <a:graphicData uri="http://schemas.openxmlformats.org/presentationml/2006/ole">
            <mc:AlternateContent xmlns:mc="http://schemas.openxmlformats.org/markup-compatibility/2006">
              <mc:Choice xmlns:v="urn:schemas-microsoft-com:vml" Requires="v">
                <p:oleObj spid="_x0000_s18945" name="Equation" r:id="rId39" imgW="609480" imgH="406080" progId="Equation.DSMT4">
                  <p:embed/>
                </p:oleObj>
              </mc:Choice>
              <mc:Fallback>
                <p:oleObj name="Equation" r:id="rId39" imgW="609480" imgH="40608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611310" y="4857085"/>
                        <a:ext cx="645299" cy="4261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9" name="Объект 38"/>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8946" name="Equation" r:id="rId41" imgW="114120" imgH="177480" progId="Equation.DSMT4">
                  <p:embed/>
                </p:oleObj>
              </mc:Choice>
              <mc:Fallback>
                <p:oleObj name="Equation" r:id="rId41"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Объект 39"/>
          <p:cNvGraphicFramePr>
            <a:graphicFrameLocks noChangeAspect="1"/>
          </p:cNvGraphicFramePr>
          <p:nvPr/>
        </p:nvGraphicFramePr>
        <p:xfrm>
          <a:off x="3505200" y="1562100"/>
          <a:ext cx="914400" cy="179388"/>
        </p:xfrm>
        <a:graphic>
          <a:graphicData uri="http://schemas.openxmlformats.org/presentationml/2006/ole">
            <mc:AlternateContent xmlns:mc="http://schemas.openxmlformats.org/markup-compatibility/2006">
              <mc:Choice xmlns:v="urn:schemas-microsoft-com:vml" Requires="v">
                <p:oleObj spid="_x0000_s18947" name="Equation" r:id="rId43" imgW="114120" imgH="177480" progId="Equation.DSMT4">
                  <p:embed/>
                </p:oleObj>
              </mc:Choice>
              <mc:Fallback>
                <p:oleObj name="Equation" r:id="rId43"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505200" y="1562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 name="Объект 40"/>
          <p:cNvGraphicFramePr>
            <a:graphicFrameLocks noChangeAspect="1"/>
          </p:cNvGraphicFramePr>
          <p:nvPr/>
        </p:nvGraphicFramePr>
        <p:xfrm>
          <a:off x="3505200" y="1562100"/>
          <a:ext cx="914400" cy="179388"/>
        </p:xfrm>
        <a:graphic>
          <a:graphicData uri="http://schemas.openxmlformats.org/presentationml/2006/ole">
            <mc:AlternateContent xmlns:mc="http://schemas.openxmlformats.org/markup-compatibility/2006">
              <mc:Choice xmlns:v="urn:schemas-microsoft-com:vml" Requires="v">
                <p:oleObj spid="_x0000_s18948" name="Equation" r:id="rId44" imgW="114120" imgH="177480" progId="Equation.DSMT4">
                  <p:embed/>
                </p:oleObj>
              </mc:Choice>
              <mc:Fallback>
                <p:oleObj name="Equation" r:id="rId44"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505200" y="1562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2" name="Объект 41"/>
          <p:cNvGraphicFramePr>
            <a:graphicFrameLocks noChangeAspect="1"/>
          </p:cNvGraphicFramePr>
          <p:nvPr/>
        </p:nvGraphicFramePr>
        <p:xfrm>
          <a:off x="3505200" y="1562100"/>
          <a:ext cx="914400" cy="179388"/>
        </p:xfrm>
        <a:graphic>
          <a:graphicData uri="http://schemas.openxmlformats.org/presentationml/2006/ole">
            <mc:AlternateContent xmlns:mc="http://schemas.openxmlformats.org/markup-compatibility/2006">
              <mc:Choice xmlns:v="urn:schemas-microsoft-com:vml" Requires="v">
                <p:oleObj spid="_x0000_s18949" name="Equation" r:id="rId45" imgW="114120" imgH="177480" progId="Equation.DSMT4">
                  <p:embed/>
                </p:oleObj>
              </mc:Choice>
              <mc:Fallback>
                <p:oleObj name="Equation" r:id="rId45"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505200" y="1562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 name="Объект 42"/>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8950" name="Equation" r:id="rId46" imgW="114120" imgH="177480" progId="Equation.DSMT4">
                  <p:embed/>
                </p:oleObj>
              </mc:Choice>
              <mc:Fallback>
                <p:oleObj name="Equation" r:id="rId46"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 name="Объект 43"/>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8951" name="Equation" r:id="rId47" imgW="114120" imgH="177480" progId="Equation.DSMT4">
                  <p:embed/>
                </p:oleObj>
              </mc:Choice>
              <mc:Fallback>
                <p:oleObj name="Equation" r:id="rId47" imgW="114120" imgH="17748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 name="Объект 44"/>
          <p:cNvGraphicFramePr>
            <a:graphicFrameLocks noChangeAspect="1"/>
          </p:cNvGraphicFramePr>
          <p:nvPr/>
        </p:nvGraphicFramePr>
        <p:xfrm>
          <a:off x="3505200" y="1562100"/>
          <a:ext cx="914400" cy="179388"/>
        </p:xfrm>
        <a:graphic>
          <a:graphicData uri="http://schemas.openxmlformats.org/presentationml/2006/ole">
            <mc:AlternateContent xmlns:mc="http://schemas.openxmlformats.org/markup-compatibility/2006">
              <mc:Choice xmlns:v="urn:schemas-microsoft-com:vml" Requires="v">
                <p:oleObj spid="_x0000_s18952" name="Equation" r:id="rId48" imgW="914400" imgH="179640" progId="Equation.DSMT4">
                  <p:embed/>
                </p:oleObj>
              </mc:Choice>
              <mc:Fallback>
                <p:oleObj name="Equation" r:id="rId48" imgW="914400" imgH="17964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505200" y="1562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 name="Объект 45"/>
          <p:cNvGraphicFramePr>
            <a:graphicFrameLocks noChangeAspect="1"/>
          </p:cNvGraphicFramePr>
          <p:nvPr/>
        </p:nvGraphicFramePr>
        <p:xfrm>
          <a:off x="4395939" y="3033462"/>
          <a:ext cx="542774" cy="332038"/>
        </p:xfrm>
        <a:graphic>
          <a:graphicData uri="http://schemas.openxmlformats.org/presentationml/2006/ole">
            <mc:AlternateContent xmlns:mc="http://schemas.openxmlformats.org/markup-compatibility/2006">
              <mc:Choice xmlns:v="urn:schemas-microsoft-com:vml" Requires="v">
                <p:oleObj spid="_x0000_s18953" name="Equation" r:id="rId49" imgW="126720" imgH="139680" progId="Equation.DSMT4">
                  <p:embed/>
                </p:oleObj>
              </mc:Choice>
              <mc:Fallback>
                <p:oleObj name="Equation" r:id="rId49" imgW="126720" imgH="139680" progId="Equation.DSMT4">
                  <p:embed/>
                  <p:pic>
                    <p:nvPicPr>
                      <p:cNvPr id="0" name=""/>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4395939" y="3033462"/>
                        <a:ext cx="542774" cy="3320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04775552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1144" y="300019"/>
            <a:ext cx="7678270" cy="7466146"/>
          </a:xfrm>
          <a:prstGeom prst="rect">
            <a:avLst/>
          </a:prstGeom>
        </p:spPr>
        <p:txBody>
          <a:bodyPr wrap="square">
            <a:spAutoFit/>
          </a:bodyPr>
          <a:lstStyle/>
          <a:p>
            <a:pPr algn="just">
              <a:lnSpc>
                <a:spcPts val="2460"/>
              </a:lnSpc>
            </a:pPr>
            <a:r>
              <a:rPr lang="en-AU" dirty="0" smtClean="0">
                <a:latin typeface="Arial"/>
                <a:cs typeface="Arial"/>
              </a:rPr>
              <a:t>														</a:t>
            </a:r>
            <a:r>
              <a:rPr lang="en-AU" dirty="0" smtClean="0">
                <a:latin typeface="Arial" panose="020B0604020202020204" pitchFamily="34" charset="0"/>
                <a:cs typeface="Arial" panose="020B0604020202020204" pitchFamily="34" charset="0"/>
              </a:rPr>
              <a:t>(15)</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16)</a:t>
            </a:r>
            <a:endParaRPr lang="en-AU" dirty="0">
              <a:latin typeface="Arial" panose="020B0604020202020204" pitchFamily="34" charset="0"/>
              <a:cs typeface="Arial" panose="020B0604020202020204" pitchFamily="34" charset="0"/>
            </a:endParaRPr>
          </a:p>
          <a:p>
            <a:pPr algn="just">
              <a:lnSpc>
                <a:spcPts val="2460"/>
              </a:lnSpc>
            </a:pPr>
            <a:endParaRPr lang="en-AU" dirty="0" smtClean="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(17)</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(18)</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(19)</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(20)</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(21)</a:t>
            </a: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a:latin typeface="Arial" panose="020B0604020202020204" pitchFamily="34" charset="0"/>
                <a:cs typeface="Arial" panose="020B0604020202020204" pitchFamily="34" charset="0"/>
              </a:rPr>
              <a:t>Hence, the rotation matrix</a:t>
            </a:r>
            <a:r>
              <a:rPr lang="en-AU" baseline="30000" dirty="0">
                <a:latin typeface="Arial" panose="020B0604020202020204" pitchFamily="34" charset="0"/>
                <a:cs typeface="Arial" panose="020B0604020202020204" pitchFamily="34" charset="0"/>
              </a:rPr>
              <a:t> </a:t>
            </a:r>
            <a:r>
              <a:rPr lang="en-AU" baseline="30000" dirty="0" smtClean="0">
                <a:latin typeface="Arial" panose="020B0604020202020204" pitchFamily="34" charset="0"/>
                <a:cs typeface="Arial" panose="020B0604020202020204" pitchFamily="34" charset="0"/>
              </a:rPr>
              <a:t>	</a:t>
            </a:r>
            <a:r>
              <a:rPr lang="en-AU" baseline="30000"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 Eq.8, </a:t>
            </a:r>
            <a:r>
              <a:rPr lang="en-AU" dirty="0">
                <a:latin typeface="Arial" panose="020B0604020202020204" pitchFamily="34" charset="0"/>
                <a:cs typeface="Arial" panose="020B0604020202020204" pitchFamily="34" charset="0"/>
              </a:rPr>
              <a:t>reduces to </a:t>
            </a:r>
            <a:endParaRPr lang="ru-RU" dirty="0">
              <a:latin typeface="Arial" panose="020B0604020202020204" pitchFamily="34" charset="0"/>
              <a:cs typeface="Arial" panose="020B0604020202020204" pitchFamily="34" charset="0"/>
            </a:endParaRPr>
          </a:p>
          <a:p>
            <a:pPr algn="just">
              <a:lnSpc>
                <a:spcPts val="2460"/>
              </a:lnSpc>
            </a:pP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pPr algn="just">
              <a:lnSpc>
                <a:spcPts val="2460"/>
              </a:lnSpc>
            </a:pPr>
            <a:r>
              <a:rPr lang="en-AU" dirty="0" smtClean="0">
                <a:latin typeface="Arial" panose="020B0604020202020204" pitchFamily="34" charset="0"/>
                <a:cs typeface="Arial" panose="020B0604020202020204" pitchFamily="34" charset="0"/>
              </a:rPr>
              <a:t>														(22)</a:t>
            </a:r>
            <a:endParaRPr lang="en-AU" dirty="0">
              <a:latin typeface="Arial" panose="020B0604020202020204" pitchFamily="34" charset="0"/>
              <a:cs typeface="Arial" panose="020B0604020202020204" pitchFamily="34" charset="0"/>
            </a:endParaRPr>
          </a:p>
          <a:p>
            <a:pPr algn="just">
              <a:lnSpc>
                <a:spcPts val="2460"/>
              </a:lnSpc>
            </a:pPr>
            <a:endParaRPr lang="en-AU" dirty="0">
              <a:latin typeface="Arial"/>
              <a:cs typeface="Arial"/>
            </a:endParaRPr>
          </a:p>
          <a:p>
            <a:pPr algn="just">
              <a:lnSpc>
                <a:spcPts val="2460"/>
              </a:lnSpc>
            </a:pPr>
            <a:r>
              <a:rPr lang="en-AU" dirty="0" smtClean="0">
                <a:latin typeface="Arial"/>
                <a:cs typeface="Arial"/>
              </a:rPr>
              <a:t>		</a:t>
            </a:r>
            <a:endParaRPr lang="en-AU" dirty="0">
              <a:latin typeface="Arial"/>
              <a:cs typeface="Arial"/>
            </a:endParaRPr>
          </a:p>
          <a:p>
            <a:pPr algn="just">
              <a:lnSpc>
                <a:spcPts val="2460"/>
              </a:lnSpc>
            </a:pPr>
            <a:endParaRPr lang="en-AU" dirty="0" smtClean="0">
              <a:latin typeface="Arial"/>
              <a:cs typeface="Arial"/>
            </a:endParaRPr>
          </a:p>
          <a:p>
            <a:pPr algn="just">
              <a:lnSpc>
                <a:spcPts val="2460"/>
              </a:lnSpc>
            </a:pPr>
            <a:endParaRPr lang="en-AU" dirty="0">
              <a:latin typeface="Arial"/>
              <a:cs typeface="Arial"/>
            </a:endParaRPr>
          </a:p>
          <a:p>
            <a:pPr algn="just">
              <a:lnSpc>
                <a:spcPts val="2460"/>
              </a:lnSpc>
            </a:pPr>
            <a:endParaRPr lang="en-AU" dirty="0">
              <a:latin typeface="Arial"/>
              <a:cs typeface="Arial"/>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18</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1267064" y="428624"/>
          <a:ext cx="2970433" cy="485776"/>
        </p:xfrm>
        <a:graphic>
          <a:graphicData uri="http://schemas.openxmlformats.org/presentationml/2006/ole">
            <mc:AlternateContent xmlns:mc="http://schemas.openxmlformats.org/markup-compatibility/2006">
              <mc:Choice xmlns:v="urn:schemas-microsoft-com:vml" Requires="v">
                <p:oleObj spid="_x0000_s19610" name="Equation" r:id="rId3" imgW="1828440" imgH="292320" progId="Equation.DSMT4">
                  <p:embed/>
                </p:oleObj>
              </mc:Choice>
              <mc:Fallback>
                <p:oleObj name="Equation" r:id="rId3" imgW="1828440" imgH="2923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064" y="428624"/>
                        <a:ext cx="2970433" cy="4857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1209913" y="1033113"/>
          <a:ext cx="3948982" cy="503455"/>
        </p:xfrm>
        <a:graphic>
          <a:graphicData uri="http://schemas.openxmlformats.org/presentationml/2006/ole">
            <mc:AlternateContent xmlns:mc="http://schemas.openxmlformats.org/markup-compatibility/2006">
              <mc:Choice xmlns:v="urn:schemas-microsoft-com:vml" Requires="v">
                <p:oleObj spid="_x0000_s19611" name="Equation" r:id="rId5" imgW="2387141" imgH="304800" progId="Equation.DSMT4">
                  <p:embed/>
                </p:oleObj>
              </mc:Choice>
              <mc:Fallback>
                <p:oleObj name="Equation" r:id="rId5" imgW="2387141" imgH="304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913" y="1033113"/>
                        <a:ext cx="3948982" cy="5034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1219440" y="1671135"/>
          <a:ext cx="2302398" cy="448117"/>
        </p:xfrm>
        <a:graphic>
          <a:graphicData uri="http://schemas.openxmlformats.org/presentationml/2006/ole">
            <mc:AlternateContent xmlns:mc="http://schemas.openxmlformats.org/markup-compatibility/2006">
              <mc:Choice xmlns:v="urn:schemas-microsoft-com:vml" Requires="v">
                <p:oleObj spid="_x0000_s19612" name="Equation" r:id="rId7" imgW="1422033" imgH="279446" progId="Equation.DSMT4">
                  <p:embed/>
                </p:oleObj>
              </mc:Choice>
              <mc:Fallback>
                <p:oleObj name="Equation" r:id="rId7" imgW="1422033" imgH="279446"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440" y="1671135"/>
                        <a:ext cx="2302398" cy="4481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1229167" y="2210552"/>
          <a:ext cx="2838007" cy="470550"/>
        </p:xfrm>
        <a:graphic>
          <a:graphicData uri="http://schemas.openxmlformats.org/presentationml/2006/ole">
            <mc:AlternateContent xmlns:mc="http://schemas.openxmlformats.org/markup-compatibility/2006">
              <mc:Choice xmlns:v="urn:schemas-microsoft-com:vml" Requires="v">
                <p:oleObj spid="_x0000_s19613" name="Equation" r:id="rId9" imgW="1840926" imgH="304800" progId="Equation.DSMT4">
                  <p:embed/>
                </p:oleObj>
              </mc:Choice>
              <mc:Fallback>
                <p:oleObj name="Equation" r:id="rId9" imgW="1840926" imgH="304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29167" y="2210552"/>
                        <a:ext cx="2838007" cy="470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ext uri="{D42A27DB-BD31-4B8C-83A1-F6EECF244321}">
                <p14:modId xmlns:p14="http://schemas.microsoft.com/office/powerpoint/2010/main" val="4002757662"/>
              </p:ext>
            </p:extLst>
          </p:nvPr>
        </p:nvGraphicFramePr>
        <p:xfrm>
          <a:off x="1238894" y="2843695"/>
          <a:ext cx="2831435" cy="446259"/>
        </p:xfrm>
        <a:graphic>
          <a:graphicData uri="http://schemas.openxmlformats.org/presentationml/2006/ole">
            <mc:AlternateContent xmlns:mc="http://schemas.openxmlformats.org/markup-compatibility/2006">
              <mc:Choice xmlns:v="urn:schemas-microsoft-com:vml" Requires="v">
                <p:oleObj spid="_x0000_s19614" name="Equation" r:id="rId11" imgW="1752187" imgH="279446" progId="Equation.DSMT4">
                  <p:embed/>
                </p:oleObj>
              </mc:Choice>
              <mc:Fallback>
                <p:oleObj name="Equation" r:id="rId11" imgW="1752187" imgH="279446"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38894" y="2843695"/>
                        <a:ext cx="2831435" cy="4462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1267064" y="3505949"/>
          <a:ext cx="2770008" cy="425027"/>
        </p:xfrm>
        <a:graphic>
          <a:graphicData uri="http://schemas.openxmlformats.org/presentationml/2006/ole">
            <mc:AlternateContent xmlns:mc="http://schemas.openxmlformats.org/markup-compatibility/2006">
              <mc:Choice xmlns:v="urn:schemas-microsoft-com:vml" Requires="v">
                <p:oleObj spid="_x0000_s19615" name="Equation" r:id="rId13" imgW="1802895" imgH="279446" progId="Equation.DSMT4">
                  <p:embed/>
                </p:oleObj>
              </mc:Choice>
              <mc:Fallback>
                <p:oleObj name="Equation" r:id="rId13" imgW="1802895" imgH="279446"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67064" y="3505949"/>
                        <a:ext cx="2770008" cy="4250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257299" y="4076700"/>
          <a:ext cx="2827831" cy="448166"/>
        </p:xfrm>
        <a:graphic>
          <a:graphicData uri="http://schemas.openxmlformats.org/presentationml/2006/ole">
            <mc:AlternateContent xmlns:mc="http://schemas.openxmlformats.org/markup-compatibility/2006">
              <mc:Choice xmlns:v="urn:schemas-microsoft-com:vml" Requires="v">
                <p:oleObj spid="_x0000_s19616" name="Equation" r:id="rId15" imgW="1739880" imgH="279360" progId="Equation.DSMT4">
                  <p:embed/>
                </p:oleObj>
              </mc:Choice>
              <mc:Fallback>
                <p:oleObj name="Equation" r:id="rId15" imgW="1739880" imgH="27936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57299" y="4076700"/>
                        <a:ext cx="2827831" cy="44816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6"/>
          <p:cNvSpPr>
            <a:spLocks noChangeArrowheads="1"/>
          </p:cNvSpPr>
          <p:nvPr/>
        </p:nvSpPr>
        <p:spPr bwMode="auto">
          <a:xfrm>
            <a:off x="-106251" y="28254"/>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3521837" y="4762731"/>
          <a:ext cx="545337" cy="336485"/>
        </p:xfrm>
        <a:graphic>
          <a:graphicData uri="http://schemas.openxmlformats.org/presentationml/2006/ole">
            <mc:AlternateContent xmlns:mc="http://schemas.openxmlformats.org/markup-compatibility/2006">
              <mc:Choice xmlns:v="urn:schemas-microsoft-com:vml" Requires="v">
                <p:oleObj spid="_x0000_s19617" name="Equation" r:id="rId17" imgW="457200" imgH="279614" progId="Equation.DSMT4">
                  <p:embed/>
                </p:oleObj>
              </mc:Choice>
              <mc:Fallback>
                <p:oleObj name="Equation" r:id="rId17" imgW="457200" imgH="27961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521837" y="4762731"/>
                        <a:ext cx="545337" cy="3364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57" name="Picture 17"/>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2084" y="5231633"/>
            <a:ext cx="3286477" cy="118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01938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5800" y="789156"/>
            <a:ext cx="7772400" cy="4114800"/>
          </a:xfrm>
        </p:spPr>
        <p:txBody>
          <a:bodyPr/>
          <a:lstStyle/>
          <a:p>
            <a:pPr>
              <a:buNone/>
            </a:pPr>
            <a:r>
              <a:rPr lang="en-AU" sz="1800" dirty="0" smtClean="0">
                <a:latin typeface="Arial" panose="020B0604020202020204" pitchFamily="34" charset="0"/>
                <a:cs typeface="Arial" panose="020B0604020202020204" pitchFamily="34" charset="0"/>
              </a:rPr>
              <a:t>      When </a:t>
            </a:r>
            <a:r>
              <a:rPr lang="en-AU" sz="1800" dirty="0">
                <a:latin typeface="Arial" panose="020B0604020202020204" pitchFamily="34" charset="0"/>
                <a:cs typeface="Arial" panose="020B0604020202020204" pitchFamily="34" charset="0"/>
              </a:rPr>
              <a:t>a rigid body performs a rotation </a:t>
            </a:r>
            <a:r>
              <a:rPr lang="en-AU" sz="1800" dirty="0" smtClean="0">
                <a:latin typeface="Arial" panose="020B0604020202020204" pitchFamily="34" charset="0"/>
                <a:cs typeface="Arial" panose="020B0604020202020204" pitchFamily="34" charset="0"/>
              </a:rPr>
              <a:t>of     about </a:t>
            </a:r>
            <a:r>
              <a:rPr lang="en-AU" sz="1800" dirty="0">
                <a:latin typeface="Arial" panose="020B0604020202020204" pitchFamily="34" charset="0"/>
                <a:cs typeface="Arial" panose="020B0604020202020204" pitchFamily="34" charset="0"/>
              </a:rPr>
              <a:t>the </a:t>
            </a:r>
            <a:r>
              <a:rPr lang="en-AU" sz="1800" dirty="0">
                <a:cs typeface="Arial" panose="020B0604020202020204" pitchFamily="34" charset="0"/>
              </a:rPr>
              <a:t>O</a:t>
            </a:r>
            <a:r>
              <a:rPr lang="en-US" sz="1800" dirty="0">
                <a:cs typeface="Arial" panose="020B0604020202020204" pitchFamily="34" charset="0"/>
              </a:rPr>
              <a:t>x</a:t>
            </a:r>
            <a:r>
              <a:rPr lang="en-AU" sz="1800" dirty="0">
                <a:cs typeface="Arial" panose="020B0604020202020204" pitchFamily="34" charset="0"/>
              </a:rPr>
              <a:t> </a:t>
            </a:r>
            <a:r>
              <a:rPr lang="en-AU" sz="1800" dirty="0">
                <a:latin typeface="Arial" panose="020B0604020202020204" pitchFamily="34" charset="0"/>
                <a:cs typeface="Arial" panose="020B0604020202020204" pitchFamily="34" charset="0"/>
              </a:rPr>
              <a:t>axis, then  	         (</a:t>
            </a:r>
            <a:r>
              <a:rPr lang="en-AU" sz="1800" dirty="0" smtClean="0">
                <a:latin typeface="Arial" panose="020B0604020202020204" pitchFamily="34" charset="0"/>
                <a:cs typeface="Arial" panose="020B0604020202020204" pitchFamily="34" charset="0"/>
              </a:rPr>
              <a:t>Fig.6)</a:t>
            </a:r>
            <a:endParaRPr lang="ru-RU" sz="1800" dirty="0" smtClean="0">
              <a:latin typeface="Arial" panose="020B0604020202020204" pitchFamily="34" charset="0"/>
              <a:cs typeface="Arial" panose="020B0604020202020204" pitchFamily="34" charset="0"/>
            </a:endParaRPr>
          </a:p>
          <a:p>
            <a:pPr marL="0" indent="0">
              <a:buNone/>
            </a:pPr>
            <a:r>
              <a:rPr lang="en-US" sz="1800" dirty="0" smtClean="0">
                <a:latin typeface="Arial" panose="020B0604020202020204" pitchFamily="34" charset="0"/>
                <a:cs typeface="Arial" panose="020B0604020202020204" pitchFamily="34" charset="0"/>
              </a:rPr>
              <a:t>												</a:t>
            </a:r>
            <a:endParaRPr lang="ru-RU" sz="1800" dirty="0" smtClean="0">
              <a:latin typeface="Arial" panose="020B0604020202020204" pitchFamily="34" charset="0"/>
              <a:cs typeface="Arial" panose="020B0604020202020204" pitchFamily="34" charset="0"/>
            </a:endParaRPr>
          </a:p>
          <a:p>
            <a:pPr marL="0" indent="0">
              <a:buNone/>
            </a:pPr>
            <a:r>
              <a:rPr lang="en-AU" sz="1800" dirty="0" smtClean="0">
                <a:latin typeface="Arial" panose="020B0604020202020204" pitchFamily="34" charset="0"/>
                <a:cs typeface="Arial" panose="020B0604020202020204" pitchFamily="34" charset="0"/>
              </a:rPr>
              <a:t>             	</a:t>
            </a:r>
            <a:endParaRPr lang="ru-RU" sz="1800" dirty="0"/>
          </a:p>
        </p:txBody>
      </p:sp>
      <p:sp>
        <p:nvSpPr>
          <p:cNvPr id="4" name="TextBox 3"/>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19</a:t>
            </a:r>
            <a:endParaRPr lang="en-US" dirty="0">
              <a:latin typeface="Arial"/>
              <a:cs typeface="Aria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197" y="789156"/>
            <a:ext cx="1166276" cy="4844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 name="Picture 1" descr="FIG_6.pdf"/>
          <p:cNvPicPr>
            <a:picLocks noChangeAspect="1"/>
          </p:cNvPicPr>
          <p:nvPr/>
        </p:nvPicPr>
        <p:blipFill rotWithShape="1">
          <a:blip r:embed="rId4">
            <a:extLst>
              <a:ext uri="{28A0092B-C50C-407E-A947-70E740481C1C}">
                <a14:useLocalDpi xmlns:a14="http://schemas.microsoft.com/office/drawing/2010/main" val="0"/>
              </a:ext>
            </a:extLst>
          </a:blip>
          <a:srcRect l="27486" t="20828" r="34503" b="34277"/>
          <a:stretch/>
        </p:blipFill>
        <p:spPr>
          <a:xfrm>
            <a:off x="1871078" y="1556552"/>
            <a:ext cx="5008144" cy="4179872"/>
          </a:xfrm>
          <a:prstGeom prst="rect">
            <a:avLst/>
          </a:prstGeom>
        </p:spPr>
      </p:pic>
      <p:sp>
        <p:nvSpPr>
          <p:cNvPr id="6" name="Rectangle 5"/>
          <p:cNvSpPr/>
          <p:nvPr/>
        </p:nvSpPr>
        <p:spPr>
          <a:xfrm>
            <a:off x="4014802" y="5458338"/>
            <a:ext cx="761972"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 Fig.6</a:t>
            </a:r>
            <a:endParaRPr lang="ru-RU" dirty="0">
              <a:latin typeface="Arial" panose="020B0604020202020204" pitchFamily="34" charset="0"/>
              <a:cs typeface="Arial" panose="020B0604020202020204" pitchFamily="34" charset="0"/>
            </a:endParaRPr>
          </a:p>
        </p:txBody>
      </p:sp>
      <p:graphicFrame>
        <p:nvGraphicFramePr>
          <p:cNvPr id="7" name="Объект 6"/>
          <p:cNvGraphicFramePr>
            <a:graphicFrameLocks noChangeAspect="1"/>
          </p:cNvGraphicFramePr>
          <p:nvPr>
            <p:extLst/>
          </p:nvPr>
        </p:nvGraphicFramePr>
        <p:xfrm>
          <a:off x="4471180" y="1748313"/>
          <a:ext cx="277745" cy="301895"/>
        </p:xfrm>
        <a:graphic>
          <a:graphicData uri="http://schemas.openxmlformats.org/presentationml/2006/ole">
            <mc:AlternateContent xmlns:mc="http://schemas.openxmlformats.org/markup-compatibility/2006">
              <mc:Choice xmlns:v="urn:schemas-microsoft-com:vml" Requires="v">
                <p:oleObj spid="_x0000_s20805" name="Equation" r:id="rId5" imgW="203040" imgH="228600" progId="Equation.DSMT4">
                  <p:embed/>
                </p:oleObj>
              </mc:Choice>
              <mc:Fallback>
                <p:oleObj name="Equation" r:id="rId5" imgW="20304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1180" y="1748313"/>
                        <a:ext cx="277745" cy="3018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6"/>
          <p:cNvGraphicFramePr>
            <a:graphicFrameLocks noChangeAspect="1"/>
          </p:cNvGraphicFramePr>
          <p:nvPr>
            <p:extLst/>
          </p:nvPr>
        </p:nvGraphicFramePr>
        <p:xfrm>
          <a:off x="3024981" y="1748313"/>
          <a:ext cx="383382" cy="311078"/>
        </p:xfrm>
        <a:graphic>
          <a:graphicData uri="http://schemas.openxmlformats.org/presentationml/2006/ole">
            <mc:AlternateContent xmlns:mc="http://schemas.openxmlformats.org/markup-compatibility/2006">
              <mc:Choice xmlns:v="urn:schemas-microsoft-com:vml" Requires="v">
                <p:oleObj spid="_x0000_s20806" name="Equation" r:id="rId7" imgW="291960" imgH="241200" progId="Equation.DSMT4">
                  <p:embed/>
                </p:oleObj>
              </mc:Choice>
              <mc:Fallback>
                <p:oleObj name="Equation" r:id="rId7" imgW="29196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4981" y="1748313"/>
                        <a:ext cx="383382" cy="3110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6"/>
          <p:cNvGraphicFramePr>
            <a:graphicFrameLocks noChangeAspect="1"/>
          </p:cNvGraphicFramePr>
          <p:nvPr>
            <p:extLst/>
          </p:nvPr>
        </p:nvGraphicFramePr>
        <p:xfrm>
          <a:off x="3965575" y="2620963"/>
          <a:ext cx="260350" cy="306387"/>
        </p:xfrm>
        <a:graphic>
          <a:graphicData uri="http://schemas.openxmlformats.org/presentationml/2006/ole">
            <mc:AlternateContent xmlns:mc="http://schemas.openxmlformats.org/markup-compatibility/2006">
              <mc:Choice xmlns:v="urn:schemas-microsoft-com:vml" Requires="v">
                <p:oleObj spid="_x0000_s20807" name="Equation" r:id="rId9" imgW="203040" imgH="241200" progId="Equation.DSMT4">
                  <p:embed/>
                </p:oleObj>
              </mc:Choice>
              <mc:Fallback>
                <p:oleObj name="Equation" r:id="rId9" imgW="203040" imgH="241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65575" y="2620963"/>
                        <a:ext cx="260350"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6"/>
          <p:cNvGraphicFramePr>
            <a:graphicFrameLocks noChangeAspect="1"/>
          </p:cNvGraphicFramePr>
          <p:nvPr>
            <p:extLst/>
          </p:nvPr>
        </p:nvGraphicFramePr>
        <p:xfrm>
          <a:off x="4471180" y="2420099"/>
          <a:ext cx="277745" cy="350089"/>
        </p:xfrm>
        <a:graphic>
          <a:graphicData uri="http://schemas.openxmlformats.org/presentationml/2006/ole">
            <mc:AlternateContent xmlns:mc="http://schemas.openxmlformats.org/markup-compatibility/2006">
              <mc:Choice xmlns:v="urn:schemas-microsoft-com:vml" Requires="v">
                <p:oleObj spid="_x0000_s20808" name="Equation" r:id="rId11" imgW="266400" imgH="355320" progId="Equation.DSMT4">
                  <p:embed/>
                </p:oleObj>
              </mc:Choice>
              <mc:Fallback>
                <p:oleObj name="Equation" r:id="rId11" imgW="266400" imgH="3553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1180" y="2420099"/>
                        <a:ext cx="277745" cy="3500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6"/>
          <p:cNvGraphicFramePr>
            <a:graphicFrameLocks noChangeAspect="1"/>
          </p:cNvGraphicFramePr>
          <p:nvPr>
            <p:extLst/>
          </p:nvPr>
        </p:nvGraphicFramePr>
        <p:xfrm>
          <a:off x="3408363" y="2785730"/>
          <a:ext cx="414336" cy="335675"/>
        </p:xfrm>
        <a:graphic>
          <a:graphicData uri="http://schemas.openxmlformats.org/presentationml/2006/ole">
            <mc:AlternateContent xmlns:mc="http://schemas.openxmlformats.org/markup-compatibility/2006">
              <mc:Choice xmlns:v="urn:schemas-microsoft-com:vml" Requires="v">
                <p:oleObj spid="_x0000_s20809" name="Equation" r:id="rId13" imgW="317160" imgH="355320" progId="Equation.DSMT4">
                  <p:embed/>
                </p:oleObj>
              </mc:Choice>
              <mc:Fallback>
                <p:oleObj name="Equation" r:id="rId13" imgW="317160" imgH="35532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08363" y="2785730"/>
                        <a:ext cx="414336" cy="335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6"/>
          <p:cNvGraphicFramePr>
            <a:graphicFrameLocks noChangeAspect="1"/>
          </p:cNvGraphicFramePr>
          <p:nvPr>
            <p:extLst/>
          </p:nvPr>
        </p:nvGraphicFramePr>
        <p:xfrm>
          <a:off x="6410325" y="2953568"/>
          <a:ext cx="267899" cy="273819"/>
        </p:xfrm>
        <a:graphic>
          <a:graphicData uri="http://schemas.openxmlformats.org/presentationml/2006/ole">
            <mc:AlternateContent xmlns:mc="http://schemas.openxmlformats.org/markup-compatibility/2006">
              <mc:Choice xmlns:v="urn:schemas-microsoft-com:vml" Requires="v">
                <p:oleObj spid="_x0000_s20810" name="Equation" r:id="rId15" imgW="228600" imgH="241200" progId="Equation.DSMT4">
                  <p:embed/>
                </p:oleObj>
              </mc:Choice>
              <mc:Fallback>
                <p:oleObj name="Equation" r:id="rId15" imgW="228600" imgH="241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10325" y="2953568"/>
                        <a:ext cx="267899" cy="2738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6"/>
          <p:cNvGraphicFramePr>
            <a:graphicFrameLocks noChangeAspect="1"/>
          </p:cNvGraphicFramePr>
          <p:nvPr>
            <p:extLst/>
          </p:nvPr>
        </p:nvGraphicFramePr>
        <p:xfrm>
          <a:off x="2963863" y="4203700"/>
          <a:ext cx="271462" cy="442913"/>
        </p:xfrm>
        <a:graphic>
          <a:graphicData uri="http://schemas.openxmlformats.org/presentationml/2006/ole">
            <mc:AlternateContent xmlns:mc="http://schemas.openxmlformats.org/markup-compatibility/2006">
              <mc:Choice xmlns:v="urn:schemas-microsoft-com:vml" Requires="v">
                <p:oleObj spid="_x0000_s20811" name="Equation" r:id="rId17" imgW="215640" imgH="355320" progId="Equation.DSMT4">
                  <p:embed/>
                </p:oleObj>
              </mc:Choice>
              <mc:Fallback>
                <p:oleObj name="Equation" r:id="rId17" imgW="215640" imgH="35532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963863" y="4203700"/>
                        <a:ext cx="271462"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6"/>
          <p:cNvGraphicFramePr>
            <a:graphicFrameLocks noChangeAspect="1"/>
          </p:cNvGraphicFramePr>
          <p:nvPr>
            <p:extLst/>
          </p:nvPr>
        </p:nvGraphicFramePr>
        <p:xfrm>
          <a:off x="4231092" y="4151944"/>
          <a:ext cx="240491" cy="255695"/>
        </p:xfrm>
        <a:graphic>
          <a:graphicData uri="http://schemas.openxmlformats.org/presentationml/2006/ole">
            <mc:AlternateContent xmlns:mc="http://schemas.openxmlformats.org/markup-compatibility/2006">
              <mc:Choice xmlns:v="urn:schemas-microsoft-com:vml" Requires="v">
                <p:oleObj spid="_x0000_s20812" name="Equation" r:id="rId19" imgW="215640" imgH="241200" progId="Equation.DSMT4">
                  <p:embed/>
                </p:oleObj>
              </mc:Choice>
              <mc:Fallback>
                <p:oleObj name="Equation" r:id="rId19" imgW="215640" imgH="2412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31092" y="4151944"/>
                        <a:ext cx="240491" cy="2556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6"/>
          <p:cNvGraphicFramePr>
            <a:graphicFrameLocks noChangeAspect="1"/>
          </p:cNvGraphicFramePr>
          <p:nvPr>
            <p:extLst/>
          </p:nvPr>
        </p:nvGraphicFramePr>
        <p:xfrm>
          <a:off x="6408738" y="4080244"/>
          <a:ext cx="269486" cy="246911"/>
        </p:xfrm>
        <a:graphic>
          <a:graphicData uri="http://schemas.openxmlformats.org/presentationml/2006/ole">
            <mc:AlternateContent xmlns:mc="http://schemas.openxmlformats.org/markup-compatibility/2006">
              <mc:Choice xmlns:v="urn:schemas-microsoft-com:vml" Requires="v">
                <p:oleObj spid="_x0000_s20813" name="Equation" r:id="rId21" imgW="241200" imgH="228600" progId="Equation.DSMT4">
                  <p:embed/>
                </p:oleObj>
              </mc:Choice>
              <mc:Fallback>
                <p:oleObj name="Equation" r:id="rId21" imgW="241200" imgH="22860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408738" y="4080244"/>
                        <a:ext cx="269486" cy="2469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6"/>
          <p:cNvGraphicFramePr>
            <a:graphicFrameLocks noChangeAspect="1"/>
          </p:cNvGraphicFramePr>
          <p:nvPr>
            <p:extLst/>
          </p:nvPr>
        </p:nvGraphicFramePr>
        <p:xfrm>
          <a:off x="1725028" y="4949032"/>
          <a:ext cx="292100" cy="277812"/>
        </p:xfrm>
        <a:graphic>
          <a:graphicData uri="http://schemas.openxmlformats.org/presentationml/2006/ole">
            <mc:AlternateContent xmlns:mc="http://schemas.openxmlformats.org/markup-compatibility/2006">
              <mc:Choice xmlns:v="urn:schemas-microsoft-com:vml" Requires="v">
                <p:oleObj spid="_x0000_s20814" name="Equation" r:id="rId23" imgW="228600" imgH="228600" progId="Equation.DSMT4">
                  <p:embed/>
                </p:oleObj>
              </mc:Choice>
              <mc:Fallback>
                <p:oleObj name="Equation" r:id="rId23" imgW="228600" imgH="22860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725028" y="4949032"/>
                        <a:ext cx="292100" cy="277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6"/>
          <p:cNvGraphicFramePr>
            <a:graphicFrameLocks noChangeAspect="1"/>
          </p:cNvGraphicFramePr>
          <p:nvPr>
            <p:extLst/>
          </p:nvPr>
        </p:nvGraphicFramePr>
        <p:xfrm>
          <a:off x="2276475" y="5295074"/>
          <a:ext cx="344177" cy="326528"/>
        </p:xfrm>
        <a:graphic>
          <a:graphicData uri="http://schemas.openxmlformats.org/presentationml/2006/ole">
            <mc:AlternateContent xmlns:mc="http://schemas.openxmlformats.org/markup-compatibility/2006">
              <mc:Choice xmlns:v="urn:schemas-microsoft-com:vml" Requires="v">
                <p:oleObj spid="_x0000_s20815" name="Equation" r:id="rId25" imgW="241200" imgH="241200" progId="Equation.DSMT4">
                  <p:embed/>
                </p:oleObj>
              </mc:Choice>
              <mc:Fallback>
                <p:oleObj name="Equation" r:id="rId25" imgW="241200" imgH="24120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276475" y="5295074"/>
                        <a:ext cx="344177" cy="3265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6"/>
          <p:cNvGraphicFramePr>
            <a:graphicFrameLocks noChangeAspect="1"/>
          </p:cNvGraphicFramePr>
          <p:nvPr>
            <p:extLst/>
          </p:nvPr>
        </p:nvGraphicFramePr>
        <p:xfrm>
          <a:off x="6216909" y="3567672"/>
          <a:ext cx="191830" cy="217721"/>
        </p:xfrm>
        <a:graphic>
          <a:graphicData uri="http://schemas.openxmlformats.org/presentationml/2006/ole">
            <mc:AlternateContent xmlns:mc="http://schemas.openxmlformats.org/markup-compatibility/2006">
              <mc:Choice xmlns:v="urn:schemas-microsoft-com:vml" Requires="v">
                <p:oleObj spid="_x0000_s20816" name="Equation" r:id="rId27" imgW="203040" imgH="241200" progId="Equation.DSMT4">
                  <p:embed/>
                </p:oleObj>
              </mc:Choice>
              <mc:Fallback>
                <p:oleObj name="Equation" r:id="rId27" imgW="203040" imgH="241200" progId="Equation.DSMT4">
                  <p:embed/>
                  <p:pic>
                    <p:nvPicPr>
                      <p:cNvPr id="0" name=""/>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216909" y="3567672"/>
                        <a:ext cx="191830" cy="2177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6"/>
          <p:cNvGraphicFramePr>
            <a:graphicFrameLocks noChangeAspect="1"/>
          </p:cNvGraphicFramePr>
          <p:nvPr>
            <p:extLst/>
          </p:nvPr>
        </p:nvGraphicFramePr>
        <p:xfrm>
          <a:off x="2276475" y="4655344"/>
          <a:ext cx="260350" cy="293688"/>
        </p:xfrm>
        <a:graphic>
          <a:graphicData uri="http://schemas.openxmlformats.org/presentationml/2006/ole">
            <mc:AlternateContent xmlns:mc="http://schemas.openxmlformats.org/markup-compatibility/2006">
              <mc:Choice xmlns:v="urn:schemas-microsoft-com:vml" Requires="v">
                <p:oleObj spid="_x0000_s20817" name="Equation" r:id="rId29" imgW="203040" imgH="241200" progId="Equation.DSMT4">
                  <p:embed/>
                </p:oleObj>
              </mc:Choice>
              <mc:Fallback>
                <p:oleObj name="Equation" r:id="rId29" imgW="203040" imgH="24120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76475" y="4655344"/>
                        <a:ext cx="260350" cy="2936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6"/>
          <p:cNvGraphicFramePr>
            <a:graphicFrameLocks noChangeAspect="1"/>
          </p:cNvGraphicFramePr>
          <p:nvPr>
            <p:extLst/>
          </p:nvPr>
        </p:nvGraphicFramePr>
        <p:xfrm>
          <a:off x="3281363" y="4802188"/>
          <a:ext cx="269875" cy="441325"/>
        </p:xfrm>
        <a:graphic>
          <a:graphicData uri="http://schemas.openxmlformats.org/presentationml/2006/ole">
            <mc:AlternateContent xmlns:mc="http://schemas.openxmlformats.org/markup-compatibility/2006">
              <mc:Choice xmlns:v="urn:schemas-microsoft-com:vml" Requires="v">
                <p:oleObj spid="_x0000_s20818" name="Equation" r:id="rId31" imgW="215640" imgH="355320" progId="Equation.DSMT4">
                  <p:embed/>
                </p:oleObj>
              </mc:Choice>
              <mc:Fallback>
                <p:oleObj name="Equation" r:id="rId31" imgW="215640" imgH="35532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3281363" y="4802188"/>
                        <a:ext cx="269875" cy="441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6"/>
          <p:cNvGraphicFramePr>
            <a:graphicFrameLocks noChangeAspect="1"/>
          </p:cNvGraphicFramePr>
          <p:nvPr>
            <p:extLst/>
          </p:nvPr>
        </p:nvGraphicFramePr>
        <p:xfrm>
          <a:off x="5664200" y="2933700"/>
          <a:ext cx="283724" cy="430213"/>
        </p:xfrm>
        <a:graphic>
          <a:graphicData uri="http://schemas.openxmlformats.org/presentationml/2006/ole">
            <mc:AlternateContent xmlns:mc="http://schemas.openxmlformats.org/markup-compatibility/2006">
              <mc:Choice xmlns:v="urn:schemas-microsoft-com:vml" Requires="v">
                <p:oleObj spid="_x0000_s20819" name="Equation" r:id="rId33" imgW="228600" imgH="355320" progId="Equation.DSMT4">
                  <p:embed/>
                </p:oleObj>
              </mc:Choice>
              <mc:Fallback>
                <p:oleObj name="Equation" r:id="rId33" imgW="228600" imgH="35532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664200" y="2933700"/>
                        <a:ext cx="283724"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Объект 6"/>
          <p:cNvGraphicFramePr>
            <a:graphicFrameLocks noChangeAspect="1"/>
          </p:cNvGraphicFramePr>
          <p:nvPr>
            <p:extLst/>
          </p:nvPr>
        </p:nvGraphicFramePr>
        <p:xfrm>
          <a:off x="5947924" y="4151944"/>
          <a:ext cx="268984" cy="442913"/>
        </p:xfrm>
        <a:graphic>
          <a:graphicData uri="http://schemas.openxmlformats.org/presentationml/2006/ole">
            <mc:AlternateContent xmlns:mc="http://schemas.openxmlformats.org/markup-compatibility/2006">
              <mc:Choice xmlns:v="urn:schemas-microsoft-com:vml" Requires="v">
                <p:oleObj spid="_x0000_s20820" name="Equation" r:id="rId35" imgW="228600" imgH="393480" progId="Equation.DSMT4">
                  <p:embed/>
                </p:oleObj>
              </mc:Choice>
              <mc:Fallback>
                <p:oleObj name="Equation" r:id="rId35" imgW="228600" imgH="39348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5947924" y="4151944"/>
                        <a:ext cx="268984" cy="442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23"/>
          <p:cNvGraphicFramePr>
            <a:graphicFrameLocks noChangeAspect="1"/>
          </p:cNvGraphicFramePr>
          <p:nvPr/>
        </p:nvGraphicFramePr>
        <p:xfrm>
          <a:off x="5257011" y="895739"/>
          <a:ext cx="232536" cy="251913"/>
        </p:xfrm>
        <a:graphic>
          <a:graphicData uri="http://schemas.openxmlformats.org/presentationml/2006/ole">
            <mc:AlternateContent xmlns:mc="http://schemas.openxmlformats.org/markup-compatibility/2006">
              <mc:Choice xmlns:v="urn:schemas-microsoft-com:vml" Requires="v">
                <p:oleObj spid="_x0000_s20821" name="Equation" r:id="rId37" imgW="152280" imgH="164880" progId="Equation.DSMT4">
                  <p:embed/>
                </p:oleObj>
              </mc:Choice>
              <mc:Fallback>
                <p:oleObj name="Equation" r:id="rId37" imgW="152280" imgH="16488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257011" y="895739"/>
                        <a:ext cx="232536" cy="2519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3409240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336176" y="346954"/>
            <a:ext cx="8350624"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elements of the rotation matrix </a:t>
            </a:r>
            <a:r>
              <a:rPr lang="en-AU" baseline="-25000"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kk-KZ" dirty="0" smtClean="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Eq.8,</a:t>
            </a:r>
            <a:r>
              <a:rPr lang="en-AU" dirty="0" smtClean="0">
                <a:latin typeface="Arial" panose="020B0604020202020204" pitchFamily="34" charset="0"/>
                <a:cs typeface="Arial" panose="020B0604020202020204" pitchFamily="34" charset="0"/>
              </a:rPr>
              <a:t> have </a:t>
            </a:r>
            <a:r>
              <a:rPr lang="en-AU" dirty="0">
                <a:latin typeface="Arial" panose="020B0604020202020204" pitchFamily="34" charset="0"/>
                <a:cs typeface="Arial" panose="020B0604020202020204" pitchFamily="34" charset="0"/>
              </a:rPr>
              <a:t>the following </a:t>
            </a:r>
            <a:r>
              <a:rPr lang="en-AU" dirty="0" smtClean="0">
                <a:latin typeface="Arial" panose="020B0604020202020204" pitchFamily="34" charset="0"/>
                <a:cs typeface="Arial" panose="020B0604020202020204" pitchFamily="34" charset="0"/>
              </a:rPr>
              <a:t>views</a:t>
            </a:r>
            <a:endParaRPr lang="ru-RU"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20</a:t>
            </a:r>
            <a:endParaRPr lang="en-US" dirty="0">
              <a:latin typeface="Arial"/>
              <a:cs typeface="Arial"/>
            </a:endParaRPr>
          </a:p>
        </p:txBody>
      </p:sp>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3790" y="350943"/>
            <a:ext cx="559516" cy="3425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437" y="1876842"/>
            <a:ext cx="2432714" cy="4054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nvPr>
        </p:nvGraphicFramePr>
        <p:xfrm>
          <a:off x="551535" y="2282294"/>
          <a:ext cx="2988895" cy="514283"/>
        </p:xfrm>
        <a:graphic>
          <a:graphicData uri="http://schemas.openxmlformats.org/presentationml/2006/ole">
            <mc:AlternateContent xmlns:mc="http://schemas.openxmlformats.org/markup-compatibility/2006">
              <mc:Choice xmlns:v="urn:schemas-microsoft-com:vml" Requires="v">
                <p:oleObj spid="_x0000_s21563" name="Equation" r:id="rId5" imgW="1956240" imgH="329040" progId="Equation.DSMT4">
                  <p:embed/>
                </p:oleObj>
              </mc:Choice>
              <mc:Fallback>
                <p:oleObj name="Equation" r:id="rId5" imgW="1956240" imgH="329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535" y="2282294"/>
                        <a:ext cx="2988895" cy="5142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Box 4"/>
          <p:cNvSpPr txBox="1"/>
          <p:nvPr/>
        </p:nvSpPr>
        <p:spPr>
          <a:xfrm>
            <a:off x="-3004509" y="3374482"/>
            <a:ext cx="8388413" cy="3139321"/>
          </a:xfrm>
          <a:prstGeom prst="rect">
            <a:avLst/>
          </a:prstGeom>
          <a:noFill/>
        </p:spPr>
        <p:txBody>
          <a:bodyPr wrap="square" rtlCol="0">
            <a:spAutoFit/>
          </a:bodyPr>
          <a:lstStyle/>
          <a:p>
            <a:r>
              <a:rPr lang="en-US" dirty="0" smtClean="0"/>
              <a:t>																	</a:t>
            </a:r>
            <a:r>
              <a:rPr lang="en-US" dirty="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																	</a:t>
            </a:r>
          </a:p>
          <a:p>
            <a:r>
              <a:rPr lang="en-US" dirty="0" smtClean="0">
                <a:latin typeface="Arial" panose="020B0604020202020204" pitchFamily="34" charset="0"/>
                <a:cs typeface="Arial" panose="020B0604020202020204" pitchFamily="34" charset="0"/>
              </a:rPr>
              <a:t>																	</a:t>
            </a:r>
            <a:endParaRPr lang="ru-RU" dirty="0"/>
          </a:p>
          <a:p>
            <a:endParaRPr lang="ru-RU" dirty="0"/>
          </a:p>
          <a:p>
            <a:endParaRPr lang="ru-RU" dirty="0"/>
          </a:p>
        </p:txBody>
      </p:sp>
      <p:sp>
        <p:nvSpPr>
          <p:cNvPr id="6"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551535" y="2796578"/>
          <a:ext cx="3243263" cy="482192"/>
        </p:xfrm>
        <a:graphic>
          <a:graphicData uri="http://schemas.openxmlformats.org/presentationml/2006/ole">
            <mc:AlternateContent xmlns:mc="http://schemas.openxmlformats.org/markup-compatibility/2006">
              <mc:Choice xmlns:v="urn:schemas-microsoft-com:vml" Requires="v">
                <p:oleObj spid="_x0000_s21564" name="Equation" r:id="rId7" imgW="2258280" imgH="329040" progId="Equation.DSMT4">
                  <p:embed/>
                </p:oleObj>
              </mc:Choice>
              <mc:Fallback>
                <p:oleObj name="Equation" r:id="rId7" imgW="2258280" imgH="329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1535" y="2796578"/>
                        <a:ext cx="3243263" cy="482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27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1535" y="3357218"/>
            <a:ext cx="2990720" cy="46774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27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1535" y="3794250"/>
            <a:ext cx="2182238" cy="4393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574437" y="4194292"/>
          <a:ext cx="3686478" cy="452915"/>
        </p:xfrm>
        <a:graphic>
          <a:graphicData uri="http://schemas.openxmlformats.org/presentationml/2006/ole">
            <mc:AlternateContent xmlns:mc="http://schemas.openxmlformats.org/markup-compatibility/2006">
              <mc:Choice xmlns:v="urn:schemas-microsoft-com:vml" Requires="v">
                <p:oleObj spid="_x0000_s21565" name="Equation" r:id="rId11" imgW="2989440" imgH="356400" progId="Equation.DSMT4">
                  <p:embed/>
                </p:oleObj>
              </mc:Choice>
              <mc:Fallback>
                <p:oleObj name="Equation" r:id="rId11" imgW="2989440" imgH="356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4437" y="4194292"/>
                        <a:ext cx="3686478" cy="4529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11"/>
          <p:cNvSpPr/>
          <p:nvPr/>
        </p:nvSpPr>
        <p:spPr>
          <a:xfrm>
            <a:off x="7566286" y="1794227"/>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(23)</a:t>
            </a:r>
          </a:p>
        </p:txBody>
      </p:sp>
      <p:sp>
        <p:nvSpPr>
          <p:cNvPr id="13" name="Rectangle 12"/>
          <p:cNvSpPr/>
          <p:nvPr/>
        </p:nvSpPr>
        <p:spPr>
          <a:xfrm>
            <a:off x="7566286" y="2282294"/>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(24)</a:t>
            </a:r>
            <a:endParaRPr lang="ru-RU" dirty="0">
              <a:latin typeface="Arial" panose="020B0604020202020204" pitchFamily="34" charset="0"/>
              <a:cs typeface="Arial" panose="020B0604020202020204" pitchFamily="34" charset="0"/>
            </a:endParaRPr>
          </a:p>
        </p:txBody>
      </p:sp>
      <p:sp>
        <p:nvSpPr>
          <p:cNvPr id="14" name="Rectangle 13"/>
          <p:cNvSpPr/>
          <p:nvPr/>
        </p:nvSpPr>
        <p:spPr>
          <a:xfrm>
            <a:off x="7599843" y="2828303"/>
            <a:ext cx="595160" cy="369332"/>
          </a:xfrm>
          <a:prstGeom prst="rect">
            <a:avLst/>
          </a:prstGeom>
        </p:spPr>
        <p:txBody>
          <a:bodyPr wrap="square">
            <a:spAutoFit/>
          </a:bodyPr>
          <a:lstStyle/>
          <a:p>
            <a:pPr algn="ctr"/>
            <a:r>
              <a:rPr lang="en-US" dirty="0" smtClean="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25)</a:t>
            </a:r>
          </a:p>
        </p:txBody>
      </p:sp>
      <p:sp>
        <p:nvSpPr>
          <p:cNvPr id="15" name="Rectangle 14"/>
          <p:cNvSpPr/>
          <p:nvPr/>
        </p:nvSpPr>
        <p:spPr>
          <a:xfrm>
            <a:off x="7566286" y="3374482"/>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(26)</a:t>
            </a:r>
          </a:p>
        </p:txBody>
      </p:sp>
      <p:sp>
        <p:nvSpPr>
          <p:cNvPr id="16" name="Rectangle 15"/>
          <p:cNvSpPr/>
          <p:nvPr/>
        </p:nvSpPr>
        <p:spPr>
          <a:xfrm>
            <a:off x="7581932" y="3824960"/>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(27)</a:t>
            </a:r>
          </a:p>
        </p:txBody>
      </p:sp>
      <p:sp>
        <p:nvSpPr>
          <p:cNvPr id="17" name="Rectangle 16"/>
          <p:cNvSpPr/>
          <p:nvPr/>
        </p:nvSpPr>
        <p:spPr>
          <a:xfrm>
            <a:off x="7599843" y="4327483"/>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(28)</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795508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6438" y="3210399"/>
            <a:ext cx="7859889" cy="3970318"/>
          </a:xfrm>
          <a:prstGeom prst="rect">
            <a:avLst/>
          </a:prstGeom>
        </p:spPr>
        <p:txBody>
          <a:bodyPr wrap="square">
            <a:spAutoFit/>
          </a:bodyPr>
          <a:lstStyle/>
          <a:p>
            <a:r>
              <a:rPr lang="en-AU" dirty="0">
                <a:latin typeface="Arial" panose="020B0604020202020204" pitchFamily="34" charset="0"/>
                <a:cs typeface="Arial" panose="020B0604020202020204" pitchFamily="34" charset="0"/>
              </a:rPr>
              <a:t>Hence, the rotation matrix </a:t>
            </a:r>
            <a:r>
              <a:rPr lang="en-AU" dirty="0" smtClean="0">
                <a:latin typeface="Arial" panose="020B0604020202020204" pitchFamily="34" charset="0"/>
                <a:cs typeface="Arial" panose="020B0604020202020204" pitchFamily="34" charset="0"/>
              </a:rPr>
              <a:t>	          , </a:t>
            </a:r>
            <a:r>
              <a:rPr lang="en-US" dirty="0" smtClean="0">
                <a:latin typeface="Arial" panose="020B0604020202020204" pitchFamily="34" charset="0"/>
                <a:cs typeface="Arial" panose="020B0604020202020204" pitchFamily="34" charset="0"/>
              </a:rPr>
              <a:t>E</a:t>
            </a:r>
            <a:r>
              <a:rPr lang="en-AU" dirty="0" smtClean="0">
                <a:latin typeface="Arial" panose="020B0604020202020204" pitchFamily="34" charset="0"/>
                <a:cs typeface="Arial" panose="020B0604020202020204" pitchFamily="34" charset="0"/>
              </a:rPr>
              <a:t>q.8, </a:t>
            </a:r>
            <a:r>
              <a:rPr lang="en-AU" dirty="0">
                <a:latin typeface="Arial" panose="020B0604020202020204" pitchFamily="34" charset="0"/>
                <a:cs typeface="Arial" panose="020B0604020202020204" pitchFamily="34" charset="0"/>
              </a:rPr>
              <a:t>reduces to </a:t>
            </a:r>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endParaRPr lang="en-US"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21</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989013" y="1979613"/>
          <a:ext cx="2540280" cy="482808"/>
        </p:xfrm>
        <a:graphic>
          <a:graphicData uri="http://schemas.openxmlformats.org/presentationml/2006/ole">
            <mc:AlternateContent xmlns:mc="http://schemas.openxmlformats.org/markup-compatibility/2006">
              <mc:Choice xmlns:v="urn:schemas-microsoft-com:vml" Requires="v">
                <p:oleObj spid="_x0000_s22625" name="Equation" r:id="rId3" imgW="1663560" imgH="304560" progId="Equation.DSMT4">
                  <p:embed/>
                </p:oleObj>
              </mc:Choice>
              <mc:Fallback>
                <p:oleObj name="Equation" r:id="rId3" imgW="1663560" imgH="3045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013" y="1979613"/>
                        <a:ext cx="2540280" cy="4828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2383274" y="520256"/>
            <a:ext cx="5807413" cy="2031325"/>
          </a:xfrm>
          <a:prstGeom prst="rect">
            <a:avLst/>
          </a:prstGeom>
          <a:noFill/>
        </p:spPr>
        <p:txBody>
          <a:bodyPr wrap="square" rtlCol="0">
            <a:spAutoFit/>
          </a:bodyPr>
          <a:lstStyle/>
          <a:p>
            <a:r>
              <a:rPr lang="en-US" dirty="0" smtClean="0"/>
              <a:t>											</a:t>
            </a:r>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p:txBody>
      </p:sp>
      <p:sp>
        <p:nvSpPr>
          <p:cNvPr id="7" name="Rectangle 4"/>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529293" y="3207829"/>
          <a:ext cx="656208" cy="396459"/>
        </p:xfrm>
        <a:graphic>
          <a:graphicData uri="http://schemas.openxmlformats.org/presentationml/2006/ole">
            <mc:AlternateContent xmlns:mc="http://schemas.openxmlformats.org/markup-compatibility/2006">
              <mc:Choice xmlns:v="urn:schemas-microsoft-com:vml" Requires="v">
                <p:oleObj spid="_x0000_s22626" name="Equation" r:id="rId5" imgW="457200" imgH="279614" progId="Equation.DSMT4">
                  <p:embed/>
                </p:oleObj>
              </mc:Choice>
              <mc:Fallback>
                <p:oleObj name="Equation" r:id="rId5" imgW="457200" imgH="27961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29293" y="3207829"/>
                        <a:ext cx="656208" cy="39645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1731963" y="4559300"/>
          <a:ext cx="2871787" cy="977900"/>
        </p:xfrm>
        <a:graphic>
          <a:graphicData uri="http://schemas.openxmlformats.org/presentationml/2006/ole">
            <mc:AlternateContent xmlns:mc="http://schemas.openxmlformats.org/markup-compatibility/2006">
              <mc:Choice xmlns:v="urn:schemas-microsoft-com:vml" Requires="v">
                <p:oleObj spid="_x0000_s22627" name="Equation" r:id="rId7" imgW="2666880" imgH="914400" progId="Equation.DSMT4">
                  <p:embed/>
                </p:oleObj>
              </mc:Choice>
              <mc:Fallback>
                <p:oleObj name="Equation" r:id="rId7" imgW="2666880" imgH="914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1963" y="4559300"/>
                        <a:ext cx="2871787" cy="977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7"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8"/>
          <p:cNvSpPr/>
          <p:nvPr/>
        </p:nvSpPr>
        <p:spPr>
          <a:xfrm>
            <a:off x="7893107" y="4995597"/>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(32)</a:t>
            </a:r>
            <a:endParaRPr lang="ru-RU" dirty="0">
              <a:latin typeface="Arial" panose="020B0604020202020204" pitchFamily="34" charset="0"/>
              <a:cs typeface="Arial" panose="020B0604020202020204" pitchFamily="34" charset="0"/>
            </a:endParaRPr>
          </a:p>
        </p:txBody>
      </p:sp>
      <p:sp>
        <p:nvSpPr>
          <p:cNvPr id="20" name="Rectangle 19"/>
          <p:cNvSpPr/>
          <p:nvPr/>
        </p:nvSpPr>
        <p:spPr>
          <a:xfrm>
            <a:off x="7893107" y="1982871"/>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(31)</a:t>
            </a:r>
          </a:p>
        </p:txBody>
      </p:sp>
      <p:graphicFrame>
        <p:nvGraphicFramePr>
          <p:cNvPr id="23" name="Объект 10"/>
          <p:cNvGraphicFramePr>
            <a:graphicFrameLocks noChangeAspect="1"/>
          </p:cNvGraphicFramePr>
          <p:nvPr>
            <p:extLst/>
          </p:nvPr>
        </p:nvGraphicFramePr>
        <p:xfrm>
          <a:off x="1013160" y="829559"/>
          <a:ext cx="2937322" cy="460445"/>
        </p:xfrm>
        <a:graphic>
          <a:graphicData uri="http://schemas.openxmlformats.org/presentationml/2006/ole">
            <mc:AlternateContent xmlns:mc="http://schemas.openxmlformats.org/markup-compatibility/2006">
              <mc:Choice xmlns:v="urn:schemas-microsoft-com:vml" Requires="v">
                <p:oleObj spid="_x0000_s22628" name="Equation" r:id="rId9" imgW="1764864" imgH="279446" progId="Equation.DSMT4">
                  <p:embed/>
                </p:oleObj>
              </mc:Choice>
              <mc:Fallback>
                <p:oleObj name="Equation" r:id="rId9" imgW="1764864" imgH="2794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3160" y="829559"/>
                        <a:ext cx="2937322" cy="4604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20"/>
          <p:cNvSpPr/>
          <p:nvPr/>
        </p:nvSpPr>
        <p:spPr>
          <a:xfrm>
            <a:off x="7893107" y="1449536"/>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(30)</a:t>
            </a:r>
            <a:endParaRPr lang="ru-RU" dirty="0">
              <a:latin typeface="Arial" panose="020B0604020202020204" pitchFamily="34" charset="0"/>
              <a:cs typeface="Arial" panose="020B0604020202020204" pitchFamily="34" charset="0"/>
            </a:endParaRPr>
          </a:p>
        </p:txBody>
      </p:sp>
      <p:sp>
        <p:nvSpPr>
          <p:cNvPr id="24" name="Rectangle 23"/>
          <p:cNvSpPr/>
          <p:nvPr/>
        </p:nvSpPr>
        <p:spPr>
          <a:xfrm>
            <a:off x="7893107" y="967841"/>
            <a:ext cx="595160" cy="369332"/>
          </a:xfrm>
          <a:prstGeom prst="rect">
            <a:avLst/>
          </a:prstGeom>
        </p:spPr>
        <p:txBody>
          <a:bodyPr wrap="none">
            <a:spAutoFit/>
          </a:bodyPr>
          <a:lstStyle/>
          <a:p>
            <a:r>
              <a:rPr lang="en-US" dirty="0">
                <a:latin typeface="Arial" panose="020B0604020202020204" pitchFamily="34" charset="0"/>
                <a:cs typeface="Arial" panose="020B0604020202020204" pitchFamily="34" charset="0"/>
              </a:rPr>
              <a:t>(29)</a:t>
            </a:r>
            <a:endParaRPr lang="ru-RU" dirty="0">
              <a:latin typeface="Arial" panose="020B0604020202020204" pitchFamily="34" charset="0"/>
              <a:cs typeface="Arial" panose="020B0604020202020204" pitchFamily="34" charset="0"/>
            </a:endParaRPr>
          </a:p>
        </p:txBody>
      </p:sp>
      <p:graphicFrame>
        <p:nvGraphicFramePr>
          <p:cNvPr id="26" name="Объект 10"/>
          <p:cNvGraphicFramePr>
            <a:graphicFrameLocks noChangeAspect="1"/>
          </p:cNvGraphicFramePr>
          <p:nvPr>
            <p:extLst/>
          </p:nvPr>
        </p:nvGraphicFramePr>
        <p:xfrm>
          <a:off x="989013" y="1449536"/>
          <a:ext cx="4250410" cy="519520"/>
        </p:xfrm>
        <a:graphic>
          <a:graphicData uri="http://schemas.openxmlformats.org/presentationml/2006/ole">
            <mc:AlternateContent xmlns:mc="http://schemas.openxmlformats.org/markup-compatibility/2006">
              <mc:Choice xmlns:v="urn:schemas-microsoft-com:vml" Requires="v">
                <p:oleObj spid="_x0000_s22629" name="Equation" r:id="rId11" imgW="2468520" imgH="292320" progId="Equation.DSMT4">
                  <p:embed/>
                </p:oleObj>
              </mc:Choice>
              <mc:Fallback>
                <p:oleObj name="Equation" r:id="rId11" imgW="2468520" imgH="2923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89013" y="1449536"/>
                        <a:ext cx="4250410" cy="5195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33261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8948" y="507545"/>
            <a:ext cx="7192210" cy="646331"/>
          </a:xfrm>
          <a:prstGeom prst="rect">
            <a:avLst/>
          </a:prstGeom>
        </p:spPr>
        <p:txBody>
          <a:bodyPr wrap="square">
            <a:spAutoFit/>
          </a:bodyPr>
          <a:lstStyle/>
          <a:p>
            <a:r>
              <a:rPr lang="en-AU" dirty="0">
                <a:latin typeface="Arial" panose="020B0604020202020204" pitchFamily="34" charset="0"/>
                <a:cs typeface="Arial" panose="020B0604020202020204" pitchFamily="34" charset="0"/>
              </a:rPr>
              <a:t>When a rigid body performs a rotation of </a:t>
            </a:r>
            <a:r>
              <a:rPr lang="en-AU" dirty="0" smtClean="0">
                <a:latin typeface="Arial" panose="020B0604020202020204" pitchFamily="34" charset="0"/>
                <a:cs typeface="Arial" panose="020B0604020202020204" pitchFamily="34" charset="0"/>
              </a:rPr>
              <a:t>    about </a:t>
            </a:r>
            <a:r>
              <a:rPr lang="en-AU" dirty="0">
                <a:latin typeface="Arial" panose="020B0604020202020204" pitchFamily="34" charset="0"/>
                <a:cs typeface="Arial" panose="020B0604020202020204" pitchFamily="34" charset="0"/>
              </a:rPr>
              <a:t>the	 </a:t>
            </a:r>
            <a:r>
              <a:rPr lang="en-AU" dirty="0" smtClean="0">
                <a:latin typeface="Arial" panose="020B0604020202020204" pitchFamily="34" charset="0"/>
                <a:cs typeface="Arial" panose="020B0604020202020204" pitchFamily="34" charset="0"/>
              </a:rPr>
              <a:t>    axis</a:t>
            </a:r>
            <a:r>
              <a:rPr lang="en-AU" dirty="0">
                <a:latin typeface="Arial" panose="020B0604020202020204" pitchFamily="34" charset="0"/>
                <a:cs typeface="Arial" panose="020B0604020202020204" pitchFamily="34" charset="0"/>
              </a:rPr>
              <a:t>, then 	    </a:t>
            </a:r>
          </a:p>
          <a:p>
            <a:r>
              <a:rPr lang="en-AU" dirty="0">
                <a:latin typeface="Arial" panose="020B0604020202020204" pitchFamily="34" charset="0"/>
                <a:cs typeface="Arial" panose="020B0604020202020204" pitchFamily="34" charset="0"/>
              </a:rPr>
              <a:t>(Fig.7)</a:t>
            </a:r>
            <a:endParaRPr lang="ru-RU" dirty="0">
              <a:latin typeface="Arial" panose="020B0604020202020204" pitchFamily="34" charset="0"/>
              <a:cs typeface="Arial" panose="020B0604020202020204" pitchFamily="34" charset="0"/>
            </a:endParaRPr>
          </a:p>
        </p:txBody>
      </p:sp>
      <p:pic>
        <p:nvPicPr>
          <p:cNvPr id="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638" y="505113"/>
            <a:ext cx="346969" cy="3097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6" name="Объект 11"/>
          <p:cNvGraphicFramePr>
            <a:graphicFrameLocks noChangeAspect="1"/>
          </p:cNvGraphicFramePr>
          <p:nvPr>
            <p:extLst/>
          </p:nvPr>
        </p:nvGraphicFramePr>
        <p:xfrm>
          <a:off x="7817277" y="507545"/>
          <a:ext cx="734211" cy="387130"/>
        </p:xfrm>
        <a:graphic>
          <a:graphicData uri="http://schemas.openxmlformats.org/presentationml/2006/ole">
            <mc:AlternateContent xmlns:mc="http://schemas.openxmlformats.org/markup-compatibility/2006">
              <mc:Choice xmlns:v="urn:schemas-microsoft-com:vml" Requires="v">
                <p:oleObj spid="_x0000_s23953" name="Equation" r:id="rId4" imgW="520547" imgH="279278" progId="Equation.DSMT4">
                  <p:embed/>
                </p:oleObj>
              </mc:Choice>
              <mc:Fallback>
                <p:oleObj name="Equation" r:id="rId4" imgW="520547" imgH="279278"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7277" y="507545"/>
                        <a:ext cx="734211" cy="387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5060132" y="4676084"/>
            <a:ext cx="697840" cy="369332"/>
          </a:xfrm>
          <a:prstGeom prst="rect">
            <a:avLst/>
          </a:prstGeom>
          <a:noFill/>
        </p:spPr>
        <p:txBody>
          <a:bodyPr wrap="none" rtlCol="0">
            <a:spAutoFit/>
          </a:bodyPr>
          <a:lstStyle/>
          <a:p>
            <a:r>
              <a:rPr lang="en-US" dirty="0" smtClean="0">
                <a:latin typeface="Arial"/>
                <a:cs typeface="Arial"/>
              </a:rPr>
              <a:t>Fig.7</a:t>
            </a:r>
            <a:endParaRPr lang="en-US" dirty="0">
              <a:latin typeface="Arial"/>
              <a:cs typeface="Arial"/>
            </a:endParaRPr>
          </a:p>
        </p:txBody>
      </p:sp>
      <p:pic>
        <p:nvPicPr>
          <p:cNvPr id="9" name="Picture 8" descr="FIG_8.pdf"/>
          <p:cNvPicPr>
            <a:picLocks noChangeAspect="1"/>
          </p:cNvPicPr>
          <p:nvPr/>
        </p:nvPicPr>
        <p:blipFill rotWithShape="1">
          <a:blip r:embed="rId6">
            <a:extLst>
              <a:ext uri="{28A0092B-C50C-407E-A947-70E740481C1C}">
                <a14:useLocalDpi xmlns:a14="http://schemas.microsoft.com/office/drawing/2010/main" val="0"/>
              </a:ext>
            </a:extLst>
          </a:blip>
          <a:srcRect l="33234" t="22689" r="36466" b="28316"/>
          <a:stretch/>
        </p:blipFill>
        <p:spPr>
          <a:xfrm>
            <a:off x="2450001" y="1085245"/>
            <a:ext cx="4180587" cy="3960171"/>
          </a:xfrm>
          <a:prstGeom prst="rect">
            <a:avLst/>
          </a:prstGeom>
        </p:spPr>
      </p:pic>
      <p:sp>
        <p:nvSpPr>
          <p:cNvPr id="10" name="Rectangle 9"/>
          <p:cNvSpPr/>
          <p:nvPr/>
        </p:nvSpPr>
        <p:spPr>
          <a:xfrm>
            <a:off x="868947" y="5298256"/>
            <a:ext cx="7486315" cy="369332"/>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elements of the rotation matrix </a:t>
            </a:r>
            <a:r>
              <a:rPr lang="en-AU" baseline="-25000" dirty="0">
                <a:latin typeface="Arial" panose="020B0604020202020204" pitchFamily="34" charset="0"/>
                <a:cs typeface="Arial" panose="020B0604020202020204" pitchFamily="34" charset="0"/>
              </a:rPr>
              <a:t>  </a:t>
            </a:r>
            <a:r>
              <a:rPr lang="en-AU" baseline="-25000"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a:t>
            </a:r>
            <a:r>
              <a:rPr lang="en-AU" baseline="-25000"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Eq.8, have </a:t>
            </a:r>
            <a:r>
              <a:rPr lang="en-AU" dirty="0">
                <a:latin typeface="Arial" panose="020B0604020202020204" pitchFamily="34" charset="0"/>
                <a:cs typeface="Arial" panose="020B0604020202020204" pitchFamily="34" charset="0"/>
              </a:rPr>
              <a:t>the follows views </a:t>
            </a:r>
            <a:endParaRPr lang="ru-RU" dirty="0">
              <a:latin typeface="Arial" panose="020B0604020202020204" pitchFamily="34" charset="0"/>
              <a:cs typeface="Arial" panose="020B0604020202020204" pitchFamily="34" charset="0"/>
            </a:endParaRPr>
          </a:p>
        </p:txBody>
      </p:sp>
      <p:graphicFrame>
        <p:nvGraphicFramePr>
          <p:cNvPr id="11" name="Объект 13"/>
          <p:cNvGraphicFramePr>
            <a:graphicFrameLocks noChangeAspect="1"/>
          </p:cNvGraphicFramePr>
          <p:nvPr>
            <p:extLst/>
          </p:nvPr>
        </p:nvGraphicFramePr>
        <p:xfrm>
          <a:off x="4540295" y="5298256"/>
          <a:ext cx="519837" cy="320750"/>
        </p:xfrm>
        <a:graphic>
          <a:graphicData uri="http://schemas.openxmlformats.org/presentationml/2006/ole">
            <mc:AlternateContent xmlns:mc="http://schemas.openxmlformats.org/markup-compatibility/2006">
              <mc:Choice xmlns:v="urn:schemas-microsoft-com:vml" Requires="v">
                <p:oleObj spid="_x0000_s23954" name="Equation" r:id="rId7" imgW="457200" imgH="279614" progId="Equation.DSMT4">
                  <p:embed/>
                </p:oleObj>
              </mc:Choice>
              <mc:Fallback>
                <p:oleObj name="Equation" r:id="rId7" imgW="457200" imgH="279614"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0295" y="5298256"/>
                        <a:ext cx="519837" cy="320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5"/>
          <p:cNvGraphicFramePr>
            <a:graphicFrameLocks noChangeAspect="1"/>
          </p:cNvGraphicFramePr>
          <p:nvPr>
            <p:extLst/>
          </p:nvPr>
        </p:nvGraphicFramePr>
        <p:xfrm>
          <a:off x="1454150" y="5716588"/>
          <a:ext cx="2019300" cy="352425"/>
        </p:xfrm>
        <a:graphic>
          <a:graphicData uri="http://schemas.openxmlformats.org/presentationml/2006/ole">
            <mc:AlternateContent xmlns:mc="http://schemas.openxmlformats.org/markup-compatibility/2006">
              <mc:Choice xmlns:v="urn:schemas-microsoft-com:vml" Requires="v">
                <p:oleObj spid="_x0000_s23955" name="Equation" r:id="rId9" imgW="1726920" imgH="304560" progId="Equation.DSMT4">
                  <p:embed/>
                </p:oleObj>
              </mc:Choice>
              <mc:Fallback>
                <p:oleObj name="Equation" r:id="rId9" imgW="1726920" imgH="3045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54150" y="5716588"/>
                        <a:ext cx="2019300" cy="352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7"/>
          <p:cNvGraphicFramePr>
            <a:graphicFrameLocks noChangeAspect="1"/>
          </p:cNvGraphicFramePr>
          <p:nvPr>
            <p:extLst/>
          </p:nvPr>
        </p:nvGraphicFramePr>
        <p:xfrm>
          <a:off x="1425575" y="6062663"/>
          <a:ext cx="2501900" cy="417512"/>
        </p:xfrm>
        <a:graphic>
          <a:graphicData uri="http://schemas.openxmlformats.org/presentationml/2006/ole">
            <mc:AlternateContent xmlns:mc="http://schemas.openxmlformats.org/markup-compatibility/2006">
              <mc:Choice xmlns:v="urn:schemas-microsoft-com:vml" Requires="v">
                <p:oleObj spid="_x0000_s23956" name="Equation" r:id="rId11" imgW="2248920" imgH="365400" progId="Equation.DSMT4">
                  <p:embed/>
                </p:oleObj>
              </mc:Choice>
              <mc:Fallback>
                <p:oleObj name="Equation" r:id="rId11" imgW="2248920" imgH="3654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25575" y="6062663"/>
                        <a:ext cx="2501900" cy="4175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7695969" y="5725113"/>
            <a:ext cx="659293"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 (33)</a:t>
            </a:r>
            <a:endParaRPr lang="en-US" dirty="0"/>
          </a:p>
        </p:txBody>
      </p:sp>
      <p:sp>
        <p:nvSpPr>
          <p:cNvPr id="15" name="Rectangle 14"/>
          <p:cNvSpPr/>
          <p:nvPr/>
        </p:nvSpPr>
        <p:spPr>
          <a:xfrm>
            <a:off x="7695969" y="6118803"/>
            <a:ext cx="659293"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 (34)</a:t>
            </a:r>
            <a:endParaRPr lang="ru-RU" dirty="0">
              <a:latin typeface="Arial" panose="020B0604020202020204" pitchFamily="34" charset="0"/>
              <a:cs typeface="Arial" panose="020B0604020202020204" pitchFamily="34" charset="0"/>
            </a:endParaRPr>
          </a:p>
        </p:txBody>
      </p:sp>
      <p:graphicFrame>
        <p:nvGraphicFramePr>
          <p:cNvPr id="16" name="Объект 6"/>
          <p:cNvGraphicFramePr>
            <a:graphicFrameLocks noChangeAspect="1"/>
          </p:cNvGraphicFramePr>
          <p:nvPr>
            <p:extLst/>
          </p:nvPr>
        </p:nvGraphicFramePr>
        <p:xfrm>
          <a:off x="4283075" y="1085245"/>
          <a:ext cx="215187" cy="218758"/>
        </p:xfrm>
        <a:graphic>
          <a:graphicData uri="http://schemas.openxmlformats.org/presentationml/2006/ole">
            <mc:AlternateContent xmlns:mc="http://schemas.openxmlformats.org/markup-compatibility/2006">
              <mc:Choice xmlns:v="urn:schemas-microsoft-com:vml" Requires="v">
                <p:oleObj spid="_x0000_s23957" name="Equation" r:id="rId13" imgW="200880" imgH="219240" progId="Equation.DSMT4">
                  <p:embed/>
                </p:oleObj>
              </mc:Choice>
              <mc:Fallback>
                <p:oleObj name="Equation" r:id="rId13" imgW="200880" imgH="2192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283075" y="1085245"/>
                        <a:ext cx="215187" cy="218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6"/>
          <p:cNvGraphicFramePr>
            <a:graphicFrameLocks noChangeAspect="1"/>
          </p:cNvGraphicFramePr>
          <p:nvPr>
            <p:extLst/>
          </p:nvPr>
        </p:nvGraphicFramePr>
        <p:xfrm>
          <a:off x="2854997" y="1381602"/>
          <a:ext cx="224753" cy="218758"/>
        </p:xfrm>
        <a:graphic>
          <a:graphicData uri="http://schemas.openxmlformats.org/presentationml/2006/ole">
            <mc:AlternateContent xmlns:mc="http://schemas.openxmlformats.org/markup-compatibility/2006">
              <mc:Choice xmlns:v="urn:schemas-microsoft-com:vml" Requires="v">
                <p:oleObj spid="_x0000_s23958" name="Equation" r:id="rId15" imgW="255960" imgH="219240" progId="Equation.DSMT4">
                  <p:embed/>
                </p:oleObj>
              </mc:Choice>
              <mc:Fallback>
                <p:oleObj name="Equation" r:id="rId15" imgW="255960" imgH="21924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54997" y="1381602"/>
                        <a:ext cx="224753" cy="2187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6"/>
          <p:cNvGraphicFramePr>
            <a:graphicFrameLocks noChangeAspect="1"/>
          </p:cNvGraphicFramePr>
          <p:nvPr>
            <p:extLst/>
          </p:nvPr>
        </p:nvGraphicFramePr>
        <p:xfrm>
          <a:off x="6257032" y="2729096"/>
          <a:ext cx="227211" cy="239529"/>
        </p:xfrm>
        <a:graphic>
          <a:graphicData uri="http://schemas.openxmlformats.org/presentationml/2006/ole">
            <mc:AlternateContent xmlns:mc="http://schemas.openxmlformats.org/markup-compatibility/2006">
              <mc:Choice xmlns:v="urn:schemas-microsoft-com:vml" Requires="v">
                <p:oleObj spid="_x0000_s23959" name="Equation" r:id="rId17" imgW="200880" imgH="219240" progId="Equation.DSMT4">
                  <p:embed/>
                </p:oleObj>
              </mc:Choice>
              <mc:Fallback>
                <p:oleObj name="Equation" r:id="rId17" imgW="200880" imgH="21924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257032" y="2729096"/>
                        <a:ext cx="227211" cy="2395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Объект 6"/>
          <p:cNvGraphicFramePr>
            <a:graphicFrameLocks noChangeAspect="1"/>
          </p:cNvGraphicFramePr>
          <p:nvPr>
            <p:extLst/>
          </p:nvPr>
        </p:nvGraphicFramePr>
        <p:xfrm>
          <a:off x="6257032" y="3240756"/>
          <a:ext cx="227211" cy="254885"/>
        </p:xfrm>
        <a:graphic>
          <a:graphicData uri="http://schemas.openxmlformats.org/presentationml/2006/ole">
            <mc:AlternateContent xmlns:mc="http://schemas.openxmlformats.org/markup-compatibility/2006">
              <mc:Choice xmlns:v="urn:schemas-microsoft-com:vml" Requires="v">
                <p:oleObj spid="_x0000_s23960" name="Equation" r:id="rId19" imgW="191880" imgH="219240" progId="Equation.DSMT4">
                  <p:embed/>
                </p:oleObj>
              </mc:Choice>
              <mc:Fallback>
                <p:oleObj name="Equation" r:id="rId19" imgW="191880" imgH="21924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57032" y="3240756"/>
                        <a:ext cx="227211" cy="25488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Объект 6"/>
          <p:cNvGraphicFramePr>
            <a:graphicFrameLocks noChangeAspect="1"/>
          </p:cNvGraphicFramePr>
          <p:nvPr>
            <p:extLst/>
          </p:nvPr>
        </p:nvGraphicFramePr>
        <p:xfrm>
          <a:off x="3713957" y="4968154"/>
          <a:ext cx="195262" cy="183714"/>
        </p:xfrm>
        <a:graphic>
          <a:graphicData uri="http://schemas.openxmlformats.org/presentationml/2006/ole">
            <mc:AlternateContent xmlns:mc="http://schemas.openxmlformats.org/markup-compatibility/2006">
              <mc:Choice xmlns:v="urn:schemas-microsoft-com:vml" Requires="v">
                <p:oleObj spid="_x0000_s23961" name="Equation" r:id="rId21" imgW="228240" imgH="219240" progId="Equation.DSMT4">
                  <p:embed/>
                </p:oleObj>
              </mc:Choice>
              <mc:Fallback>
                <p:oleObj name="Equation" r:id="rId21" imgW="228240" imgH="219240"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713957" y="4968154"/>
                        <a:ext cx="195262" cy="1837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Объект 6"/>
          <p:cNvGraphicFramePr>
            <a:graphicFrameLocks noChangeAspect="1"/>
          </p:cNvGraphicFramePr>
          <p:nvPr>
            <p:extLst/>
          </p:nvPr>
        </p:nvGraphicFramePr>
        <p:xfrm>
          <a:off x="2328288" y="4757204"/>
          <a:ext cx="236265" cy="210950"/>
        </p:xfrm>
        <a:graphic>
          <a:graphicData uri="http://schemas.openxmlformats.org/presentationml/2006/ole">
            <mc:AlternateContent xmlns:mc="http://schemas.openxmlformats.org/markup-compatibility/2006">
              <mc:Choice xmlns:v="urn:schemas-microsoft-com:vml" Requires="v">
                <p:oleObj spid="_x0000_s23962" name="Equation" r:id="rId23" imgW="237600" imgH="219240" progId="Equation.DSMT4">
                  <p:embed/>
                </p:oleObj>
              </mc:Choice>
              <mc:Fallback>
                <p:oleObj name="Equation" r:id="rId23" imgW="237600" imgH="219240" progId="Equation.DSMT4">
                  <p:embed/>
                  <p:pic>
                    <p:nvPicPr>
                      <p:cNvPr id="0" name=""/>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2328288" y="4757204"/>
                        <a:ext cx="236265" cy="210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Объект 6"/>
          <p:cNvGraphicFramePr>
            <a:graphicFrameLocks noChangeAspect="1"/>
          </p:cNvGraphicFramePr>
          <p:nvPr>
            <p:extLst/>
          </p:nvPr>
        </p:nvGraphicFramePr>
        <p:xfrm>
          <a:off x="3811588" y="2024063"/>
          <a:ext cx="231775" cy="293687"/>
        </p:xfrm>
        <a:graphic>
          <a:graphicData uri="http://schemas.openxmlformats.org/presentationml/2006/ole">
            <mc:AlternateContent xmlns:mc="http://schemas.openxmlformats.org/markup-compatibility/2006">
              <mc:Choice xmlns:v="urn:schemas-microsoft-com:vml" Requires="v">
                <p:oleObj spid="_x0000_s23963" name="Equation" r:id="rId25" imgW="182520" imgH="228240" progId="Equation.DSMT4">
                  <p:embed/>
                </p:oleObj>
              </mc:Choice>
              <mc:Fallback>
                <p:oleObj name="Equation" r:id="rId25" imgW="182520" imgH="2282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11588" y="2024063"/>
                        <a:ext cx="231775"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Объект 6"/>
          <p:cNvGraphicFramePr>
            <a:graphicFrameLocks noChangeAspect="1"/>
          </p:cNvGraphicFramePr>
          <p:nvPr>
            <p:extLst/>
          </p:nvPr>
        </p:nvGraphicFramePr>
        <p:xfrm>
          <a:off x="5815042" y="3445669"/>
          <a:ext cx="231775" cy="293687"/>
        </p:xfrm>
        <a:graphic>
          <a:graphicData uri="http://schemas.openxmlformats.org/presentationml/2006/ole">
            <mc:AlternateContent xmlns:mc="http://schemas.openxmlformats.org/markup-compatibility/2006">
              <mc:Choice xmlns:v="urn:schemas-microsoft-com:vml" Requires="v">
                <p:oleObj spid="_x0000_s23964" name="Equation" r:id="rId27" imgW="182520" imgH="228240" progId="Equation.DSMT4">
                  <p:embed/>
                </p:oleObj>
              </mc:Choice>
              <mc:Fallback>
                <p:oleObj name="Equation" r:id="rId27" imgW="182520" imgH="2282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15042" y="3445669"/>
                        <a:ext cx="231775"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Объект 6"/>
          <p:cNvGraphicFramePr>
            <a:graphicFrameLocks noChangeAspect="1"/>
          </p:cNvGraphicFramePr>
          <p:nvPr>
            <p:extLst/>
          </p:nvPr>
        </p:nvGraphicFramePr>
        <p:xfrm>
          <a:off x="3644900" y="3874252"/>
          <a:ext cx="231775" cy="293687"/>
        </p:xfrm>
        <a:graphic>
          <a:graphicData uri="http://schemas.openxmlformats.org/presentationml/2006/ole">
            <mc:AlternateContent xmlns:mc="http://schemas.openxmlformats.org/markup-compatibility/2006">
              <mc:Choice xmlns:v="urn:schemas-microsoft-com:vml" Requires="v">
                <p:oleObj spid="_x0000_s23965" name="Equation" r:id="rId28" imgW="182520" imgH="228240" progId="Equation.DSMT4">
                  <p:embed/>
                </p:oleObj>
              </mc:Choice>
              <mc:Fallback>
                <p:oleObj name="Equation" r:id="rId28" imgW="182520" imgH="228240" progId="Equation.DSMT4">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644900" y="3874252"/>
                        <a:ext cx="231775"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Объект 6"/>
          <p:cNvGraphicFramePr>
            <a:graphicFrameLocks noChangeAspect="1"/>
          </p:cNvGraphicFramePr>
          <p:nvPr>
            <p:extLst/>
          </p:nvPr>
        </p:nvGraphicFramePr>
        <p:xfrm>
          <a:off x="4246023" y="3240756"/>
          <a:ext cx="217487" cy="231775"/>
        </p:xfrm>
        <a:graphic>
          <a:graphicData uri="http://schemas.openxmlformats.org/presentationml/2006/ole">
            <mc:AlternateContent xmlns:mc="http://schemas.openxmlformats.org/markup-compatibility/2006">
              <mc:Choice xmlns:v="urn:schemas-microsoft-com:vml" Requires="v">
                <p:oleObj spid="_x0000_s23966" name="Equation" r:id="rId29" imgW="164520" imgH="182520" progId="Equation.DSMT4">
                  <p:embed/>
                </p:oleObj>
              </mc:Choice>
              <mc:Fallback>
                <p:oleObj name="Equation" r:id="rId29" imgW="164520" imgH="182520" progId="Equation.DSMT4">
                  <p:embed/>
                  <p:pic>
                    <p:nvPicPr>
                      <p:cNvPr id="0" name=""/>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246023" y="3240756"/>
                        <a:ext cx="217487" cy="23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Объект 6"/>
          <p:cNvGraphicFramePr>
            <a:graphicFrameLocks noChangeAspect="1"/>
          </p:cNvGraphicFramePr>
          <p:nvPr>
            <p:extLst/>
          </p:nvPr>
        </p:nvGraphicFramePr>
        <p:xfrm>
          <a:off x="5029200" y="2591127"/>
          <a:ext cx="247650" cy="377498"/>
        </p:xfrm>
        <a:graphic>
          <a:graphicData uri="http://schemas.openxmlformats.org/presentationml/2006/ole">
            <mc:AlternateContent xmlns:mc="http://schemas.openxmlformats.org/markup-compatibility/2006">
              <mc:Choice xmlns:v="urn:schemas-microsoft-com:vml" Requires="v">
                <p:oleObj spid="_x0000_s23967" name="Equation" r:id="rId31" imgW="228240" imgH="356400" progId="Equation.DSMT4">
                  <p:embed/>
                </p:oleObj>
              </mc:Choice>
              <mc:Fallback>
                <p:oleObj name="Equation" r:id="rId31" imgW="228240" imgH="356400" progId="Equation.DSMT4">
                  <p:embed/>
                  <p:pic>
                    <p:nvPicPr>
                      <p:cNvPr id="0" name=""/>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029200" y="2591127"/>
                        <a:ext cx="247650" cy="3774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Объект 6"/>
          <p:cNvGraphicFramePr>
            <a:graphicFrameLocks noChangeAspect="1"/>
          </p:cNvGraphicFramePr>
          <p:nvPr>
            <p:extLst/>
          </p:nvPr>
        </p:nvGraphicFramePr>
        <p:xfrm>
          <a:off x="5091113" y="3240756"/>
          <a:ext cx="253999" cy="407183"/>
        </p:xfrm>
        <a:graphic>
          <a:graphicData uri="http://schemas.openxmlformats.org/presentationml/2006/ole">
            <mc:AlternateContent xmlns:mc="http://schemas.openxmlformats.org/markup-compatibility/2006">
              <mc:Choice xmlns:v="urn:schemas-microsoft-com:vml" Requires="v">
                <p:oleObj spid="_x0000_s23968" name="Equation" r:id="rId33" imgW="237600" imgH="393120" progId="Equation.DSMT4">
                  <p:embed/>
                </p:oleObj>
              </mc:Choice>
              <mc:Fallback>
                <p:oleObj name="Equation" r:id="rId33" imgW="237600" imgH="393120" progId="Equation.DSMT4">
                  <p:embed/>
                  <p:pic>
                    <p:nvPicPr>
                      <p:cNvPr id="0" name=""/>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5091113" y="3240756"/>
                        <a:ext cx="253999" cy="4071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Объект 6"/>
          <p:cNvGraphicFramePr>
            <a:graphicFrameLocks noChangeAspect="1"/>
          </p:cNvGraphicFramePr>
          <p:nvPr>
            <p:extLst/>
          </p:nvPr>
        </p:nvGraphicFramePr>
        <p:xfrm>
          <a:off x="4283075" y="2160544"/>
          <a:ext cx="215187" cy="311193"/>
        </p:xfrm>
        <a:graphic>
          <a:graphicData uri="http://schemas.openxmlformats.org/presentationml/2006/ole">
            <mc:AlternateContent xmlns:mc="http://schemas.openxmlformats.org/markup-compatibility/2006">
              <mc:Choice xmlns:v="urn:schemas-microsoft-com:vml" Requires="v">
                <p:oleObj spid="_x0000_s23969" name="Equation" r:id="rId35" imgW="237600" imgH="356400" progId="Equation.DSMT4">
                  <p:embed/>
                </p:oleObj>
              </mc:Choice>
              <mc:Fallback>
                <p:oleObj name="Equation" r:id="rId35" imgW="237600" imgH="356400" progId="Equation.DSMT4">
                  <p:embed/>
                  <p:pic>
                    <p:nvPicPr>
                      <p:cNvPr id="0" name=""/>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283075" y="2160544"/>
                        <a:ext cx="215187" cy="31119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Объект 6"/>
          <p:cNvGraphicFramePr>
            <a:graphicFrameLocks noChangeAspect="1"/>
          </p:cNvGraphicFramePr>
          <p:nvPr>
            <p:extLst/>
          </p:nvPr>
        </p:nvGraphicFramePr>
        <p:xfrm>
          <a:off x="3427181" y="2317750"/>
          <a:ext cx="233593" cy="306388"/>
        </p:xfrm>
        <a:graphic>
          <a:graphicData uri="http://schemas.openxmlformats.org/presentationml/2006/ole">
            <mc:AlternateContent xmlns:mc="http://schemas.openxmlformats.org/markup-compatibility/2006">
              <mc:Choice xmlns:v="urn:schemas-microsoft-com:vml" Requires="v">
                <p:oleObj spid="_x0000_s23970" name="Equation" r:id="rId37" imgW="264960" imgH="356400" progId="Equation.DSMT4">
                  <p:embed/>
                </p:oleObj>
              </mc:Choice>
              <mc:Fallback>
                <p:oleObj name="Equation" r:id="rId37" imgW="264960" imgH="356400" progId="Equation.DSMT4">
                  <p:embed/>
                  <p:pic>
                    <p:nvPicPr>
                      <p:cNvPr id="0" name=""/>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3427181" y="2317750"/>
                        <a:ext cx="233593" cy="306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Объект 6"/>
          <p:cNvGraphicFramePr>
            <a:graphicFrameLocks noChangeAspect="1"/>
          </p:cNvGraphicFramePr>
          <p:nvPr>
            <p:extLst/>
          </p:nvPr>
        </p:nvGraphicFramePr>
        <p:xfrm>
          <a:off x="3079750" y="3592513"/>
          <a:ext cx="185728" cy="358734"/>
        </p:xfrm>
        <a:graphic>
          <a:graphicData uri="http://schemas.openxmlformats.org/presentationml/2006/ole">
            <mc:AlternateContent xmlns:mc="http://schemas.openxmlformats.org/markup-compatibility/2006">
              <mc:Choice xmlns:v="urn:schemas-microsoft-com:vml" Requires="v">
                <p:oleObj spid="_x0000_s23971" name="Equation" r:id="rId39" imgW="182520" imgH="356400" progId="Equation.DSMT4">
                  <p:embed/>
                </p:oleObj>
              </mc:Choice>
              <mc:Fallback>
                <p:oleObj name="Equation" r:id="rId39" imgW="182520" imgH="356400" progId="Equation.DSMT4">
                  <p:embed/>
                  <p:pic>
                    <p:nvPicPr>
                      <p:cNvPr id="0" name=""/>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3079750" y="3592513"/>
                        <a:ext cx="185728" cy="3587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Объект 6"/>
          <p:cNvGraphicFramePr>
            <a:graphicFrameLocks noChangeAspect="1"/>
          </p:cNvGraphicFramePr>
          <p:nvPr>
            <p:extLst/>
          </p:nvPr>
        </p:nvGraphicFramePr>
        <p:xfrm>
          <a:off x="4153659" y="3951247"/>
          <a:ext cx="184728" cy="356803"/>
        </p:xfrm>
        <a:graphic>
          <a:graphicData uri="http://schemas.openxmlformats.org/presentationml/2006/ole">
            <mc:AlternateContent xmlns:mc="http://schemas.openxmlformats.org/markup-compatibility/2006">
              <mc:Choice xmlns:v="urn:schemas-microsoft-com:vml" Requires="v">
                <p:oleObj spid="_x0000_s23972" name="Equation" r:id="rId41" imgW="182520" imgH="356400" progId="Equation.DSMT4">
                  <p:embed/>
                </p:oleObj>
              </mc:Choice>
              <mc:Fallback>
                <p:oleObj name="Equation" r:id="rId41" imgW="182520" imgH="356400" progId="Equation.DSMT4">
                  <p:embed/>
                  <p:pic>
                    <p:nvPicPr>
                      <p:cNvPr id="0" name=""/>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4153659" y="3951247"/>
                        <a:ext cx="184728" cy="3568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2" name="Объект 31"/>
          <p:cNvGraphicFramePr>
            <a:graphicFrameLocks noChangeAspect="1"/>
          </p:cNvGraphicFramePr>
          <p:nvPr/>
        </p:nvGraphicFramePr>
        <p:xfrm>
          <a:off x="5091113" y="601663"/>
          <a:ext cx="185737" cy="293687"/>
        </p:xfrm>
        <a:graphic>
          <a:graphicData uri="http://schemas.openxmlformats.org/presentationml/2006/ole">
            <mc:AlternateContent xmlns:mc="http://schemas.openxmlformats.org/markup-compatibility/2006">
              <mc:Choice xmlns:v="urn:schemas-microsoft-com:vml" Requires="v">
                <p:oleObj spid="_x0000_s23973" name="Equation" r:id="rId43" imgW="177480" imgH="164880" progId="Equation.DSMT4">
                  <p:embed/>
                </p:oleObj>
              </mc:Choice>
              <mc:Fallback>
                <p:oleObj name="Equation" r:id="rId43" imgW="177480" imgH="164880" progId="Equation.DSMT4">
                  <p:embed/>
                  <p:pic>
                    <p:nvPicPr>
                      <p:cNvPr id="0" name=""/>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091113" y="601663"/>
                        <a:ext cx="185737" cy="2936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 name="TextBox 3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22</a:t>
            </a:r>
            <a:endParaRPr lang="en-US" dirty="0">
              <a:latin typeface="Arial"/>
              <a:cs typeface="Arial"/>
            </a:endParaRPr>
          </a:p>
        </p:txBody>
      </p:sp>
    </p:spTree>
    <p:extLst>
      <p:ext uri="{BB962C8B-B14F-4D97-AF65-F5344CB8AC3E}">
        <p14:creationId xmlns:p14="http://schemas.microsoft.com/office/powerpoint/2010/main" val="146428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32" y="457200"/>
            <a:ext cx="7634111" cy="5909310"/>
          </a:xfrm>
          <a:prstGeom prst="rect">
            <a:avLst/>
          </a:prstGeom>
        </p:spPr>
        <p:txBody>
          <a:bodyPr wrap="square">
            <a:spAutoFit/>
          </a:bodyPr>
          <a:lstStyle/>
          <a:p>
            <a:pPr algn="just"/>
            <a:r>
              <a:rPr lang="en-US" dirty="0" smtClean="0">
                <a:latin typeface="Arial"/>
                <a:cs typeface="Arial"/>
              </a:rPr>
              <a:t>															(35)</a:t>
            </a:r>
            <a:endParaRPr lang="en-US" dirty="0">
              <a:latin typeface="Arial"/>
              <a:cs typeface="Arial"/>
            </a:endParaRPr>
          </a:p>
          <a:p>
            <a:pPr algn="just"/>
            <a:endParaRPr lang="en-US" dirty="0" smtClean="0">
              <a:latin typeface="Arial"/>
              <a:cs typeface="Arial"/>
            </a:endParaRPr>
          </a:p>
          <a:p>
            <a:pPr algn="just"/>
            <a:r>
              <a:rPr lang="en-US" dirty="0" smtClean="0">
                <a:latin typeface="Arial"/>
                <a:cs typeface="Arial"/>
              </a:rPr>
              <a:t>															(36)</a:t>
            </a:r>
          </a:p>
          <a:p>
            <a:pPr algn="just"/>
            <a:endParaRPr lang="en-US" dirty="0">
              <a:latin typeface="Arial"/>
              <a:cs typeface="Arial"/>
            </a:endParaRPr>
          </a:p>
          <a:p>
            <a:pPr algn="just"/>
            <a:r>
              <a:rPr lang="en-US" dirty="0" smtClean="0">
                <a:latin typeface="Arial"/>
                <a:cs typeface="Arial"/>
              </a:rPr>
              <a:t>															(37)</a:t>
            </a:r>
          </a:p>
          <a:p>
            <a:endParaRPr lang="en-US" dirty="0">
              <a:latin typeface="Arial"/>
              <a:cs typeface="Arial"/>
            </a:endParaRPr>
          </a:p>
          <a:p>
            <a:r>
              <a:rPr lang="en-US" dirty="0" smtClean="0">
                <a:latin typeface="Arial"/>
                <a:cs typeface="Arial"/>
              </a:rPr>
              <a:t>															(38)</a:t>
            </a:r>
          </a:p>
          <a:p>
            <a:endParaRPr lang="en-US" dirty="0">
              <a:latin typeface="Arial"/>
              <a:cs typeface="Arial"/>
            </a:endParaRPr>
          </a:p>
          <a:p>
            <a:r>
              <a:rPr lang="en-US" dirty="0" smtClean="0">
                <a:latin typeface="Arial"/>
                <a:cs typeface="Arial"/>
              </a:rPr>
              <a:t>															(39)</a:t>
            </a:r>
          </a:p>
          <a:p>
            <a:endParaRPr lang="en-US" dirty="0">
              <a:latin typeface="Arial"/>
              <a:cs typeface="Arial"/>
            </a:endParaRPr>
          </a:p>
          <a:p>
            <a:r>
              <a:rPr lang="en-US" dirty="0" smtClean="0">
                <a:latin typeface="Arial"/>
                <a:cs typeface="Arial"/>
              </a:rPr>
              <a:t>															(40)</a:t>
            </a:r>
          </a:p>
          <a:p>
            <a:endParaRPr lang="en-US" dirty="0">
              <a:latin typeface="Arial"/>
              <a:cs typeface="Arial"/>
            </a:endParaRPr>
          </a:p>
          <a:p>
            <a:r>
              <a:rPr lang="en-US" dirty="0" smtClean="0">
                <a:latin typeface="Arial"/>
                <a:cs typeface="Arial"/>
              </a:rPr>
              <a:t>															(41)</a:t>
            </a:r>
          </a:p>
          <a:p>
            <a:endParaRPr lang="en-AU" dirty="0" smtClean="0"/>
          </a:p>
          <a:p>
            <a:r>
              <a:rPr lang="en-AU" dirty="0" smtClean="0">
                <a:latin typeface="Arial" panose="020B0604020202020204" pitchFamily="34" charset="0"/>
                <a:cs typeface="Arial" panose="020B0604020202020204" pitchFamily="34" charset="0"/>
              </a:rPr>
              <a:t>Hence</a:t>
            </a:r>
            <a:r>
              <a:rPr lang="en-AU" dirty="0">
                <a:latin typeface="Arial" panose="020B0604020202020204" pitchFamily="34" charset="0"/>
                <a:cs typeface="Arial" panose="020B0604020202020204" pitchFamily="34" charset="0"/>
              </a:rPr>
              <a:t>, the rotation </a:t>
            </a:r>
            <a:r>
              <a:rPr lang="en-AU" dirty="0" smtClean="0">
                <a:latin typeface="Arial" panose="020B0604020202020204" pitchFamily="34" charset="0"/>
                <a:cs typeface="Arial" panose="020B0604020202020204" pitchFamily="34" charset="0"/>
              </a:rPr>
              <a:t>matrix	</a:t>
            </a:r>
            <a:r>
              <a:rPr lang="en-AU" baseline="30000"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Eq.8, </a:t>
            </a:r>
            <a:r>
              <a:rPr lang="en-AU" dirty="0">
                <a:latin typeface="Arial" panose="020B0604020202020204" pitchFamily="34" charset="0"/>
                <a:cs typeface="Arial" panose="020B0604020202020204" pitchFamily="34" charset="0"/>
              </a:rPr>
              <a:t>reduces to </a:t>
            </a:r>
            <a:endParaRPr lang="ru-RU" dirty="0">
              <a:latin typeface="Arial" panose="020B0604020202020204" pitchFamily="34" charset="0"/>
              <a:cs typeface="Arial" panose="020B0604020202020204" pitchFamily="34" charset="0"/>
            </a:endParaRPr>
          </a:p>
          <a:p>
            <a:endParaRPr lang="en-US" dirty="0">
              <a:latin typeface="Arial"/>
              <a:cs typeface="Arial"/>
            </a:endParaRPr>
          </a:p>
          <a:p>
            <a:endParaRPr lang="en-US" dirty="0" smtClean="0">
              <a:latin typeface="Arial"/>
              <a:cs typeface="Arial"/>
            </a:endParaRPr>
          </a:p>
          <a:p>
            <a:r>
              <a:rPr lang="en-US" dirty="0" smtClean="0">
                <a:latin typeface="Arial"/>
                <a:cs typeface="Arial"/>
              </a:rPr>
              <a:t>												  			(42)</a:t>
            </a:r>
            <a:endParaRPr lang="en-US" dirty="0">
              <a:latin typeface="Arial"/>
              <a:cs typeface="Arial"/>
            </a:endParaRPr>
          </a:p>
          <a:p>
            <a:endParaRPr lang="en-AU" dirty="0">
              <a:latin typeface="Arial"/>
              <a:cs typeface="Arial"/>
            </a:endParaRPr>
          </a:p>
          <a:p>
            <a:pPr algn="ctr"/>
            <a:endParaRPr lang="en-AU" dirty="0">
              <a:latin typeface="Arial"/>
              <a:cs typeface="Arial"/>
            </a:endParaRPr>
          </a:p>
          <a:p>
            <a:pPr algn="ctr"/>
            <a:endParaRPr lang="en-US" dirty="0" smtClean="0">
              <a:latin typeface="Arial"/>
              <a:cs typeface="Arial"/>
            </a:endParaRPr>
          </a:p>
        </p:txBody>
      </p:sp>
      <p:sp>
        <p:nvSpPr>
          <p:cNvPr id="6" name="TextBox 5"/>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23</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nvPr>
        </p:nvGraphicFramePr>
        <p:xfrm>
          <a:off x="817123" y="532007"/>
          <a:ext cx="2669027" cy="292082"/>
        </p:xfrm>
        <a:graphic>
          <a:graphicData uri="http://schemas.openxmlformats.org/presentationml/2006/ole">
            <mc:AlternateContent xmlns:mc="http://schemas.openxmlformats.org/markup-compatibility/2006">
              <mc:Choice xmlns:v="urn:schemas-microsoft-com:vml" Requires="v">
                <p:oleObj spid="_x0000_s24749" name="Equation" r:id="rId3" imgW="2513911" imgH="279446" progId="Equation.DSMT4">
                  <p:embed/>
                </p:oleObj>
              </mc:Choice>
              <mc:Fallback>
                <p:oleObj name="Equation" r:id="rId3" imgW="2513911" imgH="27944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123" y="532007"/>
                        <a:ext cx="2669027" cy="2920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836579" y="1060312"/>
          <a:ext cx="1872268" cy="320388"/>
        </p:xfrm>
        <a:graphic>
          <a:graphicData uri="http://schemas.openxmlformats.org/presentationml/2006/ole">
            <mc:AlternateContent xmlns:mc="http://schemas.openxmlformats.org/markup-compatibility/2006">
              <mc:Choice xmlns:v="urn:schemas-microsoft-com:vml" Requires="v">
                <p:oleObj spid="_x0000_s24750" name="Equation" r:id="rId5" imgW="1777541" imgH="304800" progId="Equation.DSMT4">
                  <p:embed/>
                </p:oleObj>
              </mc:Choice>
              <mc:Fallback>
                <p:oleObj name="Equation" r:id="rId5" imgW="1777541" imgH="304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6579" y="1060312"/>
                        <a:ext cx="1872268" cy="320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ext uri="{D42A27DB-BD31-4B8C-83A1-F6EECF244321}">
                <p14:modId xmlns:p14="http://schemas.microsoft.com/office/powerpoint/2010/main" val="3095977949"/>
              </p:ext>
            </p:extLst>
          </p:nvPr>
        </p:nvGraphicFramePr>
        <p:xfrm>
          <a:off x="803275" y="1638300"/>
          <a:ext cx="1898650" cy="330200"/>
        </p:xfrm>
        <a:graphic>
          <a:graphicData uri="http://schemas.openxmlformats.org/presentationml/2006/ole">
            <mc:AlternateContent xmlns:mc="http://schemas.openxmlformats.org/markup-compatibility/2006">
              <mc:Choice xmlns:v="urn:schemas-microsoft-com:vml" Requires="v">
                <p:oleObj spid="_x0000_s24751" name="Equation" r:id="rId7" imgW="1726920" imgH="304560" progId="Equation.DSMT4">
                  <p:embed/>
                </p:oleObj>
              </mc:Choice>
              <mc:Fallback>
                <p:oleObj name="Equation" r:id="rId7" imgW="1726920" imgH="3045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275" y="1638300"/>
                        <a:ext cx="189865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851472" y="2233495"/>
          <a:ext cx="1920303" cy="318392"/>
        </p:xfrm>
        <a:graphic>
          <a:graphicData uri="http://schemas.openxmlformats.org/presentationml/2006/ole">
            <mc:AlternateContent xmlns:mc="http://schemas.openxmlformats.org/markup-compatibility/2006">
              <mc:Choice xmlns:v="urn:schemas-microsoft-com:vml" Requires="v">
                <p:oleObj spid="_x0000_s24752" name="Equation" r:id="rId9" imgW="1840926" imgH="304800" progId="Equation.DSMT4">
                  <p:embed/>
                </p:oleObj>
              </mc:Choice>
              <mc:Fallback>
                <p:oleObj name="Equation" r:id="rId9" imgW="1840926" imgH="3048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1472" y="2233495"/>
                        <a:ext cx="1920303" cy="3183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865154" y="2797564"/>
          <a:ext cx="2649571" cy="289953"/>
        </p:xfrm>
        <a:graphic>
          <a:graphicData uri="http://schemas.openxmlformats.org/presentationml/2006/ole">
            <mc:AlternateContent xmlns:mc="http://schemas.openxmlformats.org/markup-compatibility/2006">
              <mc:Choice xmlns:v="urn:schemas-microsoft-com:vml" Requires="v">
                <p:oleObj spid="_x0000_s24753" name="Equation" r:id="rId11" imgW="2513911" imgH="279446" progId="Equation.DSMT4">
                  <p:embed/>
                </p:oleObj>
              </mc:Choice>
              <mc:Fallback>
                <p:oleObj name="Equation" r:id="rId11" imgW="2513911" imgH="279446"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5154" y="2797564"/>
                        <a:ext cx="2649571" cy="2899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879641" y="3305339"/>
          <a:ext cx="1901659" cy="291789"/>
        </p:xfrm>
        <a:graphic>
          <a:graphicData uri="http://schemas.openxmlformats.org/presentationml/2006/ole">
            <mc:AlternateContent xmlns:mc="http://schemas.openxmlformats.org/markup-compatibility/2006">
              <mc:Choice xmlns:v="urn:schemas-microsoft-com:vml" Requires="v">
                <p:oleObj spid="_x0000_s24754" name="Equation" r:id="rId13" imgW="1802895" imgH="279446" progId="Equation.DSMT4">
                  <p:embed/>
                </p:oleObj>
              </mc:Choice>
              <mc:Fallback>
                <p:oleObj name="Equation" r:id="rId13" imgW="1802895" imgH="279446"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9641" y="3305339"/>
                        <a:ext cx="1901659" cy="2917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 name="Объект 17"/>
          <p:cNvGraphicFramePr>
            <a:graphicFrameLocks noChangeAspect="1"/>
          </p:cNvGraphicFramePr>
          <p:nvPr>
            <p:extLst/>
          </p:nvPr>
        </p:nvGraphicFramePr>
        <p:xfrm>
          <a:off x="898894" y="3817656"/>
          <a:ext cx="1539506" cy="281740"/>
        </p:xfrm>
        <a:graphic>
          <a:graphicData uri="http://schemas.openxmlformats.org/presentationml/2006/ole">
            <mc:AlternateContent xmlns:mc="http://schemas.openxmlformats.org/markup-compatibility/2006">
              <mc:Choice xmlns:v="urn:schemas-microsoft-com:vml" Requires="v">
                <p:oleObj spid="_x0000_s24755" name="Equation" r:id="rId15" imgW="1447560" imgH="266400" progId="Equation.DSMT4">
                  <p:embed/>
                </p:oleObj>
              </mc:Choice>
              <mc:Fallback>
                <p:oleObj name="Equation" r:id="rId15" imgW="1447560" imgH="2664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8894" y="3817656"/>
                        <a:ext cx="1539506" cy="2817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6"/>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3394760" y="4294834"/>
          <a:ext cx="529540" cy="319930"/>
        </p:xfrm>
        <a:graphic>
          <a:graphicData uri="http://schemas.openxmlformats.org/presentationml/2006/ole">
            <mc:AlternateContent xmlns:mc="http://schemas.openxmlformats.org/markup-compatibility/2006">
              <mc:Choice xmlns:v="urn:schemas-microsoft-com:vml" Requires="v">
                <p:oleObj spid="_x0000_s24756" name="Equation" r:id="rId17" imgW="457200" imgH="279614" progId="Equation.DSMT4">
                  <p:embed/>
                </p:oleObj>
              </mc:Choice>
              <mc:Fallback>
                <p:oleObj name="Equation" r:id="rId17" imgW="457200" imgH="279614"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394760" y="4294834"/>
                        <a:ext cx="529540" cy="3199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2" name="Объект 21"/>
          <p:cNvGraphicFramePr>
            <a:graphicFrameLocks noChangeAspect="1"/>
          </p:cNvGraphicFramePr>
          <p:nvPr>
            <p:extLst/>
          </p:nvPr>
        </p:nvGraphicFramePr>
        <p:xfrm>
          <a:off x="1068388" y="4991100"/>
          <a:ext cx="2716212" cy="939800"/>
        </p:xfrm>
        <a:graphic>
          <a:graphicData uri="http://schemas.openxmlformats.org/presentationml/2006/ole">
            <mc:AlternateContent xmlns:mc="http://schemas.openxmlformats.org/markup-compatibility/2006">
              <mc:Choice xmlns:v="urn:schemas-microsoft-com:vml" Requires="v">
                <p:oleObj spid="_x0000_s24757" name="Equation" r:id="rId19" imgW="2286000" imgH="799920" progId="Equation.DSMT4">
                  <p:embed/>
                </p:oleObj>
              </mc:Choice>
              <mc:Fallback>
                <p:oleObj name="Equation" r:id="rId19" imgW="2286000" imgH="79992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8388" y="4991100"/>
                        <a:ext cx="2716212"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20865854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1444" y="399838"/>
            <a:ext cx="7690556" cy="6740307"/>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5. Description of  </a:t>
            </a:r>
            <a:r>
              <a:rPr lang="en-AU" b="1" dirty="0" smtClean="0">
                <a:latin typeface="Arial" panose="020B0604020202020204" pitchFamily="34" charset="0"/>
                <a:cs typeface="Arial" panose="020B0604020202020204" pitchFamily="34" charset="0"/>
              </a:rPr>
              <a:t>Location</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As pointed out earlier, the location of the rigid body can be described by the position of the origin </a:t>
            </a:r>
            <a:r>
              <a:rPr lang="en-AU" i="1" dirty="0">
                <a:cs typeface="Arial" panose="020B0604020202020204" pitchFamily="34" charset="0"/>
              </a:rPr>
              <a:t>Q</a:t>
            </a:r>
            <a:r>
              <a:rPr lang="en-AU" i="1"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and the orientation of  the moving frame with respect to the fixed frame</a:t>
            </a:r>
            <a:r>
              <a:rPr lang="en-AU" dirty="0" smtClean="0">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Fig.8 shows that the position of a point </a:t>
            </a:r>
            <a:r>
              <a:rPr lang="en-AU" i="1" dirty="0">
                <a:cs typeface="Arial" panose="020B0604020202020204" pitchFamily="34" charset="0"/>
              </a:rPr>
              <a:t>P</a:t>
            </a:r>
            <a:r>
              <a:rPr lang="en-AU" dirty="0">
                <a:latin typeface="Arial" panose="020B0604020202020204" pitchFamily="34" charset="0"/>
                <a:cs typeface="Arial" panose="020B0604020202020204" pitchFamily="34" charset="0"/>
              </a:rPr>
              <a:t> of the rigid body can be expressed in the fixed frame </a:t>
            </a:r>
            <a:r>
              <a:rPr lang="en-AU" dirty="0" smtClean="0">
                <a:latin typeface="Arial" panose="020B0604020202020204" pitchFamily="34" charset="0"/>
                <a:cs typeface="Arial" panose="020B0604020202020204" pitchFamily="34" charset="0"/>
              </a:rPr>
              <a:t>as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 </a:t>
            </a:r>
            <a:r>
              <a:rPr lang="en-AU" dirty="0">
                <a:latin typeface="Arial" panose="020B0604020202020204" pitchFamily="34" charset="0"/>
                <a:cs typeface="Arial" panose="020B0604020202020204" pitchFamily="34" charset="0"/>
              </a:rPr>
              <a:t>It can also be expressed in the moving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as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Fig.8</a:t>
            </a:r>
            <a:endParaRPr lang="ru-RU" dirty="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24</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3986213" y="2377123"/>
          <a:ext cx="764895" cy="320040"/>
        </p:xfrm>
        <a:graphic>
          <a:graphicData uri="http://schemas.openxmlformats.org/presentationml/2006/ole">
            <mc:AlternateContent xmlns:mc="http://schemas.openxmlformats.org/markup-compatibility/2006">
              <mc:Choice xmlns:v="urn:schemas-microsoft-com:vml" Requires="v">
                <p:oleObj spid="_x0000_s25640" name="Equation" r:id="rId3" imgW="672840" imgH="266400" progId="Equation.DSMT4">
                  <p:embed/>
                </p:oleObj>
              </mc:Choice>
              <mc:Fallback>
                <p:oleObj name="Equation" r:id="rId3" imgW="672840" imgH="266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6213" y="2377123"/>
                        <a:ext cx="764895" cy="32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749550" y="2697163"/>
          <a:ext cx="649288" cy="301625"/>
        </p:xfrm>
        <a:graphic>
          <a:graphicData uri="http://schemas.openxmlformats.org/presentationml/2006/ole">
            <mc:AlternateContent xmlns:mc="http://schemas.openxmlformats.org/markup-compatibility/2006">
              <mc:Choice xmlns:v="urn:schemas-microsoft-com:vml" Requires="v">
                <p:oleObj spid="_x0000_s25641" name="Equation" r:id="rId5" imgW="583920" imgH="266400" progId="Equation.DSMT4">
                  <p:embed/>
                </p:oleObj>
              </mc:Choice>
              <mc:Fallback>
                <p:oleObj name="Equation" r:id="rId5" imgW="583920" imgH="266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9550" y="2697163"/>
                        <a:ext cx="649288" cy="301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File.PDF"/>
          <p:cNvPicPr>
            <a:picLocks noChangeAspect="1"/>
          </p:cNvPicPr>
          <p:nvPr/>
        </p:nvPicPr>
        <p:blipFill rotWithShape="1">
          <a:blip r:embed="rId7">
            <a:lum contrast="40000"/>
            <a:extLst>
              <a:ext uri="{28A0092B-C50C-407E-A947-70E740481C1C}">
                <a14:useLocalDpi xmlns:a14="http://schemas.microsoft.com/office/drawing/2010/main" val="0"/>
              </a:ext>
            </a:extLst>
          </a:blip>
          <a:srcRect l="9918" t="3134" r="60998" b="63493"/>
          <a:stretch/>
        </p:blipFill>
        <p:spPr>
          <a:xfrm>
            <a:off x="2083324" y="2998788"/>
            <a:ext cx="4233960" cy="3433159"/>
          </a:xfrm>
          <a:prstGeom prst="rect">
            <a:avLst/>
          </a:prstGeom>
        </p:spPr>
      </p:pic>
    </p:spTree>
    <p:extLst>
      <p:ext uri="{BB962C8B-B14F-4D97-AF65-F5344CB8AC3E}">
        <p14:creationId xmlns:p14="http://schemas.microsoft.com/office/powerpoint/2010/main" val="118793102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0777" y="412134"/>
            <a:ext cx="7337778" cy="6740307"/>
          </a:xfrm>
          <a:prstGeom prst="rect">
            <a:avLst/>
          </a:prstGeom>
        </p:spPr>
        <p:txBody>
          <a:bodyPr wrap="square">
            <a:spAutoFit/>
          </a:bodyPr>
          <a:lstStyle/>
          <a:p>
            <a:r>
              <a:rPr lang="en-AU" dirty="0">
                <a:latin typeface="Arial" panose="020B0604020202020204" pitchFamily="34" charset="0"/>
                <a:cs typeface="Arial" panose="020B0604020202020204" pitchFamily="34" charset="0"/>
              </a:rPr>
              <a:t>To derive a relation between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and 	, </a:t>
            </a:r>
            <a:r>
              <a:rPr lang="en-AU" dirty="0">
                <a:latin typeface="Arial" panose="020B0604020202020204" pitchFamily="34" charset="0"/>
                <a:cs typeface="Arial" panose="020B0604020202020204" pitchFamily="34" charset="0"/>
              </a:rPr>
              <a:t>we construct the vector  </a:t>
            </a:r>
            <a:r>
              <a:rPr lang="en-AU" dirty="0" smtClean="0">
                <a:latin typeface="Arial" panose="020B0604020202020204" pitchFamily="34" charset="0"/>
                <a:cs typeface="Arial" panose="020B0604020202020204" pitchFamily="34" charset="0"/>
              </a:rPr>
              <a:t>	  as </a:t>
            </a:r>
            <a:r>
              <a:rPr lang="en-AU" dirty="0">
                <a:latin typeface="Arial" panose="020B0604020202020204" pitchFamily="34" charset="0"/>
                <a:cs typeface="Arial" panose="020B0604020202020204" pitchFamily="34" charset="0"/>
              </a:rPr>
              <a:t>a sum of two </a:t>
            </a:r>
            <a:r>
              <a:rPr lang="en-AU" dirty="0" smtClean="0">
                <a:latin typeface="Arial" panose="020B0604020202020204" pitchFamily="34" charset="0"/>
                <a:cs typeface="Arial" panose="020B0604020202020204" pitchFamily="34" charset="0"/>
              </a:rPr>
              <a:t>vectors</a:t>
            </a:r>
          </a:p>
          <a:p>
            <a:r>
              <a:rPr lang="en-US" dirty="0"/>
              <a:t>	</a:t>
            </a:r>
            <a:r>
              <a:rPr lang="en-US" dirty="0" smtClean="0"/>
              <a:t>											</a:t>
            </a:r>
          </a:p>
          <a:p>
            <a:r>
              <a:rPr lang="en-US" dirty="0"/>
              <a:t>	</a:t>
            </a:r>
            <a:r>
              <a:rPr lang="en-US" dirty="0" smtClean="0"/>
              <a:t>													</a:t>
            </a:r>
            <a:r>
              <a:rPr lang="en-AU" dirty="0" smtClean="0"/>
              <a:t>(</a:t>
            </a:r>
            <a:r>
              <a:rPr lang="en-AU" dirty="0"/>
              <a:t>43)</a:t>
            </a:r>
            <a:endParaRPr lang="ru-RU" dirty="0"/>
          </a:p>
          <a:p>
            <a:r>
              <a:rPr lang="en-AU" dirty="0" smtClean="0">
                <a:latin typeface="Arial" panose="020B0604020202020204" pitchFamily="34" charset="0"/>
                <a:cs typeface="Arial" panose="020B0604020202020204" pitchFamily="34" charset="0"/>
              </a:rPr>
              <a:t>where  		  denotes </a:t>
            </a:r>
            <a:r>
              <a:rPr lang="en-AU" dirty="0">
                <a:latin typeface="Arial" panose="020B0604020202020204" pitchFamily="34" charset="0"/>
                <a:cs typeface="Arial" panose="020B0604020202020204" pitchFamily="34" charset="0"/>
              </a:rPr>
              <a:t>the position of </a:t>
            </a:r>
            <a:r>
              <a:rPr lang="en-AU" i="1" dirty="0">
                <a:cs typeface="Arial" panose="020B0604020202020204" pitchFamily="34" charset="0"/>
              </a:rPr>
              <a:t>Q</a:t>
            </a:r>
            <a:r>
              <a:rPr lang="en-AU" dirty="0">
                <a:latin typeface="Arial" panose="020B0604020202020204" pitchFamily="34" charset="0"/>
                <a:cs typeface="Arial" panose="020B0604020202020204" pitchFamily="34" charset="0"/>
              </a:rPr>
              <a:t> with respect to the fixed </a:t>
            </a:r>
            <a:r>
              <a:rPr lang="en-AU" dirty="0" smtClean="0">
                <a:latin typeface="Arial" panose="020B0604020202020204" pitchFamily="34" charset="0"/>
                <a:cs typeface="Arial" panose="020B0604020202020204" pitchFamily="34" charset="0"/>
              </a:rPr>
              <a:t>frame    </a:t>
            </a:r>
            <a:r>
              <a:rPr lang="en-AU" i="1" dirty="0" smtClean="0">
                <a:cs typeface="Arial" panose="020B0604020202020204" pitchFamily="34" charset="0"/>
              </a:rPr>
              <a:t>A</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r>
              <a:rPr lang="en-AU" dirty="0" smtClean="0">
                <a:latin typeface="Arial" panose="020B0604020202020204" pitchFamily="34" charset="0"/>
                <a:cs typeface="Arial" panose="020B0604020202020204" pitchFamily="34" charset="0"/>
              </a:rPr>
              <a:t>Let </a:t>
            </a:r>
            <a:r>
              <a:rPr lang="en-AU" dirty="0">
                <a:latin typeface="Arial" panose="020B0604020202020204" pitchFamily="34" charset="0"/>
                <a:cs typeface="Arial" panose="020B0604020202020204" pitchFamily="34" charset="0"/>
              </a:rPr>
              <a:t>the orientation of the moving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with respect to the fixed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be defined by the rotation matrix </a:t>
            </a:r>
            <a:r>
              <a:rPr lang="en-AU" dirty="0" smtClean="0">
                <a:latin typeface="Arial" panose="020B0604020202020204" pitchFamily="34" charset="0"/>
                <a:cs typeface="Arial" panose="020B0604020202020204" pitchFamily="34" charset="0"/>
              </a:rPr>
              <a:t>	   . </a:t>
            </a:r>
            <a:r>
              <a:rPr lang="en-AU" dirty="0">
                <a:latin typeface="Arial" panose="020B0604020202020204" pitchFamily="34" charset="0"/>
                <a:cs typeface="Arial" panose="020B0604020202020204" pitchFamily="34" charset="0"/>
              </a:rPr>
              <a:t>Then Eq.(43) can be written as </a:t>
            </a:r>
            <a:endParaRPr lang="ru-RU" dirty="0">
              <a:latin typeface="Arial" panose="020B0604020202020204" pitchFamily="34" charset="0"/>
              <a:cs typeface="Arial" panose="020B0604020202020204" pitchFamily="34" charset="0"/>
            </a:endParaRPr>
          </a:p>
          <a:p>
            <a:r>
              <a:rPr lang="en-AU" dirty="0"/>
              <a:t>                                                                                     </a:t>
            </a:r>
            <a:endParaRPr lang="en-AU" dirty="0" smtClean="0"/>
          </a:p>
          <a:p>
            <a:r>
              <a:rPr lang="en-AU" dirty="0" smtClean="0"/>
              <a:t>														(</a:t>
            </a:r>
            <a:r>
              <a:rPr lang="en-AU" dirty="0"/>
              <a:t>44)</a:t>
            </a:r>
            <a:endParaRPr lang="ru-RU" dirty="0"/>
          </a:p>
          <a:p>
            <a:r>
              <a:rPr lang="en-AU" dirty="0" smtClean="0">
                <a:latin typeface="Arial" panose="020B0604020202020204" pitchFamily="34" charset="0"/>
                <a:cs typeface="Arial" panose="020B0604020202020204" pitchFamily="34" charset="0"/>
              </a:rPr>
              <a:t>Eq. </a:t>
            </a:r>
            <a:r>
              <a:rPr lang="en-AU" dirty="0">
                <a:latin typeface="Arial" panose="020B0604020202020204" pitchFamily="34" charset="0"/>
                <a:cs typeface="Arial" panose="020B0604020202020204" pitchFamily="34" charset="0"/>
              </a:rPr>
              <a:t>(44) describes the position of a point in a rigid body in terms of the position of the origin </a:t>
            </a:r>
            <a:r>
              <a:rPr lang="en-AU" i="1" dirty="0">
                <a:cs typeface="Arial" panose="020B0604020202020204" pitchFamily="34" charset="0"/>
              </a:rPr>
              <a:t>Q</a:t>
            </a:r>
            <a:r>
              <a:rPr lang="en-AU" dirty="0">
                <a:latin typeface="Arial" panose="020B0604020202020204" pitchFamily="34" charset="0"/>
                <a:cs typeface="Arial" panose="020B0604020202020204" pitchFamily="34" charset="0"/>
              </a:rPr>
              <a:t> and the orientation of the moving frame </a:t>
            </a:r>
            <a:r>
              <a:rPr lang="en-AU" i="1" dirty="0">
                <a:cs typeface="Arial" panose="020B0604020202020204" pitchFamily="34" charset="0"/>
              </a:rPr>
              <a:t>B</a:t>
            </a:r>
            <a:r>
              <a:rPr lang="en-AU" dirty="0">
                <a:cs typeface="Arial" panose="020B0604020202020204" pitchFamily="34" charset="0"/>
              </a:rPr>
              <a:t> </a:t>
            </a:r>
            <a:r>
              <a:rPr lang="en-AU" dirty="0">
                <a:latin typeface="Arial" panose="020B0604020202020204" pitchFamily="34" charset="0"/>
                <a:cs typeface="Arial" panose="020B0604020202020204" pitchFamily="34" charset="0"/>
              </a:rPr>
              <a:t>with respect to the fixed frame </a:t>
            </a:r>
            <a:r>
              <a:rPr lang="en-AU" i="1" dirty="0">
                <a:cs typeface="Arial" panose="020B0604020202020204" pitchFamily="34" charset="0"/>
              </a:rPr>
              <a:t>A</a:t>
            </a:r>
            <a:r>
              <a:rPr lang="en-AU" i="1" dirty="0">
                <a:latin typeface="Arial" panose="020B0604020202020204" pitchFamily="34" charset="0"/>
                <a:cs typeface="Arial" panose="020B0604020202020204" pitchFamily="34" charset="0"/>
              </a:rPr>
              <a:t>. </a:t>
            </a:r>
            <a:endParaRPr lang="en-AU" i="1"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first term on the right-hand side of </a:t>
            </a:r>
            <a:r>
              <a:rPr lang="en-AU" dirty="0" smtClean="0">
                <a:latin typeface="Arial" panose="020B0604020202020204" pitchFamily="34" charset="0"/>
                <a:cs typeface="Arial" panose="020B0604020202020204" pitchFamily="34" charset="0"/>
              </a:rPr>
              <a:t>Eq</a:t>
            </a:r>
            <a:r>
              <a:rPr lang="en-AU" dirty="0">
                <a:latin typeface="Arial" panose="020B0604020202020204" pitchFamily="34" charset="0"/>
                <a:cs typeface="Arial" panose="020B0604020202020204" pitchFamily="34" charset="0"/>
              </a:rPr>
              <a:t>.</a:t>
            </a:r>
            <a:r>
              <a:rPr lang="en-AU" dirty="0" smtClean="0">
                <a:latin typeface="Arial" panose="020B0604020202020204" pitchFamily="34" charset="0"/>
                <a:cs typeface="Arial" panose="020B0604020202020204" pitchFamily="34" charset="0"/>
              </a:rPr>
              <a:t>(44</a:t>
            </a:r>
            <a:r>
              <a:rPr lang="en-AU" dirty="0">
                <a:latin typeface="Arial" panose="020B0604020202020204" pitchFamily="34" charset="0"/>
                <a:cs typeface="Arial" panose="020B0604020202020204" pitchFamily="34" charset="0"/>
              </a:rPr>
              <a:t>) represents the contribution due to a rotation of the rigid body about same axis, and the second term represents the contribution due a translation along the direction </a:t>
            </a:r>
            <a:r>
              <a:rPr lang="en-AU" dirty="0" smtClean="0">
                <a:latin typeface="Arial" panose="020B0604020202020204" pitchFamily="34" charset="0"/>
                <a:cs typeface="Arial" panose="020B0604020202020204" pitchFamily="34" charset="0"/>
              </a:rPr>
              <a:t>of  	.</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We observe that the general spatial displacement of a rigid body can be considered as a rotation plus a translation. This is well known as </a:t>
            </a:r>
            <a:r>
              <a:rPr lang="en-AU" b="1" dirty="0" err="1">
                <a:latin typeface="Arial" panose="020B0604020202020204" pitchFamily="34" charset="0"/>
                <a:cs typeface="Arial" panose="020B0604020202020204" pitchFamily="34" charset="0"/>
              </a:rPr>
              <a:t>Chasles</a:t>
            </a:r>
            <a:r>
              <a:rPr lang="en-AU" b="1" dirty="0">
                <a:latin typeface="Arial" panose="020B0604020202020204" pitchFamily="34" charset="0"/>
                <a:cs typeface="Arial" panose="020B0604020202020204" pitchFamily="34" charset="0"/>
              </a:rPr>
              <a:t>’ theorem.</a:t>
            </a:r>
            <a:endParaRPr lang="ru-RU" dirty="0">
              <a:latin typeface="Arial" panose="020B0604020202020204" pitchFamily="34" charset="0"/>
              <a:cs typeface="Arial" panose="020B0604020202020204" pitchFamily="34" charset="0"/>
            </a:endParaRPr>
          </a:p>
          <a:p>
            <a:pPr algn="just"/>
            <a:endParaRPr lang="en-AU" dirty="0">
              <a:latin typeface="Arial"/>
              <a:cs typeface="Arial"/>
            </a:endParaRPr>
          </a:p>
        </p:txBody>
      </p:sp>
      <p:sp>
        <p:nvSpPr>
          <p:cNvPr id="6" name="TextBox 5"/>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25</a:t>
            </a:r>
            <a:endParaRPr lang="en-US" dirty="0">
              <a:latin typeface="Arial"/>
              <a:cs typeface="Aria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842461" y="412134"/>
          <a:ext cx="392278" cy="420298"/>
        </p:xfrm>
        <a:graphic>
          <a:graphicData uri="http://schemas.openxmlformats.org/presentationml/2006/ole">
            <mc:AlternateContent xmlns:mc="http://schemas.openxmlformats.org/markup-compatibility/2006">
              <mc:Choice xmlns:v="urn:schemas-microsoft-com:vml" Requires="v">
                <p:oleObj spid="_x0000_s26778" name="Equation" r:id="rId3" imgW="266608" imgH="279278" progId="Equation.DSMT4">
                  <p:embed/>
                </p:oleObj>
              </mc:Choice>
              <mc:Fallback>
                <p:oleObj name="Equation" r:id="rId3" imgW="266608" imgH="27927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2461" y="412134"/>
                        <a:ext cx="392278" cy="4202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4736720" y="412135"/>
          <a:ext cx="372549" cy="399160"/>
        </p:xfrm>
        <a:graphic>
          <a:graphicData uri="http://schemas.openxmlformats.org/presentationml/2006/ole">
            <mc:AlternateContent xmlns:mc="http://schemas.openxmlformats.org/markup-compatibility/2006">
              <mc:Choice xmlns:v="urn:schemas-microsoft-com:vml" Requires="v">
                <p:oleObj spid="_x0000_s26779" name="Equation" r:id="rId5" imgW="266608" imgH="279278" progId="Equation.DSMT4">
                  <p:embed/>
                </p:oleObj>
              </mc:Choice>
              <mc:Fallback>
                <p:oleObj name="Equation" r:id="rId5" imgW="266608" imgH="27927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36720" y="412135"/>
                        <a:ext cx="372549" cy="399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7657593" y="435337"/>
          <a:ext cx="331470" cy="285750"/>
        </p:xfrm>
        <a:graphic>
          <a:graphicData uri="http://schemas.openxmlformats.org/presentationml/2006/ole">
            <mc:AlternateContent xmlns:mc="http://schemas.openxmlformats.org/markup-compatibility/2006">
              <mc:Choice xmlns:v="urn:schemas-microsoft-com:vml" Requires="v">
                <p:oleObj spid="_x0000_s26780" name="Equation" r:id="rId7" imgW="279278" imgH="241269" progId="Equation.DSMT4">
                  <p:embed/>
                </p:oleObj>
              </mc:Choice>
              <mc:Fallback>
                <p:oleObj name="Equation" r:id="rId7" imgW="279278" imgH="241269"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7593" y="435337"/>
                        <a:ext cx="331470" cy="285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2752320" y="1251998"/>
          <a:ext cx="1286280" cy="308282"/>
        </p:xfrm>
        <a:graphic>
          <a:graphicData uri="http://schemas.openxmlformats.org/presentationml/2006/ole">
            <mc:AlternateContent xmlns:mc="http://schemas.openxmlformats.org/markup-compatibility/2006">
              <mc:Choice xmlns:v="urn:schemas-microsoft-com:vml" Requires="v">
                <p:oleObj spid="_x0000_s26781" name="Equation" r:id="rId9" imgW="1155264" imgH="279446" progId="Equation.DSMT4">
                  <p:embed/>
                </p:oleObj>
              </mc:Choice>
              <mc:Fallback>
                <p:oleObj name="Equation" r:id="rId9" imgW="1155264" imgH="279446"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52320" y="1251998"/>
                        <a:ext cx="1286280" cy="3082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1595337" y="1560280"/>
          <a:ext cx="858229" cy="357595"/>
        </p:xfrm>
        <a:graphic>
          <a:graphicData uri="http://schemas.openxmlformats.org/presentationml/2006/ole">
            <mc:AlternateContent xmlns:mc="http://schemas.openxmlformats.org/markup-compatibility/2006">
              <mc:Choice xmlns:v="urn:schemas-microsoft-com:vml" Requires="v">
                <p:oleObj spid="_x0000_s26782" name="Equation" r:id="rId11" imgW="685662" imgH="279446" progId="Equation.DSMT4">
                  <p:embed/>
                </p:oleObj>
              </mc:Choice>
              <mc:Fallback>
                <p:oleObj name="Equation" r:id="rId11" imgW="685662" imgH="279446"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95337" y="1560280"/>
                        <a:ext cx="858229" cy="3575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5109269" y="2310354"/>
          <a:ext cx="577896" cy="349146"/>
        </p:xfrm>
        <a:graphic>
          <a:graphicData uri="http://schemas.openxmlformats.org/presentationml/2006/ole">
            <mc:AlternateContent xmlns:mc="http://schemas.openxmlformats.org/markup-compatibility/2006">
              <mc:Choice xmlns:v="urn:schemas-microsoft-com:vml" Requires="v">
                <p:oleObj spid="_x0000_s26783" name="Equation" r:id="rId13" imgW="457200" imgH="279614" progId="Equation.DSMT4">
                  <p:embed/>
                </p:oleObj>
              </mc:Choice>
              <mc:Fallback>
                <p:oleObj name="Equation" r:id="rId13" imgW="457200" imgH="279614"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109269" y="2310354"/>
                        <a:ext cx="577896" cy="34914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 name="Объект 17"/>
          <p:cNvGraphicFramePr>
            <a:graphicFrameLocks noChangeAspect="1"/>
          </p:cNvGraphicFramePr>
          <p:nvPr>
            <p:extLst/>
          </p:nvPr>
        </p:nvGraphicFramePr>
        <p:xfrm>
          <a:off x="2630851" y="2940061"/>
          <a:ext cx="2423220" cy="484644"/>
        </p:xfrm>
        <a:graphic>
          <a:graphicData uri="http://schemas.openxmlformats.org/presentationml/2006/ole">
            <mc:AlternateContent xmlns:mc="http://schemas.openxmlformats.org/markup-compatibility/2006">
              <mc:Choice xmlns:v="urn:schemas-microsoft-com:vml" Requires="v">
                <p:oleObj spid="_x0000_s26784" name="Equation" r:id="rId15" imgW="1624437" imgH="317286" progId="Equation.DSMT4">
                  <p:embed/>
                </p:oleObj>
              </mc:Choice>
              <mc:Fallback>
                <p:oleObj name="Equation" r:id="rId15" imgW="1624437" imgH="317286"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30851" y="2940061"/>
                        <a:ext cx="2423220" cy="48464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453567" y="5343525"/>
          <a:ext cx="298753" cy="358504"/>
        </p:xfrm>
        <a:graphic>
          <a:graphicData uri="http://schemas.openxmlformats.org/presentationml/2006/ole">
            <mc:AlternateContent xmlns:mc="http://schemas.openxmlformats.org/markup-compatibility/2006">
              <mc:Choice xmlns:v="urn:schemas-microsoft-com:vml" Requires="v">
                <p:oleObj spid="_x0000_s26785" name="Equation" r:id="rId17" imgW="241269" imgH="279278" progId="Equation.DSMT4">
                  <p:embed/>
                </p:oleObj>
              </mc:Choice>
              <mc:Fallback>
                <p:oleObj name="Equation" r:id="rId17" imgW="241269" imgH="279278"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53567" y="5343525"/>
                        <a:ext cx="298753" cy="3585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20866304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21" y="377475"/>
            <a:ext cx="7831666" cy="5632311"/>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6. Homogeneous </a:t>
            </a:r>
            <a:r>
              <a:rPr lang="en-AU" b="1" dirty="0" smtClean="0">
                <a:latin typeface="Arial" panose="020B0604020202020204" pitchFamily="34" charset="0"/>
                <a:cs typeface="Arial" panose="020B0604020202020204" pitchFamily="34" charset="0"/>
              </a:rPr>
              <a:t>Transformations</a:t>
            </a:r>
          </a:p>
          <a:p>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Eq. </a:t>
            </a:r>
            <a:r>
              <a:rPr lang="en-AU" dirty="0">
                <a:latin typeface="Arial" panose="020B0604020202020204" pitchFamily="34" charset="0"/>
                <a:cs typeface="Arial" panose="020B0604020202020204" pitchFamily="34" charset="0"/>
              </a:rPr>
              <a:t>(44) provides a general transformation of a position vector from the moving frame to the fixed frame. It has two terms representing the rotation and translation separately. </a:t>
            </a:r>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Using </a:t>
            </a:r>
            <a:r>
              <a:rPr lang="en-AU" dirty="0">
                <a:latin typeface="Arial" panose="020B0604020202020204" pitchFamily="34" charset="0"/>
                <a:cs typeface="Arial" panose="020B0604020202020204" pitchFamily="34" charset="0"/>
              </a:rPr>
              <a:t>the concepts of homogeneous coordinates and homogeneous transformation matrix the rotation and translation of the moving frame can be written in one matrix. </a:t>
            </a:r>
            <a:endParaRPr lang="ru-RU" dirty="0">
              <a:latin typeface="Arial" panose="020B0604020202020204" pitchFamily="34" charset="0"/>
              <a:cs typeface="Arial" panose="020B0604020202020204" pitchFamily="34" charset="0"/>
            </a:endParaRPr>
          </a:p>
          <a:p>
            <a:endParaRPr lang="en-AU" b="1" dirty="0" smtClean="0">
              <a:latin typeface="Arial" panose="020B0604020202020204" pitchFamily="34" charset="0"/>
              <a:cs typeface="Arial" panose="020B0604020202020204" pitchFamily="34" charset="0"/>
            </a:endParaRPr>
          </a:p>
          <a:p>
            <a:r>
              <a:rPr lang="en-AU" b="1" dirty="0" smtClean="0">
                <a:latin typeface="Arial" panose="020B0604020202020204" pitchFamily="34" charset="0"/>
                <a:cs typeface="Arial" panose="020B0604020202020204" pitchFamily="34" charset="0"/>
              </a:rPr>
              <a:t>6.1</a:t>
            </a:r>
            <a:r>
              <a:rPr lang="en-AU" b="1" dirty="0">
                <a:latin typeface="Arial" panose="020B0604020202020204" pitchFamily="34" charset="0"/>
                <a:cs typeface="Arial" panose="020B0604020202020204" pitchFamily="34" charset="0"/>
              </a:rPr>
              <a:t>. Homogeneous </a:t>
            </a:r>
            <a:r>
              <a:rPr lang="en-AU" b="1" dirty="0" smtClean="0">
                <a:latin typeface="Arial" panose="020B0604020202020204" pitchFamily="34" charset="0"/>
                <a:cs typeface="Arial" panose="020B0604020202020204" pitchFamily="34" charset="0"/>
              </a:rPr>
              <a:t>Coordinates</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Let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be </a:t>
            </a:r>
            <a:r>
              <a:rPr lang="en-AU" dirty="0">
                <a:latin typeface="Arial" panose="020B0604020202020204" pitchFamily="34" charset="0"/>
                <a:cs typeface="Arial" panose="020B0604020202020204" pitchFamily="34" charset="0"/>
              </a:rPr>
              <a:t>the position vector of a point with respect to reference frame</a:t>
            </a:r>
            <a:r>
              <a:rPr lang="en-AU" dirty="0">
                <a:cs typeface="Arial" panose="020B0604020202020204" pitchFamily="34" charset="0"/>
              </a:rPr>
              <a:t> </a:t>
            </a:r>
            <a:r>
              <a:rPr lang="en-AU" i="1" dirty="0">
                <a:cs typeface="Arial" panose="020B0604020202020204" pitchFamily="34" charset="0"/>
              </a:rPr>
              <a:t>A</a:t>
            </a:r>
            <a:r>
              <a:rPr lang="en-AU" dirty="0">
                <a:cs typeface="Arial" panose="020B0604020202020204" pitchFamily="34" charset="0"/>
              </a:rPr>
              <a:t> </a:t>
            </a:r>
            <a:r>
              <a:rPr lang="en-AU" dirty="0">
                <a:latin typeface="Arial" panose="020B0604020202020204" pitchFamily="34" charset="0"/>
                <a:cs typeface="Arial" panose="020B0604020202020204" pitchFamily="34" charset="0"/>
              </a:rPr>
              <a:t>in three- dimensional space. We define the homogeneous coordinates if    </a:t>
            </a:r>
            <a:r>
              <a:rPr lang="en-AU" dirty="0" smtClean="0">
                <a:latin typeface="Arial" panose="020B0604020202020204" pitchFamily="34" charset="0"/>
                <a:cs typeface="Arial" panose="020B0604020202020204" pitchFamily="34" charset="0"/>
              </a:rPr>
              <a:t>   as </a:t>
            </a:r>
            <a:endParaRPr lang="ru-RU" dirty="0">
              <a:latin typeface="Arial" panose="020B0604020202020204" pitchFamily="34" charset="0"/>
              <a:cs typeface="Arial" panose="020B0604020202020204" pitchFamily="34" charset="0"/>
            </a:endParaRPr>
          </a:p>
          <a:p>
            <a:r>
              <a:rPr lang="en-AU" dirty="0"/>
              <a:t>                                                                             </a:t>
            </a:r>
            <a:endParaRPr lang="en-AU" dirty="0" smtClean="0"/>
          </a:p>
          <a:p>
            <a:r>
              <a:rPr lang="en-AU" dirty="0" smtClean="0"/>
              <a:t>															(</a:t>
            </a:r>
            <a:r>
              <a:rPr lang="en-AU" dirty="0"/>
              <a:t>45)</a:t>
            </a:r>
            <a:endParaRPr lang="ru-RU" dirty="0"/>
          </a:p>
          <a:p>
            <a:endParaRPr lang="en-AU" dirty="0" smtClean="0"/>
          </a:p>
          <a:p>
            <a:r>
              <a:rPr lang="en-AU" dirty="0" smtClean="0">
                <a:latin typeface="Arial" panose="020B0604020202020204" pitchFamily="34" charset="0"/>
                <a:cs typeface="Arial" panose="020B0604020202020204" pitchFamily="34" charset="0"/>
              </a:rPr>
              <a:t>Thus </a:t>
            </a:r>
            <a:r>
              <a:rPr lang="en-AU" dirty="0">
                <a:latin typeface="Arial" panose="020B0604020202020204" pitchFamily="34" charset="0"/>
                <a:cs typeface="Arial" panose="020B0604020202020204" pitchFamily="34" charset="0"/>
              </a:rPr>
              <a:t>the homogeneous coordinates of a point  in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are represented by a vector  </a:t>
            </a:r>
            <a:r>
              <a:rPr lang="en-AU" dirty="0" smtClean="0">
                <a:latin typeface="Arial" panose="020B0604020202020204" pitchFamily="34" charset="0"/>
                <a:cs typeface="Arial" panose="020B0604020202020204" pitchFamily="34" charset="0"/>
              </a:rPr>
              <a:t>	  in </a:t>
            </a:r>
            <a:r>
              <a:rPr lang="en-AU" dirty="0">
                <a:latin typeface="Arial" panose="020B0604020202020204" pitchFamily="34" charset="0"/>
                <a:cs typeface="Arial" panose="020B0604020202020204" pitchFamily="34" charset="0"/>
              </a:rPr>
              <a:t>a four-dimensional space. The fourth coordinate   </a:t>
            </a:r>
            <a:r>
              <a:rPr lang="en-AU" dirty="0" smtClean="0">
                <a:latin typeface="Arial" panose="020B0604020202020204" pitchFamily="34" charset="0"/>
                <a:cs typeface="Arial" panose="020B0604020202020204" pitchFamily="34" charset="0"/>
              </a:rPr>
              <a:t>  is </a:t>
            </a:r>
            <a:r>
              <a:rPr lang="en-AU" dirty="0">
                <a:latin typeface="Arial" panose="020B0604020202020204" pitchFamily="34" charset="0"/>
                <a:cs typeface="Arial" panose="020B0604020202020204" pitchFamily="34" charset="0"/>
              </a:rPr>
              <a:t>a nonzero </a:t>
            </a:r>
            <a:r>
              <a:rPr lang="en-AU" b="1" dirty="0">
                <a:latin typeface="Arial" panose="020B0604020202020204" pitchFamily="34" charset="0"/>
                <a:cs typeface="Arial" panose="020B0604020202020204" pitchFamily="34" charset="0"/>
              </a:rPr>
              <a:t>scaling factor. </a:t>
            </a:r>
            <a:endParaRPr lang="ru-RU" dirty="0">
              <a:latin typeface="Arial" panose="020B0604020202020204" pitchFamily="34" charset="0"/>
              <a:cs typeface="Arial" panose="020B0604020202020204" pitchFamily="34" charset="0"/>
            </a:endParaRPr>
          </a:p>
        </p:txBody>
      </p:sp>
      <p:sp>
        <p:nvSpPr>
          <p:cNvPr id="4" name="TextBox 3"/>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26</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nvPr>
        </p:nvGraphicFramePr>
        <p:xfrm>
          <a:off x="1060314" y="3385479"/>
          <a:ext cx="1466069" cy="420417"/>
        </p:xfrm>
        <a:graphic>
          <a:graphicData uri="http://schemas.openxmlformats.org/presentationml/2006/ole">
            <mc:AlternateContent xmlns:mc="http://schemas.openxmlformats.org/markup-compatibility/2006">
              <mc:Choice xmlns:v="urn:schemas-microsoft-com:vml" Requires="v">
                <p:oleObj spid="_x0000_s27745" name="Equation" r:id="rId3" imgW="1295262" imgH="368185" progId="Equation.DSMT4">
                  <p:embed/>
                </p:oleObj>
              </mc:Choice>
              <mc:Fallback>
                <p:oleObj name="Equation" r:id="rId3" imgW="1295262" imgH="368185"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314" y="3385479"/>
                        <a:ext cx="1466069" cy="42041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052536" y="4005972"/>
          <a:ext cx="351299" cy="332348"/>
        </p:xfrm>
        <a:graphic>
          <a:graphicData uri="http://schemas.openxmlformats.org/presentationml/2006/ole">
            <mc:AlternateContent xmlns:mc="http://schemas.openxmlformats.org/markup-compatibility/2006">
              <mc:Choice xmlns:v="urn:schemas-microsoft-com:vml" Requires="v">
                <p:oleObj spid="_x0000_s27746" name="Equation" r:id="rId5" imgW="164603" imgH="215801" progId="Equation.DSMT4">
                  <p:embed/>
                </p:oleObj>
              </mc:Choice>
              <mc:Fallback>
                <p:oleObj name="Equation" r:id="rId5" imgW="164603" imgH="2158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2536" y="4005972"/>
                        <a:ext cx="351299" cy="3323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3012045" y="4357994"/>
          <a:ext cx="2238375" cy="504825"/>
        </p:xfrm>
        <a:graphic>
          <a:graphicData uri="http://schemas.openxmlformats.org/presentationml/2006/ole">
            <mc:AlternateContent xmlns:mc="http://schemas.openxmlformats.org/markup-compatibility/2006">
              <mc:Choice xmlns:v="urn:schemas-microsoft-com:vml" Requires="v">
                <p:oleObj spid="_x0000_s27747" name="Equation" r:id="rId7" imgW="1801080" imgH="393120" progId="Equation.DSMT4">
                  <p:embed/>
                </p:oleObj>
              </mc:Choice>
              <mc:Fallback>
                <p:oleObj name="Equation" r:id="rId7" imgW="1801080" imgH="3931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2045" y="4357994"/>
                        <a:ext cx="2238375" cy="504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1854738" y="5349570"/>
          <a:ext cx="197798" cy="395596"/>
        </p:xfrm>
        <a:graphic>
          <a:graphicData uri="http://schemas.openxmlformats.org/presentationml/2006/ole">
            <mc:AlternateContent xmlns:mc="http://schemas.openxmlformats.org/markup-compatibility/2006">
              <mc:Choice xmlns:v="urn:schemas-microsoft-com:vml" Requires="v">
                <p:oleObj spid="_x0000_s27748" name="Equation" r:id="rId9" imgW="164801" imgH="330154" progId="Equation.DSMT4">
                  <p:embed/>
                </p:oleObj>
              </mc:Choice>
              <mc:Fallback>
                <p:oleObj name="Equation" r:id="rId9" imgW="164801" imgH="330154"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54738" y="5349570"/>
                        <a:ext cx="197798" cy="3955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7224707" y="5382705"/>
          <a:ext cx="324307" cy="362461"/>
        </p:xfrm>
        <a:graphic>
          <a:graphicData uri="http://schemas.openxmlformats.org/presentationml/2006/ole">
            <mc:AlternateContent xmlns:mc="http://schemas.openxmlformats.org/markup-compatibility/2006">
              <mc:Choice xmlns:v="urn:schemas-microsoft-com:vml" Requires="v">
                <p:oleObj spid="_x0000_s27749" name="Equation" r:id="rId11" imgW="164504" imgH="177708" progId="Equation.DSMT4">
                  <p:embed/>
                </p:oleObj>
              </mc:Choice>
              <mc:Fallback>
                <p:oleObj name="Equation" r:id="rId11" imgW="164504" imgH="177708"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24707" y="5382705"/>
                        <a:ext cx="324307" cy="3624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126915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2385" y="1807029"/>
            <a:ext cx="7262787" cy="2862322"/>
          </a:xfrm>
          <a:prstGeom prst="rect">
            <a:avLst/>
          </a:prstGeom>
        </p:spPr>
        <p:txBody>
          <a:bodyPr wrap="square">
            <a:spAutoFit/>
          </a:bodyPr>
          <a:lstStyle/>
          <a:p>
            <a:pPr algn="just"/>
            <a:r>
              <a:rPr lang="en-US" dirty="0">
                <a:latin typeface="Arial"/>
                <a:cs typeface="Arial"/>
              </a:rPr>
              <a:t>The</a:t>
            </a:r>
            <a:r>
              <a:rPr lang="en-US" b="1" dirty="0">
                <a:latin typeface="Arial"/>
                <a:cs typeface="Arial"/>
              </a:rPr>
              <a:t> controller</a:t>
            </a:r>
            <a:r>
              <a:rPr lang="en-US" dirty="0">
                <a:latin typeface="Arial"/>
                <a:cs typeface="Arial"/>
              </a:rPr>
              <a:t> may range from a simple low-level PID controller to a high-level model-based intelligent controller. </a:t>
            </a:r>
            <a:endParaRPr lang="en-US" dirty="0" smtClean="0">
              <a:latin typeface="Arial"/>
              <a:cs typeface="Arial"/>
            </a:endParaRPr>
          </a:p>
          <a:p>
            <a:pPr algn="just"/>
            <a:endParaRPr lang="en-US" dirty="0" smtClean="0">
              <a:latin typeface="Arial"/>
              <a:cs typeface="Arial"/>
            </a:endParaRPr>
          </a:p>
          <a:p>
            <a:pPr algn="just"/>
            <a:r>
              <a:rPr lang="en-US" dirty="0" smtClean="0">
                <a:latin typeface="Arial"/>
                <a:cs typeface="Arial"/>
              </a:rPr>
              <a:t>Encoders </a:t>
            </a:r>
            <a:r>
              <a:rPr lang="en-US" dirty="0">
                <a:latin typeface="Arial"/>
                <a:cs typeface="Arial"/>
              </a:rPr>
              <a:t>and/or tachometers are installed at the joints of a manipulator to measure the relative motion between two connected bodies for the purpose of feedback control</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The</a:t>
            </a:r>
            <a:r>
              <a:rPr lang="en-US" b="1" dirty="0">
                <a:latin typeface="Arial"/>
                <a:cs typeface="Arial"/>
              </a:rPr>
              <a:t> computer</a:t>
            </a:r>
            <a:r>
              <a:rPr lang="en-US" dirty="0">
                <a:latin typeface="Arial"/>
                <a:cs typeface="Arial"/>
              </a:rPr>
              <a:t> may be microprocessor-based hardware, a personal computer or a mainframe computer capable of high-speed real-time computation, reasoning and issuing intelligent control commands.</a:t>
            </a:r>
            <a:endParaRPr lang="en-AU" dirty="0">
              <a:latin typeface="Arial"/>
              <a:cs typeface="Arial"/>
            </a:endParaRPr>
          </a:p>
        </p:txBody>
      </p:sp>
      <p:sp>
        <p:nvSpPr>
          <p:cNvPr id="3" name="TextBox 2"/>
          <p:cNvSpPr txBox="1"/>
          <p:nvPr/>
        </p:nvSpPr>
        <p:spPr>
          <a:xfrm>
            <a:off x="8596327" y="300788"/>
            <a:ext cx="424290" cy="369332"/>
          </a:xfrm>
          <a:prstGeom prst="rect">
            <a:avLst/>
          </a:prstGeom>
          <a:noFill/>
        </p:spPr>
        <p:txBody>
          <a:bodyPr wrap="none" rtlCol="0">
            <a:spAutoFit/>
          </a:bodyPr>
          <a:lstStyle/>
          <a:p>
            <a:r>
              <a:rPr lang="en-US" dirty="0" smtClean="0">
                <a:latin typeface="Arial"/>
                <a:cs typeface="Arial"/>
              </a:rPr>
              <a:t>11</a:t>
            </a:r>
            <a:endParaRPr lang="en-US" dirty="0">
              <a:latin typeface="Arial"/>
              <a:cs typeface="Arial"/>
            </a:endParaRPr>
          </a:p>
        </p:txBody>
      </p:sp>
    </p:spTree>
    <p:extLst>
      <p:ext uri="{BB962C8B-B14F-4D97-AF65-F5344CB8AC3E}">
        <p14:creationId xmlns:p14="http://schemas.microsoft.com/office/powerpoint/2010/main" val="22015281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222" y="581601"/>
            <a:ext cx="7690556" cy="4247317"/>
          </a:xfrm>
          <a:prstGeom prst="rect">
            <a:avLst/>
          </a:prstGeom>
        </p:spPr>
        <p:txBody>
          <a:bodyPr wrap="square">
            <a:spAutoFit/>
          </a:bodyPr>
          <a:lstStyle/>
          <a:p>
            <a:r>
              <a:rPr lang="en-AU" dirty="0">
                <a:latin typeface="Arial" panose="020B0604020202020204" pitchFamily="34" charset="0"/>
                <a:cs typeface="Arial" panose="020B0604020202020204" pitchFamily="34" charset="0"/>
              </a:rPr>
              <a:t>From the definition above, we see that a three-dimensional vector can be recovered from its four-dimensional homogeneous coordinates by dividing the first three homogeneous coordinates by the fourth coordinates that is </a:t>
            </a:r>
            <a:endParaRPr lang="ru-RU" dirty="0">
              <a:latin typeface="Arial" panose="020B0604020202020204" pitchFamily="34" charset="0"/>
              <a:cs typeface="Arial" panose="020B0604020202020204" pitchFamily="34" charset="0"/>
            </a:endParaRPr>
          </a:p>
          <a:p>
            <a:r>
              <a:rPr lang="en-AU" dirty="0"/>
              <a:t>                                         </a:t>
            </a:r>
            <a:r>
              <a:rPr lang="en-AU" dirty="0" smtClean="0"/>
              <a:t>                                 </a:t>
            </a:r>
          </a:p>
          <a:p>
            <a:r>
              <a:rPr lang="en-AU" dirty="0" smtClean="0"/>
              <a:t>															(</a:t>
            </a:r>
            <a:r>
              <a:rPr lang="en-AU" dirty="0"/>
              <a:t>46)</a:t>
            </a:r>
            <a:endParaRPr lang="ru-RU" dirty="0"/>
          </a:p>
          <a:p>
            <a:endParaRPr lang="en-AU" dirty="0" smtClean="0"/>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For </a:t>
            </a:r>
            <a:r>
              <a:rPr lang="en-AU" dirty="0">
                <a:latin typeface="Arial" panose="020B0604020202020204" pitchFamily="34" charset="0"/>
                <a:cs typeface="Arial" panose="020B0604020202020204" pitchFamily="34" charset="0"/>
              </a:rPr>
              <a:t>the kinematics of mechanisms and robot manipulators, we choose a scaling factor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1 for convenience</a:t>
            </a:r>
            <a:r>
              <a:rPr lang="en-AU" dirty="0" smtClean="0">
                <a:latin typeface="Arial" panose="020B0604020202020204" pitchFamily="34" charset="0"/>
                <a:cs typeface="Arial" panose="020B0604020202020204" pitchFamily="34" charset="0"/>
              </a:rPr>
              <a:t>.</a:t>
            </a: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When the scaling factor is set to unity, the first three homogeneous coordinates represent the actual coordinates of a three-dimensional vector. Hence the position vector of a point is given simply as </a:t>
            </a:r>
            <a:endParaRPr lang="en-AU" dirty="0" smtClean="0">
              <a:latin typeface="Arial" panose="020B0604020202020204" pitchFamily="34" charset="0"/>
              <a:cs typeface="Arial" panose="020B0604020202020204" pitchFamily="34" charset="0"/>
            </a:endParaRPr>
          </a:p>
          <a:p>
            <a:endParaRPr lang="ru-RU" dirty="0"/>
          </a:p>
          <a:p>
            <a:r>
              <a:rPr lang="en-AU" dirty="0"/>
              <a:t>                                                                                         </a:t>
            </a:r>
            <a:r>
              <a:rPr lang="en-AU" dirty="0" smtClean="0"/>
              <a:t>				(</a:t>
            </a:r>
            <a:r>
              <a:rPr lang="en-AU" dirty="0"/>
              <a:t>47)</a:t>
            </a:r>
            <a:endParaRPr lang="ru-RU" dirty="0"/>
          </a:p>
          <a:p>
            <a:pPr algn="just"/>
            <a:endParaRPr lang="en-AU" dirty="0">
              <a:latin typeface="Arial"/>
              <a:cs typeface="Arial"/>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27</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2077243" y="1537227"/>
          <a:ext cx="899319" cy="747186"/>
        </p:xfrm>
        <a:graphic>
          <a:graphicData uri="http://schemas.openxmlformats.org/presentationml/2006/ole">
            <mc:AlternateContent xmlns:mc="http://schemas.openxmlformats.org/markup-compatibility/2006">
              <mc:Choice xmlns:v="urn:schemas-microsoft-com:vml" Requires="v">
                <p:oleObj spid="_x0000_s28769" name="Equation" r:id="rId3" imgW="658080" imgH="548280" progId="Equation.DSMT4">
                  <p:embed/>
                </p:oleObj>
              </mc:Choice>
              <mc:Fallback>
                <p:oleObj name="Equation" r:id="rId3" imgW="658080" imgH="548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7243" y="1537227"/>
                        <a:ext cx="899319" cy="747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341687" y="1489277"/>
          <a:ext cx="988047" cy="823711"/>
        </p:xfrm>
        <a:graphic>
          <a:graphicData uri="http://schemas.openxmlformats.org/presentationml/2006/ole">
            <mc:AlternateContent xmlns:mc="http://schemas.openxmlformats.org/markup-compatibility/2006">
              <mc:Choice xmlns:v="urn:schemas-microsoft-com:vml" Requires="v">
                <p:oleObj spid="_x0000_s28770" name="Equation" r:id="rId5" imgW="685440" imgH="576000" progId="Equation.DSMT4">
                  <p:embed/>
                </p:oleObj>
              </mc:Choice>
              <mc:Fallback>
                <p:oleObj name="Equation" r:id="rId5" imgW="685440" imgH="576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1687" y="1489277"/>
                        <a:ext cx="988047" cy="823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4697241" y="1536189"/>
          <a:ext cx="892854" cy="748224"/>
        </p:xfrm>
        <a:graphic>
          <a:graphicData uri="http://schemas.openxmlformats.org/presentationml/2006/ole">
            <mc:AlternateContent xmlns:mc="http://schemas.openxmlformats.org/markup-compatibility/2006">
              <mc:Choice xmlns:v="urn:schemas-microsoft-com:vml" Requires="v">
                <p:oleObj spid="_x0000_s28771" name="Equation" r:id="rId7" imgW="649080" imgH="548280" progId="Equation.DSMT4">
                  <p:embed/>
                </p:oleObj>
              </mc:Choice>
              <mc:Fallback>
                <p:oleObj name="Equation" r:id="rId7" imgW="649080" imgH="548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7241" y="1536189"/>
                        <a:ext cx="892854" cy="7482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2976563" y="4208463"/>
          <a:ext cx="1962150" cy="561975"/>
        </p:xfrm>
        <a:graphic>
          <a:graphicData uri="http://schemas.openxmlformats.org/presentationml/2006/ole">
            <mc:AlternateContent xmlns:mc="http://schemas.openxmlformats.org/markup-compatibility/2006">
              <mc:Choice xmlns:v="urn:schemas-microsoft-com:vml" Requires="v">
                <p:oleObj spid="_x0000_s28772" name="Equation" r:id="rId9" imgW="1425960" imgH="393120" progId="Equation.DSMT4">
                  <p:embed/>
                </p:oleObj>
              </mc:Choice>
              <mc:Fallback>
                <p:oleObj name="Equation" r:id="rId9" imgW="1425960" imgH="3931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6563" y="4208463"/>
                        <a:ext cx="1962150" cy="561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 name="Объект 2"/>
          <p:cNvGraphicFramePr>
            <a:graphicFrameLocks noChangeAspect="1"/>
          </p:cNvGraphicFramePr>
          <p:nvPr>
            <p:extLst/>
          </p:nvPr>
        </p:nvGraphicFramePr>
        <p:xfrm>
          <a:off x="2276475" y="2867025"/>
          <a:ext cx="171450" cy="192088"/>
        </p:xfrm>
        <a:graphic>
          <a:graphicData uri="http://schemas.openxmlformats.org/presentationml/2006/ole">
            <mc:AlternateContent xmlns:mc="http://schemas.openxmlformats.org/markup-compatibility/2006">
              <mc:Choice xmlns:v="urn:schemas-microsoft-com:vml" Requires="v">
                <p:oleObj spid="_x0000_s28773" name="Equation" r:id="rId11" imgW="164504" imgH="177708" progId="Equation.DSMT4">
                  <p:embed/>
                </p:oleObj>
              </mc:Choice>
              <mc:Fallback>
                <p:oleObj name="Equation" r:id="rId11" imgW="164504" imgH="177708"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76475" y="2867025"/>
                        <a:ext cx="171450"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4109201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787948"/>
            <a:ext cx="7690556" cy="4247317"/>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6.2. Homogeneous Transformation </a:t>
            </a:r>
            <a:r>
              <a:rPr lang="en-AU" b="1" dirty="0" smtClean="0">
                <a:latin typeface="Arial" panose="020B0604020202020204" pitchFamily="34" charset="0"/>
                <a:cs typeface="Arial" panose="020B0604020202020204" pitchFamily="34" charset="0"/>
              </a:rPr>
              <a:t>Matrix</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homogeneous transformation matrix is 4x4 matrix that is defined for the purpose of mapping a homogeneous position vector from one coordinate system into another.</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This </a:t>
            </a:r>
            <a:r>
              <a:rPr lang="en-AU" dirty="0">
                <a:latin typeface="Arial" panose="020B0604020202020204" pitchFamily="34" charset="0"/>
                <a:cs typeface="Arial" panose="020B0604020202020204" pitchFamily="34" charset="0"/>
              </a:rPr>
              <a:t>matrix can be partitioned into four </a:t>
            </a:r>
            <a:r>
              <a:rPr lang="en-AU" dirty="0" err="1">
                <a:latin typeface="Arial" panose="020B0604020202020204" pitchFamily="34" charset="0"/>
                <a:cs typeface="Arial" panose="020B0604020202020204" pitchFamily="34" charset="0"/>
              </a:rPr>
              <a:t>submatrices</a:t>
            </a:r>
            <a:r>
              <a:rPr lang="en-AU" dirty="0">
                <a:latin typeface="Arial" panose="020B0604020202020204" pitchFamily="34" charset="0"/>
                <a:cs typeface="Arial" panose="020B0604020202020204" pitchFamily="34" charset="0"/>
              </a:rPr>
              <a:t> as follows</a:t>
            </a:r>
            <a:r>
              <a:rPr lang="en-A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a:t>
            </a:r>
            <a:r>
              <a:rPr lang="en-AU" dirty="0" smtClean="0">
                <a:latin typeface="Arial" panose="020B0604020202020204" pitchFamily="34" charset="0"/>
                <a:cs typeface="Arial" panose="020B0604020202020204" pitchFamily="34" charset="0"/>
              </a:rPr>
              <a:t>48)</a:t>
            </a:r>
          </a:p>
          <a:p>
            <a:endParaRPr lang="en-US"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upper left 3x3 </a:t>
            </a:r>
            <a:r>
              <a:rPr lang="en-AU" dirty="0" err="1">
                <a:latin typeface="Arial" panose="020B0604020202020204" pitchFamily="34" charset="0"/>
                <a:cs typeface="Arial" panose="020B0604020202020204" pitchFamily="34" charset="0"/>
              </a:rPr>
              <a:t>submatrix</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denotes </a:t>
            </a:r>
            <a:r>
              <a:rPr lang="en-AU" dirty="0">
                <a:latin typeface="Arial" panose="020B0604020202020204" pitchFamily="34" charset="0"/>
                <a:cs typeface="Arial" panose="020B0604020202020204" pitchFamily="34" charset="0"/>
              </a:rPr>
              <a:t>the orientation of a moving frame </a:t>
            </a:r>
            <a:r>
              <a:rPr lang="en-AU" i="1" dirty="0">
                <a:cs typeface="Arial" panose="020B0604020202020204" pitchFamily="34" charset="0"/>
              </a:rPr>
              <a:t>B </a:t>
            </a:r>
            <a:r>
              <a:rPr lang="en-AU" dirty="0">
                <a:latin typeface="Arial" panose="020B0604020202020204" pitchFamily="34" charset="0"/>
                <a:cs typeface="Arial" panose="020B0604020202020204" pitchFamily="34" charset="0"/>
              </a:rPr>
              <a:t>with respect to a reference frame </a:t>
            </a:r>
            <a:r>
              <a:rPr lang="en-AU" i="1" dirty="0">
                <a:cs typeface="Arial" panose="020B0604020202020204" pitchFamily="34" charset="0"/>
              </a:rPr>
              <a:t>A</a:t>
            </a:r>
            <a:r>
              <a:rPr lang="en-AU" i="1"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28</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2071688" y="2717800"/>
          <a:ext cx="2767012" cy="914400"/>
        </p:xfrm>
        <a:graphic>
          <a:graphicData uri="http://schemas.openxmlformats.org/presentationml/2006/ole">
            <mc:AlternateContent xmlns:mc="http://schemas.openxmlformats.org/markup-compatibility/2006">
              <mc:Choice xmlns:v="urn:schemas-microsoft-com:vml" Requires="v">
                <p:oleObj spid="_x0000_s29812" name="Equation" r:id="rId3" imgW="2552400" imgH="850680" progId="Equation.DSMT4">
                  <p:embed/>
                </p:oleObj>
              </mc:Choice>
              <mc:Fallback>
                <p:oleObj name="Equation" r:id="rId3" imgW="2552400" imgH="8506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1688" y="2717800"/>
                        <a:ext cx="276701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784065" y="4074411"/>
          <a:ext cx="530759" cy="320667"/>
        </p:xfrm>
        <a:graphic>
          <a:graphicData uri="http://schemas.openxmlformats.org/presentationml/2006/ole">
            <mc:AlternateContent xmlns:mc="http://schemas.openxmlformats.org/markup-compatibility/2006">
              <mc:Choice xmlns:v="urn:schemas-microsoft-com:vml" Requires="v">
                <p:oleObj spid="_x0000_s29813" name="Equation" r:id="rId5" imgW="457200" imgH="279614" progId="Equation.DSMT4">
                  <p:embed/>
                </p:oleObj>
              </mc:Choice>
              <mc:Fallback>
                <p:oleObj name="Equation" r:id="rId5" imgW="457200" imgH="27961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84065" y="4074411"/>
                        <a:ext cx="530759" cy="3206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nvGraphicFramePr>
        <p:xfrm>
          <a:off x="3505200" y="1562100"/>
          <a:ext cx="914400" cy="179388"/>
        </p:xfrm>
        <a:graphic>
          <a:graphicData uri="http://schemas.openxmlformats.org/presentationml/2006/ole">
            <mc:AlternateContent xmlns:mc="http://schemas.openxmlformats.org/markup-compatibility/2006">
              <mc:Choice xmlns:v="urn:schemas-microsoft-com:vml" Requires="v">
                <p:oleObj spid="_x0000_s29814" name="Equation" r:id="rId7" imgW="914400" imgH="179640" progId="Equation.DSMT4">
                  <p:embed/>
                </p:oleObj>
              </mc:Choice>
              <mc:Fallback>
                <p:oleObj name="Equation" r:id="rId7" imgW="914400" imgH="179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05200" y="1562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nvGraphicFramePr>
        <p:xfrm>
          <a:off x="3790950" y="2768600"/>
          <a:ext cx="114300" cy="406400"/>
        </p:xfrm>
        <a:graphic>
          <a:graphicData uri="http://schemas.openxmlformats.org/presentationml/2006/ole">
            <mc:AlternateContent xmlns:mc="http://schemas.openxmlformats.org/markup-compatibility/2006">
              <mc:Choice xmlns:v="urn:schemas-microsoft-com:vml" Requires="v">
                <p:oleObj spid="_x0000_s29815" name="Equation" r:id="rId9" imgW="114120" imgH="406080" progId="Equation.DSMT4">
                  <p:embed/>
                </p:oleObj>
              </mc:Choice>
              <mc:Fallback>
                <p:oleObj name="Equation" r:id="rId9" imgW="114120" imgH="4060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0950" y="2768600"/>
                        <a:ext cx="1143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nvGraphicFramePr>
        <p:xfrm>
          <a:off x="3790950" y="3175000"/>
          <a:ext cx="76200" cy="179388"/>
        </p:xfrm>
        <a:graphic>
          <a:graphicData uri="http://schemas.openxmlformats.org/presentationml/2006/ole">
            <mc:AlternateContent xmlns:mc="http://schemas.openxmlformats.org/markup-compatibility/2006">
              <mc:Choice xmlns:v="urn:schemas-microsoft-com:vml" Requires="v">
                <p:oleObj spid="_x0000_s29816" name="Equation" r:id="rId11" imgW="75960" imgH="177480" progId="Equation.DSMT4">
                  <p:embed/>
                </p:oleObj>
              </mc:Choice>
              <mc:Fallback>
                <p:oleObj name="Equation" r:id="rId11" imgW="7596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90950" y="3175000"/>
                        <a:ext cx="762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nvGraphicFramePr>
        <p:xfrm>
          <a:off x="3790950" y="3354388"/>
          <a:ext cx="76200" cy="177800"/>
        </p:xfrm>
        <a:graphic>
          <a:graphicData uri="http://schemas.openxmlformats.org/presentationml/2006/ole">
            <mc:AlternateContent xmlns:mc="http://schemas.openxmlformats.org/markup-compatibility/2006">
              <mc:Choice xmlns:v="urn:schemas-microsoft-com:vml" Requires="v">
                <p:oleObj spid="_x0000_s29817" name="Equation" r:id="rId13" imgW="75960" imgH="177480" progId="Equation.DSMT4">
                  <p:embed/>
                </p:oleObj>
              </mc:Choice>
              <mc:Fallback>
                <p:oleObj name="Equation" r:id="rId13" imgW="75960" imgH="177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90950" y="3354388"/>
                        <a:ext cx="762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7043524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776787"/>
            <a:ext cx="7662333" cy="4524315"/>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upper right 3x1 </a:t>
            </a:r>
            <a:r>
              <a:rPr lang="en-AU" dirty="0" err="1">
                <a:latin typeface="Arial" panose="020B0604020202020204" pitchFamily="34" charset="0"/>
                <a:cs typeface="Arial" panose="020B0604020202020204" pitchFamily="34" charset="0"/>
              </a:rPr>
              <a:t>submatrix</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denotes </a:t>
            </a:r>
            <a:r>
              <a:rPr lang="en-AU" dirty="0">
                <a:latin typeface="Arial" panose="020B0604020202020204" pitchFamily="34" charset="0"/>
                <a:cs typeface="Arial" panose="020B0604020202020204" pitchFamily="34" charset="0"/>
              </a:rPr>
              <a:t>the </a:t>
            </a:r>
            <a:r>
              <a:rPr lang="en-AU" b="1" dirty="0">
                <a:latin typeface="Arial" panose="020B0604020202020204" pitchFamily="34" charset="0"/>
                <a:cs typeface="Arial" panose="020B0604020202020204" pitchFamily="34" charset="0"/>
              </a:rPr>
              <a:t>position</a:t>
            </a:r>
            <a:r>
              <a:rPr lang="en-AU" dirty="0">
                <a:latin typeface="Arial" panose="020B0604020202020204" pitchFamily="34" charset="0"/>
                <a:cs typeface="Arial" panose="020B0604020202020204" pitchFamily="34" charset="0"/>
              </a:rPr>
              <a:t> of the origin of the moving frame relative to the fixed frame.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The </a:t>
            </a:r>
            <a:r>
              <a:rPr lang="en-AU" dirty="0">
                <a:latin typeface="Arial" panose="020B0604020202020204" pitchFamily="34" charset="0"/>
                <a:cs typeface="Arial" panose="020B0604020202020204" pitchFamily="34" charset="0"/>
              </a:rPr>
              <a:t>lower left 1x3 </a:t>
            </a:r>
            <a:r>
              <a:rPr lang="en-AU" dirty="0" err="1">
                <a:latin typeface="Arial" panose="020B0604020202020204" pitchFamily="34" charset="0"/>
                <a:cs typeface="Arial" panose="020B0604020202020204" pitchFamily="34" charset="0"/>
              </a:rPr>
              <a:t>submatrix</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denotes </a:t>
            </a:r>
            <a:r>
              <a:rPr lang="en-AU" dirty="0">
                <a:latin typeface="Arial" panose="020B0604020202020204" pitchFamily="34" charset="0"/>
                <a:cs typeface="Arial" panose="020B0604020202020204" pitchFamily="34" charset="0"/>
              </a:rPr>
              <a:t>a </a:t>
            </a:r>
            <a:r>
              <a:rPr lang="en-AU" b="1" dirty="0">
                <a:latin typeface="Arial" panose="020B0604020202020204" pitchFamily="34" charset="0"/>
                <a:cs typeface="Arial" panose="020B0604020202020204" pitchFamily="34" charset="0"/>
              </a:rPr>
              <a:t>perspective transformation</a:t>
            </a:r>
            <a:r>
              <a:rPr lang="en-AU"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lower right element  </a:t>
            </a:r>
            <a:r>
              <a:rPr lang="en-AU" dirty="0" smtClean="0">
                <a:latin typeface="Arial" panose="020B0604020202020204" pitchFamily="34" charset="0"/>
                <a:cs typeface="Arial" panose="020B0604020202020204" pitchFamily="34" charset="0"/>
              </a:rPr>
              <a:t>    is </a:t>
            </a:r>
            <a:r>
              <a:rPr lang="en-AU" dirty="0">
                <a:latin typeface="Arial" panose="020B0604020202020204" pitchFamily="34" charset="0"/>
                <a:cs typeface="Arial" panose="020B0604020202020204" pitchFamily="34" charset="0"/>
              </a:rPr>
              <a:t>a </a:t>
            </a:r>
            <a:r>
              <a:rPr lang="en-AU" b="1" dirty="0">
                <a:latin typeface="Arial" panose="020B0604020202020204" pitchFamily="34" charset="0"/>
                <a:cs typeface="Arial" panose="020B0604020202020204" pitchFamily="34" charset="0"/>
              </a:rPr>
              <a:t>scaling factor.</a:t>
            </a:r>
            <a:r>
              <a:rPr lang="en-AU" i="1"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(49)</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29</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3941947" y="776787"/>
          <a:ext cx="296058" cy="355269"/>
        </p:xfrm>
        <a:graphic>
          <a:graphicData uri="http://schemas.openxmlformats.org/presentationml/2006/ole">
            <mc:AlternateContent xmlns:mc="http://schemas.openxmlformats.org/markup-compatibility/2006">
              <mc:Choice xmlns:v="urn:schemas-microsoft-com:vml" Requires="v">
                <p:oleObj spid="_x0000_s30798" name="Equation" r:id="rId3" imgW="241269" imgH="279278" progId="Equation.DSMT4">
                  <p:embed/>
                </p:oleObj>
              </mc:Choice>
              <mc:Fallback>
                <p:oleObj name="Equation" r:id="rId3" imgW="241269" imgH="27927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1947" y="776787"/>
                        <a:ext cx="296058" cy="3552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899283" y="1600199"/>
          <a:ext cx="157936" cy="315871"/>
        </p:xfrm>
        <a:graphic>
          <a:graphicData uri="http://schemas.openxmlformats.org/presentationml/2006/ole">
            <mc:AlternateContent xmlns:mc="http://schemas.openxmlformats.org/markup-compatibility/2006">
              <mc:Choice xmlns:v="urn:schemas-microsoft-com:vml" Requires="v">
                <p:oleObj spid="_x0000_s30799" name="Equation" r:id="rId5" imgW="139363" imgH="266608" progId="Equation.DSMT4">
                  <p:embed/>
                </p:oleObj>
              </mc:Choice>
              <mc:Fallback>
                <p:oleObj name="Equation" r:id="rId5" imgW="139363" imgH="26660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9283" y="1600199"/>
                        <a:ext cx="157936" cy="3158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3341845" y="2218517"/>
          <a:ext cx="230827" cy="257983"/>
        </p:xfrm>
        <a:graphic>
          <a:graphicData uri="http://schemas.openxmlformats.org/presentationml/2006/ole">
            <mc:AlternateContent xmlns:mc="http://schemas.openxmlformats.org/markup-compatibility/2006">
              <mc:Choice xmlns:v="urn:schemas-microsoft-com:vml" Requires="v">
                <p:oleObj spid="_x0000_s30800" name="Equation" r:id="rId7" imgW="164504" imgH="177708" progId="Equation.DSMT4">
                  <p:embed/>
                </p:oleObj>
              </mc:Choice>
              <mc:Fallback>
                <p:oleObj name="Equation" r:id="rId7" imgW="164504" imgH="177708"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41845" y="2218517"/>
                        <a:ext cx="230827" cy="2579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1874838" y="3360738"/>
          <a:ext cx="3394075" cy="1281112"/>
        </p:xfrm>
        <a:graphic>
          <a:graphicData uri="http://schemas.openxmlformats.org/presentationml/2006/ole">
            <mc:AlternateContent xmlns:mc="http://schemas.openxmlformats.org/markup-compatibility/2006">
              <mc:Choice xmlns:v="urn:schemas-microsoft-com:vml" Requires="v">
                <p:oleObj spid="_x0000_s30801" name="Equation" r:id="rId9" imgW="2869920" imgH="1079280" progId="Equation.DSMT4">
                  <p:embed/>
                </p:oleObj>
              </mc:Choice>
              <mc:Fallback>
                <p:oleObj name="Equation" r:id="rId9" imgW="2869920" imgH="1079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74838" y="3360738"/>
                        <a:ext cx="3394075" cy="1281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2736877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1444" y="494130"/>
            <a:ext cx="7845777" cy="5355312"/>
          </a:xfrm>
          <a:prstGeom prst="rect">
            <a:avLst/>
          </a:prstGeom>
        </p:spPr>
        <p:txBody>
          <a:bodyPr wrap="square">
            <a:spAutoFit/>
          </a:bodyPr>
          <a:lstStyle/>
          <a:p>
            <a:r>
              <a:rPr lang="en-AU" dirty="0">
                <a:latin typeface="Arial" panose="020B0604020202020204" pitchFamily="34" charset="0"/>
                <a:cs typeface="Arial" panose="020B0604020202020204" pitchFamily="34" charset="0"/>
              </a:rPr>
              <a:t>For kinematics of mechanisms and robot manipulators the scaling factor is set to unity and the 1x3 perspective transformation matrix is set to zero.</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Using </a:t>
            </a:r>
            <a:r>
              <a:rPr lang="en-AU" dirty="0">
                <a:latin typeface="Arial" panose="020B0604020202020204" pitchFamily="34" charset="0"/>
                <a:cs typeface="Arial" panose="020B0604020202020204" pitchFamily="34" charset="0"/>
              </a:rPr>
              <a:t>the homogeneous coordinates, </a:t>
            </a:r>
            <a:r>
              <a:rPr lang="en-AU" dirty="0" smtClean="0">
                <a:latin typeface="Arial" panose="020B0604020202020204" pitchFamily="34" charset="0"/>
                <a:cs typeface="Arial" panose="020B0604020202020204" pitchFamily="34" charset="0"/>
              </a:rPr>
              <a:t>Eq. </a:t>
            </a:r>
            <a:r>
              <a:rPr lang="en-AU" dirty="0">
                <a:latin typeface="Arial" panose="020B0604020202020204" pitchFamily="34" charset="0"/>
                <a:cs typeface="Arial" panose="020B0604020202020204" pitchFamily="34" charset="0"/>
              </a:rPr>
              <a:t>(44) can be written in the following compact from </a:t>
            </a:r>
            <a:endParaRPr lang="ru-RU" dirty="0">
              <a:latin typeface="Arial" panose="020B0604020202020204" pitchFamily="34" charset="0"/>
              <a:cs typeface="Arial" panose="020B0604020202020204" pitchFamily="34" charset="0"/>
            </a:endParaRPr>
          </a:p>
          <a:p>
            <a:r>
              <a:rPr lang="en-AU" dirty="0"/>
              <a:t>                                           </a:t>
            </a:r>
            <a:r>
              <a:rPr lang="en-AU" dirty="0" smtClean="0"/>
              <a:t>				</a:t>
            </a:r>
          </a:p>
          <a:p>
            <a:r>
              <a:rPr lang="en-AU" dirty="0" smtClean="0"/>
              <a:t>															(</a:t>
            </a:r>
            <a:r>
              <a:rPr lang="en-AU" dirty="0"/>
              <a:t>49)                                                                                     </a:t>
            </a:r>
            <a:endParaRPr lang="ru-RU" dirty="0"/>
          </a:p>
          <a:p>
            <a:endParaRPr lang="en-AU" dirty="0" smtClean="0"/>
          </a:p>
          <a:p>
            <a:r>
              <a:rPr lang="en-AU" dirty="0">
                <a:latin typeface="Arial" panose="020B0604020202020204" pitchFamily="34" charset="0"/>
                <a:cs typeface="Arial" panose="020B0604020202020204" pitchFamily="34" charset="0"/>
              </a:rPr>
              <a:t>w</a:t>
            </a:r>
            <a:r>
              <a:rPr lang="en-AU" dirty="0" smtClean="0">
                <a:latin typeface="Arial" panose="020B0604020202020204" pitchFamily="34" charset="0"/>
                <a:cs typeface="Arial" panose="020B0604020202020204" pitchFamily="34" charset="0"/>
              </a:rPr>
              <a:t>here</a:t>
            </a:r>
          </a:p>
          <a:p>
            <a:endParaRPr lang="en-AU" dirty="0"/>
          </a:p>
          <a:p>
            <a:endParaRPr lang="en-AU" dirty="0" smtClean="0"/>
          </a:p>
          <a:p>
            <a:endParaRPr lang="ru-RU" dirty="0"/>
          </a:p>
          <a:p>
            <a:pPr algn="just"/>
            <a:r>
              <a:rPr lang="en-AU" dirty="0" smtClean="0">
                <a:latin typeface="Arial"/>
                <a:cs typeface="Arial"/>
              </a:rPr>
              <a:t>															(50)</a:t>
            </a:r>
          </a:p>
          <a:p>
            <a:pPr algn="just"/>
            <a:endParaRPr lang="en-AU" dirty="0">
              <a:latin typeface="Arial"/>
              <a:cs typeface="Arial"/>
            </a:endParaRPr>
          </a:p>
          <a:p>
            <a:pPr algn="just"/>
            <a:endParaRPr lang="en-AU" dirty="0" smtClean="0">
              <a:latin typeface="Arial"/>
              <a:cs typeface="Arial"/>
            </a:endParaRPr>
          </a:p>
          <a:p>
            <a:pPr algn="just"/>
            <a:r>
              <a:rPr lang="en-AU" dirty="0">
                <a:latin typeface="Arial"/>
                <a:cs typeface="Arial"/>
              </a:rPr>
              <a:t>	</a:t>
            </a:r>
            <a:r>
              <a:rPr lang="en-AU" dirty="0" smtClean="0">
                <a:latin typeface="Arial"/>
                <a:cs typeface="Arial"/>
              </a:rPr>
              <a:t>														(51)</a:t>
            </a:r>
          </a:p>
          <a:p>
            <a:pPr algn="just"/>
            <a:endParaRPr lang="en-AU" dirty="0">
              <a:latin typeface="Arial"/>
              <a:cs typeface="Arial"/>
            </a:endParaRPr>
          </a:p>
          <a:p>
            <a:pPr algn="just"/>
            <a:endParaRPr lang="en-AU" dirty="0" smtClean="0">
              <a:latin typeface="Arial"/>
              <a:cs typeface="Arial"/>
            </a:endParaRPr>
          </a:p>
          <a:p>
            <a:pPr algn="just"/>
            <a:r>
              <a:rPr lang="en-AU" dirty="0">
                <a:latin typeface="Arial"/>
                <a:cs typeface="Arial"/>
              </a:rPr>
              <a:t>	</a:t>
            </a:r>
            <a:r>
              <a:rPr lang="en-AU" dirty="0" smtClean="0">
                <a:latin typeface="Arial"/>
                <a:cs typeface="Arial"/>
              </a:rPr>
              <a:t>														(52)</a:t>
            </a:r>
            <a:endParaRPr lang="en-AU" dirty="0">
              <a:latin typeface="Arial"/>
              <a:cs typeface="Arial"/>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30</a:t>
            </a:r>
            <a:endParaRPr lang="en-US" dirty="0">
              <a:latin typeface="Arial"/>
              <a:cs typeface="Arial"/>
            </a:endParaRPr>
          </a:p>
        </p:txBody>
      </p:sp>
      <p:sp>
        <p:nvSpPr>
          <p:cNvPr id="5"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3043238" y="2187575"/>
          <a:ext cx="1427162" cy="458788"/>
        </p:xfrm>
        <a:graphic>
          <a:graphicData uri="http://schemas.openxmlformats.org/presentationml/2006/ole">
            <mc:AlternateContent xmlns:mc="http://schemas.openxmlformats.org/markup-compatibility/2006">
              <mc:Choice xmlns:v="urn:schemas-microsoft-com:vml" Requires="v">
                <p:oleObj spid="_x0000_s31822" name="Equation" r:id="rId3" imgW="1270800" imgH="393120" progId="Equation.DSMT4">
                  <p:embed/>
                </p:oleObj>
              </mc:Choice>
              <mc:Fallback>
                <p:oleObj name="Equation" r:id="rId3" imgW="1270800" imgH="3931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238" y="2187575"/>
                        <a:ext cx="1427162" cy="458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906713" y="3171220"/>
          <a:ext cx="1830387" cy="1114425"/>
        </p:xfrm>
        <a:graphic>
          <a:graphicData uri="http://schemas.openxmlformats.org/presentationml/2006/ole">
            <mc:AlternateContent xmlns:mc="http://schemas.openxmlformats.org/markup-compatibility/2006">
              <mc:Choice xmlns:v="urn:schemas-microsoft-com:vml" Requires="v">
                <p:oleObj spid="_x0000_s31823" name="Equation" r:id="rId5" imgW="1650960" imgH="1002960" progId="Equation.DSMT4">
                  <p:embed/>
                </p:oleObj>
              </mc:Choice>
              <mc:Fallback>
                <p:oleObj name="Equation" r:id="rId5" imgW="1650960" imgH="1002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6713" y="3171220"/>
                        <a:ext cx="1830387" cy="1114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3028950" y="4610100"/>
          <a:ext cx="1724025" cy="500063"/>
        </p:xfrm>
        <a:graphic>
          <a:graphicData uri="http://schemas.openxmlformats.org/presentationml/2006/ole">
            <mc:AlternateContent xmlns:mc="http://schemas.openxmlformats.org/markup-compatibility/2006">
              <mc:Choice xmlns:v="urn:schemas-microsoft-com:vml" Requires="v">
                <p:oleObj spid="_x0000_s31824" name="Equation" r:id="rId7" imgW="1535760" imgH="429480" progId="Equation.DSMT4">
                  <p:embed/>
                </p:oleObj>
              </mc:Choice>
              <mc:Fallback>
                <p:oleObj name="Equation" r:id="rId7" imgW="1535760" imgH="429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950" y="4610100"/>
                        <a:ext cx="1724025" cy="500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3033713" y="5367338"/>
          <a:ext cx="1881187" cy="506412"/>
        </p:xfrm>
        <a:graphic>
          <a:graphicData uri="http://schemas.openxmlformats.org/presentationml/2006/ole">
            <mc:AlternateContent xmlns:mc="http://schemas.openxmlformats.org/markup-compatibility/2006">
              <mc:Choice xmlns:v="urn:schemas-microsoft-com:vml" Requires="v">
                <p:oleObj spid="_x0000_s31825" name="Equation" r:id="rId9" imgW="1535760" imgH="411120" progId="Equation.DSMT4">
                  <p:embed/>
                </p:oleObj>
              </mc:Choice>
              <mc:Fallback>
                <p:oleObj name="Equation" r:id="rId9" imgW="1535760" imgH="4111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33713" y="5367338"/>
                        <a:ext cx="1881187" cy="506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834500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56" y="785336"/>
            <a:ext cx="7648222" cy="4247317"/>
          </a:xfrm>
          <a:prstGeom prst="rect">
            <a:avLst/>
          </a:prstGeom>
        </p:spPr>
        <p:txBody>
          <a:bodyPr wrap="square">
            <a:spAutoFit/>
          </a:bodyPr>
          <a:lstStyle/>
          <a:p>
            <a:r>
              <a:rPr lang="en-AU" dirty="0">
                <a:latin typeface="Arial" panose="020B0604020202020204" pitchFamily="34" charset="0"/>
                <a:cs typeface="Arial" panose="020B0604020202020204" pitchFamily="34" charset="0"/>
              </a:rPr>
              <a:t>For example, the homogeneous transformation matrix for a simple rotation about the </a:t>
            </a:r>
            <a:r>
              <a:rPr lang="en-AU" i="1" dirty="0">
                <a:cs typeface="Arial" panose="020B0604020202020204" pitchFamily="34" charset="0"/>
              </a:rPr>
              <a:t>z</a:t>
            </a:r>
            <a:r>
              <a:rPr lang="en-AU" dirty="0">
                <a:latin typeface="Arial" panose="020B0604020202020204" pitchFamily="34" charset="0"/>
                <a:cs typeface="Arial" panose="020B0604020202020204" pitchFamily="34" charset="0"/>
              </a:rPr>
              <a:t>-axis is given by </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53)</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transformation matrix for a pure translation is given by  </a:t>
            </a:r>
            <a:endParaRPr lang="ru-RU" dirty="0">
              <a:latin typeface="Arial" panose="020B0604020202020204" pitchFamily="34" charset="0"/>
              <a:cs typeface="Arial" panose="020B0604020202020204" pitchFamily="34" charset="0"/>
            </a:endParaRPr>
          </a:p>
          <a:p>
            <a:pPr algn="just"/>
            <a:endParaRPr lang="en-AU" dirty="0" smtClean="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a:p>
            <a:pPr algn="just"/>
            <a:endParaRPr lang="en-AU" dirty="0" smtClean="0">
              <a:latin typeface="Arial" panose="020B0604020202020204" pitchFamily="34" charset="0"/>
              <a:cs typeface="Arial" panose="020B0604020202020204" pitchFamily="34" charset="0"/>
            </a:endParaRPr>
          </a:p>
          <a:p>
            <a:pPr algn="just"/>
            <a:r>
              <a:rPr lang="en-AU" dirty="0">
                <a:latin typeface="Arial" panose="020B0604020202020204" pitchFamily="34" charset="0"/>
                <a:cs typeface="Arial" panose="020B0604020202020204" pitchFamily="34" charset="0"/>
              </a:rPr>
              <a:t>	</a:t>
            </a:r>
            <a:endParaRPr lang="en-AU" dirty="0" smtClean="0">
              <a:latin typeface="Arial" panose="020B0604020202020204" pitchFamily="34" charset="0"/>
              <a:cs typeface="Arial" panose="020B0604020202020204" pitchFamily="34" charset="0"/>
            </a:endParaRPr>
          </a:p>
          <a:p>
            <a:pPr algn="just"/>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(54)</a:t>
            </a:r>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31</a:t>
            </a:r>
            <a:endParaRPr lang="en-US" dirty="0">
              <a:latin typeface="Arial"/>
              <a:cs typeface="Arial"/>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2336800" y="1739900"/>
          <a:ext cx="2439988" cy="1104900"/>
        </p:xfrm>
        <a:graphic>
          <a:graphicData uri="http://schemas.openxmlformats.org/presentationml/2006/ole">
            <mc:AlternateContent xmlns:mc="http://schemas.openxmlformats.org/markup-compatibility/2006">
              <mc:Choice xmlns:v="urn:schemas-microsoft-com:vml" Requires="v">
                <p:oleObj spid="_x0000_s32808" name="Equation" r:id="rId3" imgW="2361960" imgH="1079280" progId="Equation.DSMT4">
                  <p:embed/>
                </p:oleObj>
              </mc:Choice>
              <mc:Fallback>
                <p:oleObj name="Equation" r:id="rId3" imgW="2361960" imgH="1079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1739900"/>
                        <a:ext cx="2439988" cy="1104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657475" y="4167188"/>
          <a:ext cx="2228850" cy="1177925"/>
        </p:xfrm>
        <a:graphic>
          <a:graphicData uri="http://schemas.openxmlformats.org/presentationml/2006/ole">
            <mc:AlternateContent xmlns:mc="http://schemas.openxmlformats.org/markup-compatibility/2006">
              <mc:Choice xmlns:v="urn:schemas-microsoft-com:vml" Requires="v">
                <p:oleObj spid="_x0000_s32809" name="Equation" r:id="rId5" imgW="2019240" imgH="1079280" progId="Equation.DSMT4">
                  <p:embed/>
                </p:oleObj>
              </mc:Choice>
              <mc:Fallback>
                <p:oleObj name="Equation" r:id="rId5" imgW="2019240" imgH="10792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57475" y="4167188"/>
                        <a:ext cx="2228850" cy="1177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36322821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6555" y="1223511"/>
            <a:ext cx="7182556" cy="4524315"/>
          </a:xfrm>
          <a:prstGeom prst="rect">
            <a:avLst/>
          </a:prstGeom>
        </p:spPr>
        <p:txBody>
          <a:bodyPr wrap="square">
            <a:spAutoFit/>
          </a:bodyPr>
          <a:lstStyle/>
          <a:p>
            <a:r>
              <a:rPr lang="en-AU" dirty="0">
                <a:latin typeface="Arial" panose="020B0604020202020204" pitchFamily="34" charset="0"/>
                <a:cs typeface="Arial" panose="020B0604020202020204" pitchFamily="34" charset="0"/>
              </a:rPr>
              <a:t>Let define the inverse homogeneous transformation </a:t>
            </a:r>
            <a:r>
              <a:rPr lang="en-AU" dirty="0" smtClean="0">
                <a:latin typeface="Arial" panose="020B0604020202020204" pitchFamily="34" charset="0"/>
                <a:cs typeface="Arial" panose="020B0604020202020204" pitchFamily="34" charset="0"/>
              </a:rPr>
              <a:t>matrix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 </a:t>
            </a: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Multiplying </a:t>
            </a:r>
            <a:r>
              <a:rPr lang="en-AU" dirty="0">
                <a:latin typeface="Arial" panose="020B0604020202020204" pitchFamily="34" charset="0"/>
                <a:cs typeface="Arial" panose="020B0604020202020204" pitchFamily="34" charset="0"/>
              </a:rPr>
              <a:t>both sides of </a:t>
            </a:r>
            <a:r>
              <a:rPr lang="en-AU" dirty="0" smtClean="0">
                <a:latin typeface="Arial" panose="020B0604020202020204" pitchFamily="34" charset="0"/>
                <a:cs typeface="Arial" panose="020B0604020202020204" pitchFamily="34" charset="0"/>
              </a:rPr>
              <a:t>Eq.(</a:t>
            </a:r>
            <a:r>
              <a:rPr lang="en-AU" dirty="0">
                <a:latin typeface="Arial" panose="020B0604020202020204" pitchFamily="34" charset="0"/>
                <a:cs typeface="Arial" panose="020B0604020202020204" pitchFamily="34" charset="0"/>
              </a:rPr>
              <a:t>44) by </a:t>
            </a:r>
            <a:r>
              <a:rPr lang="en-AU" dirty="0" smtClean="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rPr>
              <a:t>making of the fact that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 </a:t>
            </a:r>
            <a:r>
              <a:rPr lang="en-AU" dirty="0">
                <a:latin typeface="Arial" panose="020B0604020202020204" pitchFamily="34" charset="0"/>
                <a:cs typeface="Arial" panose="020B0604020202020204" pitchFamily="34" charset="0"/>
              </a:rPr>
              <a:t>we obtain </a:t>
            </a:r>
            <a:endParaRPr lang="en-A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(55)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Using </a:t>
            </a:r>
            <a:r>
              <a:rPr lang="en-AU" dirty="0">
                <a:latin typeface="Arial" panose="020B0604020202020204" pitchFamily="34" charset="0"/>
                <a:cs typeface="Arial" panose="020B0604020202020204" pitchFamily="34" charset="0"/>
              </a:rPr>
              <a:t>the homogeneous coordinates, </a:t>
            </a:r>
            <a:r>
              <a:rPr lang="en-AU" dirty="0" smtClean="0">
                <a:latin typeface="Arial" panose="020B0604020202020204" pitchFamily="34" charset="0"/>
                <a:cs typeface="Arial" panose="020B0604020202020204" pitchFamily="34" charset="0"/>
              </a:rPr>
              <a:t>Eq. (</a:t>
            </a:r>
            <a:r>
              <a:rPr lang="en-AU" dirty="0">
                <a:latin typeface="Arial" panose="020B0604020202020204" pitchFamily="34" charset="0"/>
                <a:cs typeface="Arial" panose="020B0604020202020204" pitchFamily="34" charset="0"/>
              </a:rPr>
              <a:t>55) can be written as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(56)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Hence</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(57)</a:t>
            </a:r>
            <a:endParaRPr lang="en-AU" dirty="0">
              <a:latin typeface="Arial" panose="020B0604020202020204" pitchFamily="34" charset="0"/>
              <a:cs typeface="Arial" panose="020B0604020202020204" pitchFamily="34" charset="0"/>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32</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7076448" y="1223511"/>
          <a:ext cx="510739" cy="315137"/>
        </p:xfrm>
        <a:graphic>
          <a:graphicData uri="http://schemas.openxmlformats.org/presentationml/2006/ole">
            <mc:AlternateContent xmlns:mc="http://schemas.openxmlformats.org/markup-compatibility/2006">
              <mc:Choice xmlns:v="urn:schemas-microsoft-com:vml" Requires="v">
                <p:oleObj spid="_x0000_s33908" name="Equation" r:id="rId3" imgW="444247" imgH="279446" progId="Equation.DSMT4">
                  <p:embed/>
                </p:oleObj>
              </mc:Choice>
              <mc:Fallback>
                <p:oleObj name="Equation" r:id="rId3" imgW="444247" imgH="27944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6448" y="1223511"/>
                        <a:ext cx="510739" cy="3151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4716053" y="1834329"/>
          <a:ext cx="611754" cy="295681"/>
        </p:xfrm>
        <a:graphic>
          <a:graphicData uri="http://schemas.openxmlformats.org/presentationml/2006/ole">
            <mc:AlternateContent xmlns:mc="http://schemas.openxmlformats.org/markup-compatibility/2006">
              <mc:Choice xmlns:v="urn:schemas-microsoft-com:vml" Requires="v">
                <p:oleObj spid="_x0000_s33909" name="Equation" r:id="rId5" imgW="571225" imgH="279278" progId="Equation.DSMT4">
                  <p:embed/>
                </p:oleObj>
              </mc:Choice>
              <mc:Fallback>
                <p:oleObj name="Equation" r:id="rId5" imgW="571225" imgH="27927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53" y="1834329"/>
                        <a:ext cx="611754" cy="29568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1120629" y="2130010"/>
          <a:ext cx="1309834" cy="285603"/>
        </p:xfrm>
        <a:graphic>
          <a:graphicData uri="http://schemas.openxmlformats.org/presentationml/2006/ole">
            <mc:AlternateContent xmlns:mc="http://schemas.openxmlformats.org/markup-compatibility/2006">
              <mc:Choice xmlns:v="urn:schemas-microsoft-com:vml" Requires="v">
                <p:oleObj spid="_x0000_s33910" name="Equation" r:id="rId7" imgW="1269908" imgH="279446" progId="Equation.DSMT4">
                  <p:embed/>
                </p:oleObj>
              </mc:Choice>
              <mc:Fallback>
                <p:oleObj name="Equation" r:id="rId7" imgW="1269908" imgH="279446"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0629" y="2130010"/>
                        <a:ext cx="1309834" cy="2856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500313" y="2676525"/>
          <a:ext cx="2259012" cy="328613"/>
        </p:xfrm>
        <a:graphic>
          <a:graphicData uri="http://schemas.openxmlformats.org/presentationml/2006/ole">
            <mc:AlternateContent xmlns:mc="http://schemas.openxmlformats.org/markup-compatibility/2006">
              <mc:Choice xmlns:v="urn:schemas-microsoft-com:vml" Requires="v">
                <p:oleObj spid="_x0000_s33911" name="Equation" r:id="rId9" imgW="2031840" imgH="279360" progId="Equation.DSMT4">
                  <p:embed/>
                </p:oleObj>
              </mc:Choice>
              <mc:Fallback>
                <p:oleObj name="Equation" r:id="rId9" imgW="2031840" imgH="27936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00313" y="2676525"/>
                        <a:ext cx="2259012" cy="328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nvPr>
        </p:nvGraphicFramePr>
        <p:xfrm>
          <a:off x="2657475" y="3482975"/>
          <a:ext cx="1620838" cy="450850"/>
        </p:xfrm>
        <a:graphic>
          <a:graphicData uri="http://schemas.openxmlformats.org/presentationml/2006/ole">
            <mc:AlternateContent xmlns:mc="http://schemas.openxmlformats.org/markup-compatibility/2006">
              <mc:Choice xmlns:v="urn:schemas-microsoft-com:vml" Requires="v">
                <p:oleObj spid="_x0000_s33912" name="Equation" r:id="rId11" imgW="1358640" imgH="368280" progId="Equation.DSMT4">
                  <p:embed/>
                </p:oleObj>
              </mc:Choice>
              <mc:Fallback>
                <p:oleObj name="Equation" r:id="rId11" imgW="1358640" imgH="3682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57475" y="3482975"/>
                        <a:ext cx="1620838"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2097088" y="4775200"/>
          <a:ext cx="3516312" cy="965200"/>
        </p:xfrm>
        <a:graphic>
          <a:graphicData uri="http://schemas.openxmlformats.org/presentationml/2006/ole">
            <mc:AlternateContent xmlns:mc="http://schemas.openxmlformats.org/markup-compatibility/2006">
              <mc:Choice xmlns:v="urn:schemas-microsoft-com:vml" Requires="v">
                <p:oleObj spid="_x0000_s33913" name="Equation" r:id="rId13" imgW="3149280" imgH="876240" progId="Equation.DSMT4">
                  <p:embed/>
                </p:oleObj>
              </mc:Choice>
              <mc:Fallback>
                <p:oleObj name="Equation" r:id="rId13" imgW="3149280" imgH="8762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97088" y="4775200"/>
                        <a:ext cx="3516312" cy="965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495741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4499" y="1661695"/>
            <a:ext cx="8270875" cy="4501232"/>
          </a:xfrm>
          <a:prstGeom prst="rect">
            <a:avLst/>
          </a:prstGeom>
        </p:spPr>
        <p:txBody>
          <a:bodyPr wrap="square">
            <a:spAutoFit/>
          </a:bodyPr>
          <a:lstStyle/>
          <a:p>
            <a:pPr algn="just">
              <a:lnSpc>
                <a:spcPct val="150000"/>
              </a:lnSpc>
            </a:pPr>
            <a:endParaRPr lang="en-AU" dirty="0">
              <a:latin typeface="Arial"/>
              <a:cs typeface="Arial"/>
            </a:endParaRPr>
          </a:p>
          <a:p>
            <a:pPr algn="just">
              <a:lnSpc>
                <a:spcPct val="150000"/>
              </a:lnSpc>
            </a:pPr>
            <a:r>
              <a:rPr lang="en-US" dirty="0">
                <a:latin typeface="Arial"/>
                <a:cs typeface="Arial"/>
              </a:rPr>
              <a:t>1. Direct Kinematics and Inverse Kinematics</a:t>
            </a:r>
            <a:endParaRPr lang="en-AU" dirty="0">
              <a:latin typeface="Arial"/>
              <a:cs typeface="Arial"/>
            </a:endParaRPr>
          </a:p>
          <a:p>
            <a:pPr algn="just">
              <a:lnSpc>
                <a:spcPct val="150000"/>
              </a:lnSpc>
            </a:pPr>
            <a:r>
              <a:rPr lang="en-US" dirty="0">
                <a:latin typeface="Arial"/>
                <a:cs typeface="Arial"/>
              </a:rPr>
              <a:t>2. Link Parameters and Link Coordinate Systems</a:t>
            </a:r>
            <a:endParaRPr lang="en-AU" dirty="0">
              <a:latin typeface="Arial"/>
              <a:cs typeface="Arial"/>
            </a:endParaRPr>
          </a:p>
          <a:p>
            <a:pPr algn="just">
              <a:lnSpc>
                <a:spcPct val="150000"/>
              </a:lnSpc>
            </a:pPr>
            <a:r>
              <a:rPr lang="en-US" dirty="0">
                <a:latin typeface="Arial"/>
                <a:cs typeface="Arial"/>
              </a:rPr>
              <a:t>3. </a:t>
            </a:r>
            <a:r>
              <a:rPr lang="en-US" dirty="0" err="1" smtClean="0">
                <a:latin typeface="Arial"/>
                <a:cs typeface="Arial"/>
              </a:rPr>
              <a:t>Denavit</a:t>
            </a:r>
            <a:r>
              <a:rPr lang="en-US" dirty="0" smtClean="0">
                <a:latin typeface="Arial"/>
                <a:cs typeface="Arial"/>
              </a:rPr>
              <a:t>- </a:t>
            </a:r>
            <a:r>
              <a:rPr lang="en-US" dirty="0" err="1">
                <a:latin typeface="Arial"/>
                <a:cs typeface="Arial"/>
              </a:rPr>
              <a:t>Hartenberg</a:t>
            </a:r>
            <a:r>
              <a:rPr lang="en-US" dirty="0">
                <a:latin typeface="Arial"/>
                <a:cs typeface="Arial"/>
              </a:rPr>
              <a:t> Homogeneous Transformation Matrices </a:t>
            </a:r>
            <a:endParaRPr lang="en-AU" dirty="0">
              <a:latin typeface="Arial"/>
              <a:cs typeface="Arial"/>
            </a:endParaRPr>
          </a:p>
          <a:p>
            <a:pPr algn="just">
              <a:lnSpc>
                <a:spcPct val="150000"/>
              </a:lnSpc>
            </a:pPr>
            <a:r>
              <a:rPr lang="en-US" dirty="0">
                <a:latin typeface="Arial"/>
                <a:cs typeface="Arial"/>
              </a:rPr>
              <a:t>4. </a:t>
            </a:r>
            <a:r>
              <a:rPr lang="en-US" dirty="0" err="1" smtClean="0">
                <a:latin typeface="Arial"/>
                <a:cs typeface="Arial"/>
              </a:rPr>
              <a:t>Denavit</a:t>
            </a:r>
            <a:r>
              <a:rPr lang="en-US" dirty="0" smtClean="0">
                <a:latin typeface="Arial"/>
                <a:cs typeface="Arial"/>
              </a:rPr>
              <a:t>- </a:t>
            </a:r>
            <a:r>
              <a:rPr lang="en-US" dirty="0" err="1">
                <a:latin typeface="Arial"/>
                <a:cs typeface="Arial"/>
              </a:rPr>
              <a:t>Hartenberg</a:t>
            </a:r>
            <a:r>
              <a:rPr lang="en-US" dirty="0">
                <a:latin typeface="Arial"/>
                <a:cs typeface="Arial"/>
              </a:rPr>
              <a:t> Transformation Matrices of the Planar 3- DOF </a:t>
            </a:r>
            <a:endParaRPr lang="en-US" dirty="0" smtClean="0">
              <a:latin typeface="Arial"/>
              <a:cs typeface="Arial"/>
            </a:endParaRPr>
          </a:p>
          <a:p>
            <a:pPr algn="just"/>
            <a:r>
              <a:rPr lang="en-US" dirty="0" smtClean="0">
                <a:latin typeface="Arial"/>
                <a:cs typeface="Arial"/>
              </a:rPr>
              <a:t>    Manipulator</a:t>
            </a:r>
            <a:endParaRPr lang="en-AU" dirty="0">
              <a:latin typeface="Arial"/>
              <a:cs typeface="Arial"/>
            </a:endParaRPr>
          </a:p>
          <a:p>
            <a:pPr algn="just">
              <a:lnSpc>
                <a:spcPct val="150000"/>
              </a:lnSpc>
            </a:pPr>
            <a:r>
              <a:rPr lang="en-US" dirty="0">
                <a:latin typeface="Arial"/>
                <a:cs typeface="Arial"/>
              </a:rPr>
              <a:t>5. </a:t>
            </a:r>
            <a:r>
              <a:rPr lang="en-US" dirty="0" err="1" smtClean="0">
                <a:latin typeface="Arial"/>
                <a:cs typeface="Arial"/>
              </a:rPr>
              <a:t>Denavit</a:t>
            </a:r>
            <a:r>
              <a:rPr lang="en-US" dirty="0" smtClean="0">
                <a:latin typeface="Arial"/>
                <a:cs typeface="Arial"/>
              </a:rPr>
              <a:t>- </a:t>
            </a:r>
            <a:r>
              <a:rPr lang="en-US" dirty="0" err="1">
                <a:latin typeface="Arial"/>
                <a:cs typeface="Arial"/>
              </a:rPr>
              <a:t>Hartenberg</a:t>
            </a:r>
            <a:r>
              <a:rPr lang="en-US" dirty="0">
                <a:latin typeface="Arial"/>
                <a:cs typeface="Arial"/>
              </a:rPr>
              <a:t> Transformation Matrices of the SCARA arm </a:t>
            </a:r>
            <a:endParaRPr lang="en-AU" dirty="0">
              <a:latin typeface="Arial"/>
              <a:cs typeface="Arial"/>
            </a:endParaRPr>
          </a:p>
          <a:p>
            <a:pPr algn="just">
              <a:lnSpc>
                <a:spcPct val="150000"/>
              </a:lnSpc>
            </a:pPr>
            <a:r>
              <a:rPr lang="en-US" dirty="0">
                <a:latin typeface="Arial"/>
                <a:cs typeface="Arial"/>
              </a:rPr>
              <a:t>6. </a:t>
            </a:r>
            <a:r>
              <a:rPr lang="en-US" dirty="0" smtClean="0">
                <a:latin typeface="Arial"/>
                <a:cs typeface="Arial"/>
              </a:rPr>
              <a:t>Loop- </a:t>
            </a:r>
            <a:r>
              <a:rPr lang="en-US" dirty="0">
                <a:latin typeface="Arial"/>
                <a:cs typeface="Arial"/>
              </a:rPr>
              <a:t>Closure Equations</a:t>
            </a:r>
            <a:endParaRPr lang="en-AU" dirty="0">
              <a:latin typeface="Arial"/>
              <a:cs typeface="Arial"/>
            </a:endParaRPr>
          </a:p>
          <a:p>
            <a:pPr algn="just">
              <a:lnSpc>
                <a:spcPct val="150000"/>
              </a:lnSpc>
            </a:pPr>
            <a:r>
              <a:rPr lang="en-US" dirty="0">
                <a:latin typeface="Arial"/>
                <a:cs typeface="Arial"/>
              </a:rPr>
              <a:t>7. </a:t>
            </a:r>
            <a:r>
              <a:rPr lang="en-US" dirty="0" err="1">
                <a:latin typeface="Arial"/>
                <a:cs typeface="Arial"/>
              </a:rPr>
              <a:t>Scorbot</a:t>
            </a:r>
            <a:r>
              <a:rPr lang="en-US" dirty="0">
                <a:latin typeface="Arial"/>
                <a:cs typeface="Arial"/>
              </a:rPr>
              <a:t> Robot Transformation Matrices</a:t>
            </a:r>
            <a:endParaRPr lang="en-AU" dirty="0">
              <a:latin typeface="Arial"/>
              <a:cs typeface="Arial"/>
            </a:endParaRPr>
          </a:p>
          <a:p>
            <a:pPr algn="just">
              <a:lnSpc>
                <a:spcPct val="150000"/>
              </a:lnSpc>
            </a:pPr>
            <a:r>
              <a:rPr lang="en-US" dirty="0">
                <a:latin typeface="Arial"/>
                <a:cs typeface="Arial"/>
              </a:rPr>
              <a:t>8. Other coordinate systems</a:t>
            </a:r>
            <a:endParaRPr lang="en-AU" dirty="0">
              <a:latin typeface="Arial"/>
              <a:cs typeface="Arial"/>
            </a:endParaRPr>
          </a:p>
          <a:p>
            <a:pPr algn="just">
              <a:lnSpc>
                <a:spcPct val="150000"/>
              </a:lnSpc>
            </a:pPr>
            <a:r>
              <a:rPr lang="en-US" dirty="0">
                <a:latin typeface="Arial"/>
                <a:cs typeface="Arial"/>
              </a:rPr>
              <a:t>9. Position Analysis of the </a:t>
            </a:r>
            <a:r>
              <a:rPr lang="en-US" dirty="0" err="1">
                <a:latin typeface="Arial"/>
                <a:cs typeface="Arial"/>
              </a:rPr>
              <a:t>Scorbot</a:t>
            </a:r>
            <a:r>
              <a:rPr lang="en-US" dirty="0">
                <a:latin typeface="Arial"/>
                <a:cs typeface="Arial"/>
              </a:rPr>
              <a:t> Robot</a:t>
            </a:r>
            <a:endParaRPr lang="en-AU" dirty="0">
              <a:latin typeface="Arial"/>
              <a:cs typeface="Arial"/>
            </a:endParaRPr>
          </a:p>
        </p:txBody>
      </p:sp>
      <p:sp>
        <p:nvSpPr>
          <p:cNvPr id="3" name="TextBox 2"/>
          <p:cNvSpPr txBox="1"/>
          <p:nvPr/>
        </p:nvSpPr>
        <p:spPr>
          <a:xfrm>
            <a:off x="8604593" y="220285"/>
            <a:ext cx="313044" cy="369332"/>
          </a:xfrm>
          <a:prstGeom prst="rect">
            <a:avLst/>
          </a:prstGeom>
          <a:noFill/>
        </p:spPr>
        <p:txBody>
          <a:bodyPr wrap="none" rtlCol="0">
            <a:spAutoFit/>
          </a:bodyPr>
          <a:lstStyle/>
          <a:p>
            <a:r>
              <a:rPr lang="en-AU" dirty="0">
                <a:latin typeface="Arial"/>
                <a:cs typeface="Arial"/>
              </a:rPr>
              <a:t>1</a:t>
            </a:r>
            <a:endParaRPr lang="en-US" dirty="0">
              <a:latin typeface="Arial"/>
              <a:cs typeface="Arial"/>
            </a:endParaRPr>
          </a:p>
        </p:txBody>
      </p:sp>
      <p:sp>
        <p:nvSpPr>
          <p:cNvPr id="2" name="Rectangle 1"/>
          <p:cNvSpPr/>
          <p:nvPr/>
        </p:nvSpPr>
        <p:spPr>
          <a:xfrm>
            <a:off x="444499" y="589617"/>
            <a:ext cx="8473138" cy="1477328"/>
          </a:xfrm>
          <a:prstGeom prst="rect">
            <a:avLst/>
          </a:prstGeom>
        </p:spPr>
        <p:txBody>
          <a:bodyPr wrap="square">
            <a:spAutoFit/>
          </a:bodyPr>
          <a:lstStyle/>
          <a:p>
            <a:pPr>
              <a:lnSpc>
                <a:spcPct val="150000"/>
              </a:lnSpc>
            </a:pPr>
            <a:r>
              <a:rPr lang="en-US" b="1" dirty="0" smtClean="0">
                <a:latin typeface="Arial"/>
                <a:cs typeface="Arial"/>
              </a:rPr>
              <a:t>Lectures </a:t>
            </a:r>
            <a:r>
              <a:rPr lang="kk-KZ" b="1" dirty="0" smtClean="0">
                <a:latin typeface="Arial"/>
                <a:cs typeface="Arial"/>
              </a:rPr>
              <a:t>9-11</a:t>
            </a:r>
            <a:r>
              <a:rPr lang="en-US" b="1" dirty="0" smtClean="0">
                <a:latin typeface="Arial"/>
                <a:cs typeface="Arial"/>
              </a:rPr>
              <a:t>. </a:t>
            </a:r>
            <a:r>
              <a:rPr lang="en-US" b="1" dirty="0">
                <a:latin typeface="Arial"/>
                <a:cs typeface="Arial"/>
              </a:rPr>
              <a:t>POSITION ANALYSIS OF THE SERIAL MANIPULATORS.</a:t>
            </a:r>
            <a:endParaRPr lang="en-AU" dirty="0">
              <a:latin typeface="Arial"/>
              <a:cs typeface="Arial"/>
            </a:endParaRPr>
          </a:p>
          <a:p>
            <a:pPr>
              <a:lnSpc>
                <a:spcPct val="150000"/>
              </a:lnSpc>
            </a:pPr>
            <a:r>
              <a:rPr lang="en-US" b="1" dirty="0">
                <a:latin typeface="Arial"/>
                <a:cs typeface="Arial"/>
              </a:rPr>
              <a:t>DENAVIT-HARTENBERG HOMOGENEOUS TRANSFORMATION MATRICES</a:t>
            </a:r>
          </a:p>
          <a:p>
            <a:pPr algn="just"/>
            <a:endParaRPr lang="en-AU" dirty="0">
              <a:latin typeface="Arial"/>
              <a:cs typeface="Arial"/>
            </a:endParaRPr>
          </a:p>
          <a:p>
            <a:pPr algn="just"/>
            <a:r>
              <a:rPr lang="en-US" b="1" dirty="0">
                <a:latin typeface="Arial"/>
                <a:cs typeface="Arial"/>
              </a:rPr>
              <a:t>Topics:</a:t>
            </a:r>
          </a:p>
        </p:txBody>
      </p:sp>
    </p:spTree>
    <p:extLst>
      <p:ext uri="{BB962C8B-B14F-4D97-AF65-F5344CB8AC3E}">
        <p14:creationId xmlns:p14="http://schemas.microsoft.com/office/powerpoint/2010/main" val="104871185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3621" y="226753"/>
            <a:ext cx="8032750" cy="3693319"/>
          </a:xfrm>
          <a:prstGeom prst="rect">
            <a:avLst/>
          </a:prstGeom>
        </p:spPr>
        <p:txBody>
          <a:bodyPr wrap="square">
            <a:spAutoFit/>
          </a:bodyPr>
          <a:lstStyle/>
          <a:p>
            <a:pPr algn="just"/>
            <a:r>
              <a:rPr lang="en-US" b="1" dirty="0">
                <a:latin typeface="Arial"/>
                <a:cs typeface="Arial"/>
              </a:rPr>
              <a:t>1. Direct Kinematics and Inverse Kinematics</a:t>
            </a:r>
            <a:endParaRPr lang="en-AU" dirty="0">
              <a:latin typeface="Arial"/>
              <a:cs typeface="Arial"/>
            </a:endParaRPr>
          </a:p>
          <a:p>
            <a:pPr algn="just"/>
            <a:r>
              <a:rPr lang="en-US" b="1" dirty="0">
                <a:latin typeface="Arial"/>
                <a:cs typeface="Arial"/>
              </a:rPr>
              <a:t> </a:t>
            </a:r>
            <a:endParaRPr lang="en-AU" dirty="0">
              <a:latin typeface="Arial"/>
              <a:cs typeface="Arial"/>
            </a:endParaRPr>
          </a:p>
          <a:p>
            <a:pPr algn="just"/>
            <a:r>
              <a:rPr lang="en-US" dirty="0">
                <a:latin typeface="Arial"/>
                <a:cs typeface="Arial"/>
              </a:rPr>
              <a:t>A serial manipulator consists of links connected in series by various type of joints, typically revolute and prismatic joints. </a:t>
            </a:r>
            <a:endParaRPr lang="en-AU" dirty="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AU" dirty="0">
              <a:latin typeface="Arial"/>
              <a:cs typeface="Arial"/>
            </a:endParaRPr>
          </a:p>
        </p:txBody>
      </p:sp>
      <p:pic>
        <p:nvPicPr>
          <p:cNvPr id="2" name="Picture 1" descr="IMAG0060.PDF"/>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34911" t="6811" r="28019" b="60116"/>
          <a:stretch/>
        </p:blipFill>
        <p:spPr>
          <a:xfrm rot="16200000">
            <a:off x="1125474" y="1106581"/>
            <a:ext cx="4303276" cy="5626982"/>
          </a:xfrm>
          <a:prstGeom prst="rect">
            <a:avLst/>
          </a:prstGeom>
        </p:spPr>
      </p:pic>
      <p:sp>
        <p:nvSpPr>
          <p:cNvPr id="3" name="Rectangle 2"/>
          <p:cNvSpPr/>
          <p:nvPr/>
        </p:nvSpPr>
        <p:spPr>
          <a:xfrm>
            <a:off x="6235701" y="1242416"/>
            <a:ext cx="2908299" cy="5355312"/>
          </a:xfrm>
          <a:prstGeom prst="rect">
            <a:avLst/>
          </a:prstGeom>
        </p:spPr>
        <p:txBody>
          <a:bodyPr wrap="square">
            <a:spAutoFit/>
          </a:bodyPr>
          <a:lstStyle/>
          <a:p>
            <a:r>
              <a:rPr lang="en-US" dirty="0">
                <a:latin typeface="Arial"/>
                <a:cs typeface="Arial"/>
              </a:rPr>
              <a:t>One end of the manipulator is attached to the ground and the other end is free to move in space. For this reason a serial manipulator is sometimes called an </a:t>
            </a:r>
            <a:r>
              <a:rPr lang="en-US" b="1" dirty="0">
                <a:latin typeface="Arial"/>
                <a:cs typeface="Arial"/>
              </a:rPr>
              <a:t>open- loop manipulator. </a:t>
            </a:r>
            <a:endParaRPr lang="en-US" b="1" dirty="0" smtClean="0">
              <a:latin typeface="Arial"/>
              <a:cs typeface="Arial"/>
            </a:endParaRPr>
          </a:p>
          <a:p>
            <a:endParaRPr lang="en-AU" dirty="0">
              <a:latin typeface="Arial"/>
              <a:cs typeface="Arial"/>
            </a:endParaRPr>
          </a:p>
          <a:p>
            <a:r>
              <a:rPr lang="en-US" dirty="0">
                <a:latin typeface="Arial"/>
                <a:cs typeface="Arial"/>
              </a:rPr>
              <a:t>We call the fixed link the</a:t>
            </a:r>
            <a:r>
              <a:rPr lang="en-US" b="1" dirty="0">
                <a:latin typeface="Arial"/>
                <a:cs typeface="Arial"/>
              </a:rPr>
              <a:t> base</a:t>
            </a:r>
            <a:r>
              <a:rPr lang="en-US" dirty="0">
                <a:latin typeface="Arial"/>
                <a:cs typeface="Arial"/>
              </a:rPr>
              <a:t>, and the free end where a gripper or a mechanical hand is attached, the </a:t>
            </a:r>
            <a:r>
              <a:rPr lang="en-US" b="1" dirty="0">
                <a:latin typeface="Arial"/>
                <a:cs typeface="Arial"/>
              </a:rPr>
              <a:t>end- effector</a:t>
            </a:r>
            <a:r>
              <a:rPr lang="en-US" dirty="0" smtClean="0">
                <a:latin typeface="Arial"/>
                <a:cs typeface="Arial"/>
              </a:rPr>
              <a:t>.</a:t>
            </a:r>
          </a:p>
          <a:p>
            <a:endParaRPr lang="en-AU" dirty="0">
              <a:latin typeface="Arial"/>
              <a:cs typeface="Arial"/>
            </a:endParaRPr>
          </a:p>
          <a:p>
            <a:r>
              <a:rPr lang="en-US" dirty="0">
                <a:latin typeface="Arial"/>
                <a:cs typeface="Arial"/>
              </a:rPr>
              <a:t>For example, the </a:t>
            </a:r>
            <a:r>
              <a:rPr lang="en-US" dirty="0" err="1">
                <a:latin typeface="Arial"/>
                <a:cs typeface="Arial"/>
              </a:rPr>
              <a:t>Scorbot</a:t>
            </a:r>
            <a:r>
              <a:rPr lang="en-US" dirty="0">
                <a:latin typeface="Arial"/>
                <a:cs typeface="Arial"/>
              </a:rPr>
              <a:t> robot has a serial manipulator (Fig.1</a:t>
            </a:r>
            <a:r>
              <a:rPr lang="en-US" dirty="0" smtClean="0">
                <a:latin typeface="Arial"/>
                <a:cs typeface="Arial"/>
              </a:rPr>
              <a:t>).</a:t>
            </a:r>
            <a:endParaRPr lang="en-US" dirty="0">
              <a:latin typeface="Arial"/>
              <a:cs typeface="Arial"/>
            </a:endParaRPr>
          </a:p>
        </p:txBody>
      </p:sp>
      <p:sp>
        <p:nvSpPr>
          <p:cNvPr id="5" name="Rectangle 4"/>
          <p:cNvSpPr/>
          <p:nvPr/>
        </p:nvSpPr>
        <p:spPr>
          <a:xfrm>
            <a:off x="2791391" y="6071711"/>
            <a:ext cx="1225814" cy="369332"/>
          </a:xfrm>
          <a:prstGeom prst="rect">
            <a:avLst/>
          </a:prstGeom>
        </p:spPr>
        <p:txBody>
          <a:bodyPr wrap="square">
            <a:spAutoFit/>
          </a:bodyPr>
          <a:lstStyle/>
          <a:p>
            <a:pPr algn="ctr"/>
            <a:r>
              <a:rPr lang="en-US" dirty="0" smtClean="0">
                <a:latin typeface="Arial"/>
                <a:cs typeface="Arial"/>
              </a:rPr>
              <a:t>Fig</a:t>
            </a:r>
            <a:r>
              <a:rPr lang="en-US" dirty="0">
                <a:latin typeface="Arial"/>
                <a:cs typeface="Arial"/>
              </a:rPr>
              <a:t>.1</a:t>
            </a:r>
            <a:endParaRPr lang="en-AU" dirty="0">
              <a:latin typeface="Arial"/>
              <a:cs typeface="Arial"/>
            </a:endParaRPr>
          </a:p>
        </p:txBody>
      </p:sp>
      <p:sp>
        <p:nvSpPr>
          <p:cNvPr id="6" name="TextBox 5"/>
          <p:cNvSpPr txBox="1"/>
          <p:nvPr/>
        </p:nvSpPr>
        <p:spPr>
          <a:xfrm>
            <a:off x="8604593" y="220285"/>
            <a:ext cx="313044" cy="369332"/>
          </a:xfrm>
          <a:prstGeom prst="rect">
            <a:avLst/>
          </a:prstGeom>
          <a:noFill/>
        </p:spPr>
        <p:txBody>
          <a:bodyPr wrap="none" rtlCol="0">
            <a:spAutoFit/>
          </a:bodyPr>
          <a:lstStyle/>
          <a:p>
            <a:r>
              <a:rPr lang="ru-RU" dirty="0" smtClean="0">
                <a:latin typeface="Arial"/>
                <a:cs typeface="Arial"/>
              </a:rPr>
              <a:t>2</a:t>
            </a:r>
            <a:endParaRPr lang="en-US" dirty="0">
              <a:latin typeface="Arial"/>
              <a:cs typeface="Arial"/>
            </a:endParaRPr>
          </a:p>
        </p:txBody>
      </p:sp>
    </p:spTree>
    <p:extLst>
      <p:ext uri="{BB962C8B-B14F-4D97-AF65-F5344CB8AC3E}">
        <p14:creationId xmlns:p14="http://schemas.microsoft.com/office/powerpoint/2010/main" val="13845673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498" y="1321217"/>
            <a:ext cx="7826375" cy="3970318"/>
          </a:xfrm>
          <a:prstGeom prst="rect">
            <a:avLst/>
          </a:prstGeom>
        </p:spPr>
        <p:txBody>
          <a:bodyPr wrap="square">
            <a:spAutoFit/>
          </a:bodyPr>
          <a:lstStyle/>
          <a:p>
            <a:pPr algn="just"/>
            <a:r>
              <a:rPr lang="en-US" dirty="0">
                <a:latin typeface="Arial"/>
                <a:cs typeface="Arial"/>
              </a:rPr>
              <a:t>For a robot to perform a specific task, the location of the end- effector relative to the base should be established first. This is called the</a:t>
            </a:r>
            <a:r>
              <a:rPr lang="en-US" b="1" dirty="0">
                <a:latin typeface="Arial"/>
                <a:cs typeface="Arial"/>
              </a:rPr>
              <a:t> position analysis problem</a:t>
            </a:r>
            <a:r>
              <a:rPr lang="en-US" b="1" dirty="0" smtClean="0">
                <a:latin typeface="Arial"/>
                <a:cs typeface="Arial"/>
              </a:rPr>
              <a:t>.</a:t>
            </a:r>
          </a:p>
          <a:p>
            <a:pPr algn="just"/>
            <a:endParaRPr lang="en-AU" dirty="0">
              <a:latin typeface="Arial"/>
              <a:cs typeface="Arial"/>
            </a:endParaRPr>
          </a:p>
          <a:p>
            <a:pPr algn="just"/>
            <a:r>
              <a:rPr lang="en-US" dirty="0">
                <a:latin typeface="Arial"/>
                <a:cs typeface="Arial"/>
              </a:rPr>
              <a:t>There are two types of position analysis problems: </a:t>
            </a:r>
            <a:r>
              <a:rPr lang="en-US" b="1" dirty="0">
                <a:latin typeface="Arial"/>
                <a:cs typeface="Arial"/>
              </a:rPr>
              <a:t>direct position</a:t>
            </a:r>
            <a:r>
              <a:rPr lang="en-US" dirty="0">
                <a:latin typeface="Arial"/>
                <a:cs typeface="Arial"/>
              </a:rPr>
              <a:t> or </a:t>
            </a:r>
            <a:r>
              <a:rPr lang="en-US" b="1" dirty="0">
                <a:latin typeface="Arial"/>
                <a:cs typeface="Arial"/>
              </a:rPr>
              <a:t>direct kinematics</a:t>
            </a:r>
            <a:r>
              <a:rPr lang="en-US" dirty="0">
                <a:latin typeface="Arial"/>
                <a:cs typeface="Arial"/>
              </a:rPr>
              <a:t> and </a:t>
            </a:r>
            <a:r>
              <a:rPr lang="en-US" b="1" dirty="0">
                <a:latin typeface="Arial"/>
                <a:cs typeface="Arial"/>
              </a:rPr>
              <a:t>inverse position</a:t>
            </a:r>
            <a:r>
              <a:rPr lang="en-US" dirty="0">
                <a:latin typeface="Arial"/>
                <a:cs typeface="Arial"/>
              </a:rPr>
              <a:t> or </a:t>
            </a:r>
            <a:r>
              <a:rPr lang="en-US" b="1" dirty="0">
                <a:latin typeface="Arial"/>
                <a:cs typeface="Arial"/>
              </a:rPr>
              <a:t>inverse kinematics</a:t>
            </a:r>
            <a:r>
              <a:rPr lang="en-US" dirty="0">
                <a:latin typeface="Arial"/>
                <a:cs typeface="Arial"/>
              </a:rPr>
              <a:t> </a:t>
            </a:r>
            <a:r>
              <a:rPr lang="en-US" b="1" dirty="0">
                <a:latin typeface="Arial"/>
                <a:cs typeface="Arial"/>
              </a:rPr>
              <a:t>problems</a:t>
            </a:r>
            <a:r>
              <a:rPr lang="en-US" b="1" dirty="0" smtClean="0">
                <a:latin typeface="Arial"/>
                <a:cs typeface="Arial"/>
              </a:rPr>
              <a:t>.</a:t>
            </a:r>
          </a:p>
          <a:p>
            <a:pPr algn="just"/>
            <a:endParaRPr lang="en-AU" dirty="0">
              <a:latin typeface="Arial"/>
              <a:cs typeface="Arial"/>
            </a:endParaRPr>
          </a:p>
          <a:p>
            <a:pPr algn="just"/>
            <a:r>
              <a:rPr lang="en-US" dirty="0">
                <a:latin typeface="Arial"/>
                <a:cs typeface="Arial"/>
              </a:rPr>
              <a:t>For </a:t>
            </a:r>
            <a:r>
              <a:rPr lang="en-US" b="1" dirty="0">
                <a:latin typeface="Arial"/>
                <a:cs typeface="Arial"/>
              </a:rPr>
              <a:t>direct kinematics</a:t>
            </a:r>
            <a:r>
              <a:rPr lang="en-US" dirty="0">
                <a:latin typeface="Arial"/>
                <a:cs typeface="Arial"/>
              </a:rPr>
              <a:t>, the joint variables are given and the problem is to find the location of the end- effector</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For </a:t>
            </a:r>
            <a:r>
              <a:rPr lang="en-US" b="1" dirty="0">
                <a:latin typeface="Arial"/>
                <a:cs typeface="Arial"/>
              </a:rPr>
              <a:t>inverse kinematics</a:t>
            </a:r>
            <a:r>
              <a:rPr lang="en-US" dirty="0">
                <a:latin typeface="Arial"/>
                <a:cs typeface="Arial"/>
              </a:rPr>
              <a:t>, the location of the end- effector is given and the problem is to find the joint variables necessary to bring the end- effector to the desired location.</a:t>
            </a:r>
            <a:endParaRPr lang="en-AU" dirty="0">
              <a:latin typeface="Arial"/>
              <a:cs typeface="Arial"/>
            </a:endParaRPr>
          </a:p>
        </p:txBody>
      </p:sp>
      <p:sp>
        <p:nvSpPr>
          <p:cNvPr id="3" name="TextBox 2"/>
          <p:cNvSpPr txBox="1"/>
          <p:nvPr/>
        </p:nvSpPr>
        <p:spPr>
          <a:xfrm>
            <a:off x="8604593" y="220285"/>
            <a:ext cx="313044" cy="369332"/>
          </a:xfrm>
          <a:prstGeom prst="rect">
            <a:avLst/>
          </a:prstGeom>
          <a:noFill/>
        </p:spPr>
        <p:txBody>
          <a:bodyPr wrap="none" rtlCol="0">
            <a:spAutoFit/>
          </a:bodyPr>
          <a:lstStyle/>
          <a:p>
            <a:r>
              <a:rPr lang="en-AU" dirty="0">
                <a:latin typeface="Arial"/>
                <a:cs typeface="Arial"/>
              </a:rPr>
              <a:t>3</a:t>
            </a:r>
            <a:endParaRPr lang="en-US" dirty="0">
              <a:latin typeface="Arial"/>
              <a:cs typeface="Arial"/>
            </a:endParaRPr>
          </a:p>
        </p:txBody>
      </p:sp>
    </p:spTree>
    <p:extLst>
      <p:ext uri="{BB962C8B-B14F-4D97-AF65-F5344CB8AC3E}">
        <p14:creationId xmlns:p14="http://schemas.microsoft.com/office/powerpoint/2010/main" val="163872320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8401" y="239904"/>
            <a:ext cx="8317132" cy="3693319"/>
          </a:xfrm>
          <a:prstGeom prst="rect">
            <a:avLst/>
          </a:prstGeom>
        </p:spPr>
        <p:txBody>
          <a:bodyPr wrap="square">
            <a:spAutoFit/>
          </a:bodyPr>
          <a:lstStyle/>
          <a:p>
            <a:pPr algn="just"/>
            <a:r>
              <a:rPr lang="en-US" b="1" dirty="0">
                <a:latin typeface="Arial"/>
                <a:cs typeface="Arial"/>
              </a:rPr>
              <a:t>2. Link Parameters and Link Coordinate </a:t>
            </a:r>
            <a:r>
              <a:rPr lang="en-US" b="1" dirty="0" smtClean="0">
                <a:latin typeface="Arial"/>
                <a:cs typeface="Arial"/>
              </a:rPr>
              <a:t>Systems</a:t>
            </a:r>
          </a:p>
          <a:p>
            <a:pPr algn="just"/>
            <a:endParaRPr lang="en-AU" dirty="0">
              <a:latin typeface="Arial"/>
              <a:cs typeface="Arial"/>
            </a:endParaRPr>
          </a:p>
          <a:p>
            <a:pPr algn="just"/>
            <a:r>
              <a:rPr lang="en-US" dirty="0">
                <a:latin typeface="Arial"/>
                <a:cs typeface="Arial"/>
              </a:rPr>
              <a:t>In general, an </a:t>
            </a:r>
            <a:r>
              <a:rPr lang="en-US" i="1" dirty="0">
                <a:cs typeface="Arial"/>
              </a:rPr>
              <a:t>n</a:t>
            </a:r>
            <a:r>
              <a:rPr lang="en-US" i="1" dirty="0">
                <a:latin typeface="Arial"/>
                <a:cs typeface="Arial"/>
              </a:rPr>
              <a:t> </a:t>
            </a:r>
            <a:r>
              <a:rPr lang="en-US" dirty="0">
                <a:latin typeface="Arial"/>
                <a:cs typeface="Arial"/>
              </a:rPr>
              <a:t>– DOF serial manipulator </a:t>
            </a:r>
            <a:r>
              <a:rPr lang="en-US" dirty="0" smtClean="0">
                <a:latin typeface="Arial"/>
                <a:cs typeface="Arial"/>
              </a:rPr>
              <a:t>consists </a:t>
            </a:r>
            <a:r>
              <a:rPr lang="en-US" dirty="0">
                <a:latin typeface="Arial"/>
                <a:cs typeface="Arial"/>
              </a:rPr>
              <a:t>of a base link and </a:t>
            </a:r>
            <a:r>
              <a:rPr lang="en-US" i="1" dirty="0">
                <a:latin typeface="+mj-lt"/>
                <a:cs typeface="Arial"/>
              </a:rPr>
              <a:t>n</a:t>
            </a:r>
            <a:r>
              <a:rPr lang="en-US" i="1" dirty="0">
                <a:latin typeface="Arial"/>
                <a:cs typeface="Arial"/>
              </a:rPr>
              <a:t> </a:t>
            </a:r>
            <a:r>
              <a:rPr lang="en-US" dirty="0">
                <a:latin typeface="Arial"/>
                <a:cs typeface="Arial"/>
              </a:rPr>
              <a:t>moving links connected in series by </a:t>
            </a:r>
            <a:r>
              <a:rPr lang="en-US" i="1" dirty="0">
                <a:latin typeface="+mj-lt"/>
                <a:cs typeface="Arial"/>
              </a:rPr>
              <a:t>n</a:t>
            </a:r>
            <a:r>
              <a:rPr lang="en-US" dirty="0">
                <a:latin typeface="Arial"/>
                <a:cs typeface="Arial"/>
              </a:rPr>
              <a:t> joints without forming a closed loop. The relative motion associated with each joint can be controlled by an actuator such that the </a:t>
            </a:r>
            <a:endParaRPr lang="en-AU" dirty="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AU" dirty="0">
              <a:latin typeface="Arial"/>
              <a:cs typeface="Arial"/>
            </a:endParaRPr>
          </a:p>
        </p:txBody>
      </p:sp>
      <p:pic>
        <p:nvPicPr>
          <p:cNvPr id="3" name="Picture 2" descr="IMAG006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911" t="6811" r="28019" b="60116"/>
          <a:stretch/>
        </p:blipFill>
        <p:spPr>
          <a:xfrm rot="16200000">
            <a:off x="1169612" y="1387309"/>
            <a:ext cx="4303276" cy="5626982"/>
          </a:xfrm>
          <a:prstGeom prst="rect">
            <a:avLst/>
          </a:prstGeom>
        </p:spPr>
      </p:pic>
      <p:sp>
        <p:nvSpPr>
          <p:cNvPr id="2" name="Rectangle 1"/>
          <p:cNvSpPr/>
          <p:nvPr/>
        </p:nvSpPr>
        <p:spPr>
          <a:xfrm>
            <a:off x="6290888" y="1643455"/>
            <a:ext cx="2534645" cy="5078313"/>
          </a:xfrm>
          <a:prstGeom prst="rect">
            <a:avLst/>
          </a:prstGeom>
        </p:spPr>
        <p:txBody>
          <a:bodyPr wrap="square">
            <a:spAutoFit/>
          </a:bodyPr>
          <a:lstStyle/>
          <a:p>
            <a:pPr algn="just"/>
            <a:r>
              <a:rPr lang="en-US" dirty="0" smtClean="0">
                <a:latin typeface="Arial"/>
                <a:cs typeface="Arial"/>
              </a:rPr>
              <a:t>end</a:t>
            </a:r>
            <a:r>
              <a:rPr lang="en-US" dirty="0">
                <a:latin typeface="Arial"/>
                <a:cs typeface="Arial"/>
              </a:rPr>
              <a:t>- effector can be positioned anywhere within its workspace</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For example, the </a:t>
            </a:r>
            <a:r>
              <a:rPr lang="en-US" dirty="0" err="1">
                <a:latin typeface="Arial"/>
                <a:cs typeface="Arial"/>
              </a:rPr>
              <a:t>Scrobot</a:t>
            </a:r>
            <a:r>
              <a:rPr lang="en-US" dirty="0">
                <a:latin typeface="Arial"/>
                <a:cs typeface="Arial"/>
              </a:rPr>
              <a:t> robot shown in Fig. 2, is a 5- DOF serial manipulator in which the first joint axis points up vertically, the second joint axis is perpendicular to the first joint, the third and fourth joint axes are both parallel to the second joint and fifth joint axis intersects the fourth </a:t>
            </a:r>
            <a:r>
              <a:rPr lang="en-US" dirty="0" err="1">
                <a:latin typeface="Arial"/>
                <a:cs typeface="Arial"/>
              </a:rPr>
              <a:t>perpendiculary</a:t>
            </a:r>
            <a:r>
              <a:rPr lang="en-US" dirty="0">
                <a:latin typeface="Arial"/>
                <a:cs typeface="Arial"/>
              </a:rPr>
              <a:t>.</a:t>
            </a:r>
          </a:p>
        </p:txBody>
      </p:sp>
      <p:sp>
        <p:nvSpPr>
          <p:cNvPr id="5" name="Rectangle 4"/>
          <p:cNvSpPr/>
          <p:nvPr/>
        </p:nvSpPr>
        <p:spPr>
          <a:xfrm>
            <a:off x="2506299" y="6352438"/>
            <a:ext cx="1783039" cy="369332"/>
          </a:xfrm>
          <a:prstGeom prst="rect">
            <a:avLst/>
          </a:prstGeom>
        </p:spPr>
        <p:txBody>
          <a:bodyPr wrap="square">
            <a:spAutoFit/>
          </a:bodyPr>
          <a:lstStyle/>
          <a:p>
            <a:pPr algn="ctr"/>
            <a:r>
              <a:rPr lang="en-US" dirty="0" smtClean="0">
                <a:latin typeface="Arial"/>
                <a:cs typeface="Arial"/>
              </a:rPr>
              <a:t>Fig</a:t>
            </a:r>
            <a:r>
              <a:rPr lang="en-US" dirty="0">
                <a:latin typeface="Arial"/>
                <a:cs typeface="Arial"/>
              </a:rPr>
              <a:t>.2</a:t>
            </a:r>
            <a:endParaRPr lang="en-AU" dirty="0">
              <a:latin typeface="Arial"/>
              <a:cs typeface="Arial"/>
            </a:endParaRPr>
          </a:p>
        </p:txBody>
      </p:sp>
      <p:sp>
        <p:nvSpPr>
          <p:cNvPr id="6" name="TextBox 5"/>
          <p:cNvSpPr txBox="1"/>
          <p:nvPr/>
        </p:nvSpPr>
        <p:spPr>
          <a:xfrm>
            <a:off x="8604593" y="220285"/>
            <a:ext cx="313044" cy="369332"/>
          </a:xfrm>
          <a:prstGeom prst="rect">
            <a:avLst/>
          </a:prstGeom>
          <a:noFill/>
        </p:spPr>
        <p:txBody>
          <a:bodyPr wrap="none" rtlCol="0">
            <a:spAutoFit/>
          </a:bodyPr>
          <a:lstStyle/>
          <a:p>
            <a:r>
              <a:rPr lang="en-AU" dirty="0">
                <a:latin typeface="Arial"/>
                <a:cs typeface="Arial"/>
              </a:rPr>
              <a:t>4</a:t>
            </a:r>
            <a:endParaRPr lang="en-US" dirty="0">
              <a:latin typeface="Arial"/>
              <a:cs typeface="Arial"/>
            </a:endParaRPr>
          </a:p>
        </p:txBody>
      </p:sp>
    </p:spTree>
    <p:extLst>
      <p:ext uri="{BB962C8B-B14F-4D97-AF65-F5344CB8AC3E}">
        <p14:creationId xmlns:p14="http://schemas.microsoft.com/office/powerpoint/2010/main" val="1169730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0641" y="457200"/>
            <a:ext cx="8158248" cy="5632311"/>
          </a:xfrm>
          <a:prstGeom prst="rect">
            <a:avLst/>
          </a:prstGeom>
        </p:spPr>
        <p:txBody>
          <a:bodyPr wrap="square">
            <a:spAutoFit/>
          </a:bodyPr>
          <a:lstStyle/>
          <a:p>
            <a:r>
              <a:rPr lang="en-US" b="1" dirty="0">
                <a:latin typeface="Arial"/>
                <a:cs typeface="Arial"/>
              </a:rPr>
              <a:t>6. Parts of the Course “Fundamentals of Robotics</a:t>
            </a:r>
            <a:r>
              <a:rPr lang="en-US" b="1" dirty="0" smtClean="0">
                <a:latin typeface="Arial"/>
                <a:cs typeface="Arial"/>
              </a:rPr>
              <a:t>”</a:t>
            </a:r>
          </a:p>
          <a:p>
            <a:endParaRPr lang="en-AU" dirty="0">
              <a:latin typeface="Arial"/>
              <a:cs typeface="Arial"/>
            </a:endParaRPr>
          </a:p>
          <a:p>
            <a:r>
              <a:rPr lang="en-US" dirty="0">
                <a:latin typeface="Arial"/>
                <a:cs typeface="Arial"/>
              </a:rPr>
              <a:t>The course “Fundamentals of Robotics” consists the following parts</a:t>
            </a:r>
            <a:r>
              <a:rPr lang="en-US" dirty="0" smtClean="0">
                <a:latin typeface="Arial"/>
                <a:cs typeface="Arial"/>
              </a:rPr>
              <a:t>:</a:t>
            </a:r>
          </a:p>
          <a:p>
            <a:endParaRPr lang="en-AU" dirty="0">
              <a:latin typeface="Arial"/>
              <a:cs typeface="Arial"/>
            </a:endParaRPr>
          </a:p>
          <a:p>
            <a:pPr marL="342900" lvl="0" indent="-342900">
              <a:buFont typeface="+mj-lt"/>
              <a:buAutoNum type="arabicPeriod"/>
            </a:pPr>
            <a:r>
              <a:rPr lang="en-US" dirty="0" smtClean="0">
                <a:latin typeface="Arial"/>
                <a:cs typeface="Arial"/>
              </a:rPr>
              <a:t>Geometry </a:t>
            </a:r>
            <a:r>
              <a:rPr lang="en-US" dirty="0">
                <a:latin typeface="Arial"/>
                <a:cs typeface="Arial"/>
              </a:rPr>
              <a:t>of manipulating robots (MR)</a:t>
            </a:r>
            <a:endParaRPr lang="en-AU" dirty="0">
              <a:latin typeface="Arial"/>
              <a:cs typeface="Arial"/>
            </a:endParaRPr>
          </a:p>
          <a:p>
            <a:pPr marL="342900" lvl="0" indent="-342900">
              <a:buFont typeface="+mj-lt"/>
              <a:buAutoNum type="arabicPeriod"/>
            </a:pPr>
            <a:r>
              <a:rPr lang="en-US" dirty="0">
                <a:latin typeface="Arial"/>
                <a:cs typeface="Arial"/>
              </a:rPr>
              <a:t>Kinematics of MR</a:t>
            </a:r>
            <a:endParaRPr lang="en-AU" dirty="0">
              <a:latin typeface="Arial"/>
              <a:cs typeface="Arial"/>
            </a:endParaRPr>
          </a:p>
          <a:p>
            <a:pPr marL="342900" lvl="0" indent="-342900">
              <a:buFont typeface="+mj-lt"/>
              <a:buAutoNum type="arabicPeriod"/>
            </a:pPr>
            <a:r>
              <a:rPr lang="en-US" dirty="0">
                <a:latin typeface="Arial"/>
                <a:cs typeface="Arial"/>
              </a:rPr>
              <a:t>Statics of MR</a:t>
            </a:r>
            <a:endParaRPr lang="en-AU" dirty="0">
              <a:latin typeface="Arial"/>
              <a:cs typeface="Arial"/>
            </a:endParaRPr>
          </a:p>
          <a:p>
            <a:pPr marL="342900" lvl="0" indent="-342900">
              <a:buFont typeface="+mj-lt"/>
              <a:buAutoNum type="arabicPeriod"/>
            </a:pPr>
            <a:r>
              <a:rPr lang="en-US" dirty="0">
                <a:latin typeface="Arial"/>
                <a:cs typeface="Arial"/>
              </a:rPr>
              <a:t>Dynamics of MR</a:t>
            </a:r>
            <a:endParaRPr lang="en-AU" dirty="0">
              <a:latin typeface="Arial"/>
              <a:cs typeface="Arial"/>
            </a:endParaRPr>
          </a:p>
          <a:p>
            <a:pPr marL="342900" lvl="0" indent="-342900">
              <a:buFont typeface="+mj-lt"/>
              <a:buAutoNum type="arabicPeriod"/>
            </a:pPr>
            <a:r>
              <a:rPr lang="en-US" dirty="0">
                <a:latin typeface="Arial"/>
                <a:cs typeface="Arial"/>
              </a:rPr>
              <a:t>Control of </a:t>
            </a:r>
            <a:r>
              <a:rPr lang="en-US" dirty="0" smtClean="0">
                <a:latin typeface="Arial"/>
                <a:cs typeface="Arial"/>
              </a:rPr>
              <a:t>MR</a:t>
            </a:r>
          </a:p>
          <a:p>
            <a:pPr marL="342900" lvl="0" indent="-342900">
              <a:buFont typeface="+mj-lt"/>
              <a:buAutoNum type="arabicPeriod"/>
            </a:pPr>
            <a:endParaRPr lang="en-AU" dirty="0">
              <a:latin typeface="Arial"/>
              <a:cs typeface="Arial"/>
            </a:endParaRPr>
          </a:p>
          <a:p>
            <a:r>
              <a:rPr lang="en-US" b="1" dirty="0">
                <a:latin typeface="Arial"/>
                <a:cs typeface="Arial"/>
              </a:rPr>
              <a:t>Geometry of MR</a:t>
            </a:r>
            <a:r>
              <a:rPr lang="en-US" dirty="0">
                <a:latin typeface="Arial"/>
                <a:cs typeface="Arial"/>
              </a:rPr>
              <a:t> deals with the structure of the robot manipulators, determine their links, joints, DOF.</a:t>
            </a:r>
            <a:endParaRPr lang="en-AU" dirty="0">
              <a:latin typeface="Arial"/>
              <a:cs typeface="Arial"/>
            </a:endParaRPr>
          </a:p>
          <a:p>
            <a:r>
              <a:rPr lang="en-US" b="1" dirty="0">
                <a:latin typeface="Arial"/>
                <a:cs typeface="Arial"/>
              </a:rPr>
              <a:t>Kinematics of MR</a:t>
            </a:r>
            <a:r>
              <a:rPr lang="en-US" dirty="0">
                <a:latin typeface="Arial"/>
                <a:cs typeface="Arial"/>
              </a:rPr>
              <a:t> deals with the position and </a:t>
            </a:r>
            <a:r>
              <a:rPr lang="en-US" dirty="0" err="1">
                <a:latin typeface="Arial"/>
                <a:cs typeface="Arial"/>
              </a:rPr>
              <a:t>J</a:t>
            </a:r>
            <a:r>
              <a:rPr lang="en-US" dirty="0" err="1" smtClean="0">
                <a:latin typeface="Arial"/>
                <a:cs typeface="Arial"/>
              </a:rPr>
              <a:t>acobian</a:t>
            </a:r>
            <a:r>
              <a:rPr lang="en-US" dirty="0" smtClean="0">
                <a:latin typeface="Arial"/>
                <a:cs typeface="Arial"/>
              </a:rPr>
              <a:t> </a:t>
            </a:r>
            <a:r>
              <a:rPr lang="en-US" dirty="0">
                <a:latin typeface="Arial"/>
                <a:cs typeface="Arial"/>
              </a:rPr>
              <a:t>analysis of the robot manipulators.</a:t>
            </a:r>
            <a:endParaRPr lang="en-AU" dirty="0">
              <a:latin typeface="Arial"/>
              <a:cs typeface="Arial"/>
            </a:endParaRPr>
          </a:p>
          <a:p>
            <a:r>
              <a:rPr lang="en-US" b="1" dirty="0">
                <a:latin typeface="Arial"/>
                <a:cs typeface="Arial"/>
              </a:rPr>
              <a:t>Statics</a:t>
            </a:r>
            <a:r>
              <a:rPr lang="en-US" dirty="0">
                <a:latin typeface="Arial"/>
                <a:cs typeface="Arial"/>
              </a:rPr>
              <a:t> deals with the relations of forces that produce equilibrium among the various members of a robot manipulator. </a:t>
            </a:r>
            <a:endParaRPr lang="en-AU" dirty="0">
              <a:latin typeface="Arial"/>
              <a:cs typeface="Arial"/>
            </a:endParaRPr>
          </a:p>
          <a:p>
            <a:r>
              <a:rPr lang="en-US" b="1" dirty="0">
                <a:latin typeface="Arial"/>
                <a:cs typeface="Arial"/>
              </a:rPr>
              <a:t>Dynamics of MR</a:t>
            </a:r>
            <a:r>
              <a:rPr lang="en-US" dirty="0">
                <a:latin typeface="Arial"/>
                <a:cs typeface="Arial"/>
              </a:rPr>
              <a:t> studies the laws of motion of the robot manipulators under the action of forces and moments.</a:t>
            </a:r>
            <a:endParaRPr lang="en-AU" dirty="0">
              <a:latin typeface="Arial"/>
              <a:cs typeface="Arial"/>
            </a:endParaRPr>
          </a:p>
          <a:p>
            <a:r>
              <a:rPr lang="en-US" b="1" dirty="0">
                <a:latin typeface="Arial"/>
                <a:cs typeface="Arial"/>
              </a:rPr>
              <a:t>Control of MR</a:t>
            </a:r>
            <a:r>
              <a:rPr lang="en-US" dirty="0">
                <a:latin typeface="Arial"/>
                <a:cs typeface="Arial"/>
              </a:rPr>
              <a:t> deals with the control of actuators of the robot manipulators on the base of obtained laws of kinematics and dynamics.</a:t>
            </a:r>
            <a:endParaRPr lang="en-AU"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12</a:t>
            </a:r>
            <a:endParaRPr lang="en-US" dirty="0">
              <a:latin typeface="Arial"/>
              <a:cs typeface="Arial"/>
            </a:endParaRPr>
          </a:p>
        </p:txBody>
      </p:sp>
    </p:spTree>
    <p:extLst>
      <p:ext uri="{BB962C8B-B14F-4D97-AF65-F5344CB8AC3E}">
        <p14:creationId xmlns:p14="http://schemas.microsoft.com/office/powerpoint/2010/main" val="372076525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500" y="256382"/>
            <a:ext cx="7951994" cy="7017306"/>
          </a:xfrm>
          <a:prstGeom prst="rect">
            <a:avLst/>
          </a:prstGeom>
        </p:spPr>
        <p:txBody>
          <a:bodyPr wrap="square">
            <a:spAutoFit/>
          </a:bodyPr>
          <a:lstStyle/>
          <a:p>
            <a:pPr algn="just"/>
            <a:r>
              <a:rPr lang="en-US" dirty="0">
                <a:latin typeface="Arial"/>
                <a:cs typeface="Arial"/>
              </a:rPr>
              <a:t>To describe the geometry of the links, starting  from the base link, we number the link sequentially  </a:t>
            </a:r>
            <a:r>
              <a:rPr lang="en-US" dirty="0">
                <a:latin typeface="Arial" pitchFamily="34" charset="0"/>
                <a:cs typeface="Arial" pitchFamily="34" charset="0"/>
              </a:rPr>
              <a:t>from</a:t>
            </a:r>
            <a:r>
              <a:rPr lang="en-US" i="1" dirty="0">
                <a:latin typeface="+mj-lt"/>
                <a:cs typeface="Arial"/>
              </a:rPr>
              <a:t> 0</a:t>
            </a:r>
            <a:r>
              <a:rPr lang="en-US" dirty="0">
                <a:latin typeface="+mj-lt"/>
                <a:cs typeface="Arial"/>
              </a:rPr>
              <a:t> </a:t>
            </a:r>
            <a:r>
              <a:rPr lang="en-US" dirty="0">
                <a:latin typeface="Arial"/>
                <a:cs typeface="Arial"/>
              </a:rPr>
              <a:t>to </a:t>
            </a:r>
            <a:r>
              <a:rPr lang="en-US" i="1" dirty="0">
                <a:latin typeface="+mj-lt"/>
                <a:cs typeface="Arial"/>
              </a:rPr>
              <a:t>n</a:t>
            </a:r>
            <a:r>
              <a:rPr lang="en-US" dirty="0">
                <a:latin typeface="Arial"/>
                <a:cs typeface="Arial"/>
              </a:rPr>
              <a:t> and the joint from 1 to </a:t>
            </a:r>
            <a:r>
              <a:rPr lang="en-US" i="1" dirty="0">
                <a:latin typeface="+mj-lt"/>
                <a:cs typeface="Arial"/>
              </a:rPr>
              <a:t>n</a:t>
            </a:r>
            <a:r>
              <a:rPr lang="en-US" dirty="0">
                <a:latin typeface="Arial"/>
                <a:cs typeface="Arial"/>
              </a:rPr>
              <a:t> (Fig.3). Thus except for the base link and the end- effector link, every link has two </a:t>
            </a:r>
            <a:r>
              <a:rPr lang="en-US" dirty="0" err="1" smtClean="0">
                <a:latin typeface="Arial"/>
                <a:cs typeface="Arial"/>
              </a:rPr>
              <a:t>joints.Link</a:t>
            </a:r>
            <a:r>
              <a:rPr lang="en-US" dirty="0" smtClean="0">
                <a:latin typeface="Arial"/>
                <a:cs typeface="Arial"/>
              </a:rPr>
              <a:t> </a:t>
            </a:r>
            <a:r>
              <a:rPr lang="en-US" dirty="0">
                <a:latin typeface="Arial"/>
                <a:cs typeface="Arial"/>
              </a:rPr>
              <a:t>1 is connected to the base link by joint 1, link 2 is connected to link 1 by joint 2, and so on</a:t>
            </a:r>
            <a:r>
              <a:rPr lang="en-US" dirty="0" smtClean="0">
                <a:latin typeface="Arial"/>
                <a:cs typeface="Arial"/>
              </a:rPr>
              <a:t>.</a:t>
            </a: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US" dirty="0">
              <a:latin typeface="Arial"/>
              <a:cs typeface="Arial"/>
            </a:endParaRPr>
          </a:p>
          <a:p>
            <a:pPr algn="just"/>
            <a:endParaRPr lang="en-US" dirty="0" smtClean="0">
              <a:latin typeface="Arial"/>
              <a:cs typeface="Arial"/>
            </a:endParaRPr>
          </a:p>
          <a:p>
            <a:pPr algn="just"/>
            <a:endParaRPr lang="en-AU" dirty="0">
              <a:latin typeface="Arial"/>
              <a:cs typeface="Arial"/>
            </a:endParaRPr>
          </a:p>
          <a:p>
            <a:pPr algn="ctr"/>
            <a:r>
              <a:rPr lang="en-US" dirty="0" smtClean="0">
                <a:latin typeface="Arial"/>
                <a:cs typeface="Arial"/>
              </a:rPr>
              <a:t>Fig.3</a:t>
            </a:r>
          </a:p>
          <a:p>
            <a:pPr algn="ctr"/>
            <a:endParaRPr lang="en-US" dirty="0">
              <a:latin typeface="Arial"/>
              <a:cs typeface="Arial"/>
            </a:endParaRPr>
          </a:p>
          <a:p>
            <a:pPr algn="ctr"/>
            <a:endParaRPr lang="en-AU" dirty="0" smtClean="0">
              <a:latin typeface="Arial"/>
              <a:cs typeface="Arial"/>
            </a:endParaRPr>
          </a:p>
        </p:txBody>
      </p:sp>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0762" t="9061" r="9330" b="18262"/>
          <a:stretch/>
        </p:blipFill>
        <p:spPr>
          <a:xfrm>
            <a:off x="2462157" y="1762283"/>
            <a:ext cx="4864327" cy="4483454"/>
          </a:xfrm>
          <a:prstGeom prst="rect">
            <a:avLst/>
          </a:prstGeom>
        </p:spPr>
      </p:pic>
      <p:sp>
        <p:nvSpPr>
          <p:cNvPr id="5" name="TextBox 4"/>
          <p:cNvSpPr txBox="1"/>
          <p:nvPr/>
        </p:nvSpPr>
        <p:spPr>
          <a:xfrm>
            <a:off x="8604593" y="220285"/>
            <a:ext cx="313044" cy="369332"/>
          </a:xfrm>
          <a:prstGeom prst="rect">
            <a:avLst/>
          </a:prstGeom>
          <a:noFill/>
        </p:spPr>
        <p:txBody>
          <a:bodyPr wrap="none" rtlCol="0">
            <a:spAutoFit/>
          </a:bodyPr>
          <a:lstStyle/>
          <a:p>
            <a:r>
              <a:rPr lang="en-AU" dirty="0">
                <a:latin typeface="Arial"/>
                <a:cs typeface="Arial"/>
              </a:rPr>
              <a:t>5</a:t>
            </a:r>
            <a:endParaRPr lang="en-US" dirty="0">
              <a:latin typeface="Arial"/>
              <a:cs typeface="Arial"/>
            </a:endParaRPr>
          </a:p>
        </p:txBody>
      </p:sp>
    </p:spTree>
    <p:extLst>
      <p:ext uri="{BB962C8B-B14F-4D97-AF65-F5344CB8AC3E}">
        <p14:creationId xmlns:p14="http://schemas.microsoft.com/office/powerpoint/2010/main" val="122567124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609600"/>
            <a:ext cx="7772400" cy="5842000"/>
          </a:xfrm>
        </p:spPr>
        <p:txBody>
          <a:bodyPr/>
          <a:lstStyle/>
          <a:p>
            <a:r>
              <a:rPr lang="en-US" sz="1800" dirty="0">
                <a:latin typeface="Arial"/>
                <a:cs typeface="Arial"/>
              </a:rPr>
              <a:t>Link</a:t>
            </a:r>
            <a:r>
              <a:rPr lang="en-US" sz="1800" dirty="0">
                <a:cs typeface="Arial"/>
              </a:rPr>
              <a:t> </a:t>
            </a:r>
            <a:r>
              <a:rPr lang="en-US" sz="1800" i="1" dirty="0" err="1">
                <a:cs typeface="Arial"/>
              </a:rPr>
              <a:t>i</a:t>
            </a:r>
            <a:r>
              <a:rPr lang="en-US" sz="1800" dirty="0">
                <a:cs typeface="Arial"/>
              </a:rPr>
              <a:t> </a:t>
            </a:r>
            <a:r>
              <a:rPr lang="en-US" sz="1800" dirty="0">
                <a:latin typeface="Arial"/>
                <a:cs typeface="Arial"/>
              </a:rPr>
              <a:t>has </a:t>
            </a:r>
            <a:r>
              <a:rPr lang="en-US" sz="1800" dirty="0" smtClean="0">
                <a:cs typeface="Arial"/>
              </a:rPr>
              <a:t> </a:t>
            </a:r>
            <a:r>
              <a:rPr lang="en-US" sz="1800" dirty="0" smtClean="0">
                <a:latin typeface="Arial"/>
                <a:cs typeface="Arial"/>
              </a:rPr>
              <a:t>joint </a:t>
            </a:r>
            <a:r>
              <a:rPr lang="en-US" sz="1800" i="1" dirty="0" err="1">
                <a:cs typeface="Arial"/>
              </a:rPr>
              <a:t>i</a:t>
            </a:r>
            <a:r>
              <a:rPr lang="en-US" sz="1800" dirty="0" smtClean="0">
                <a:latin typeface="Arial"/>
                <a:cs typeface="Arial"/>
              </a:rPr>
              <a:t> </a:t>
            </a:r>
            <a:r>
              <a:rPr lang="en-US" sz="1800" dirty="0">
                <a:latin typeface="Arial"/>
                <a:cs typeface="Arial"/>
              </a:rPr>
              <a:t>at its proximal end and joint </a:t>
            </a:r>
            <a:r>
              <a:rPr lang="en-US" sz="1800" i="1" dirty="0" err="1">
                <a:cs typeface="Arial"/>
              </a:rPr>
              <a:t>i</a:t>
            </a:r>
            <a:r>
              <a:rPr lang="en-US" sz="1800" i="1" dirty="0">
                <a:latin typeface="Arial"/>
                <a:cs typeface="Arial"/>
              </a:rPr>
              <a:t> </a:t>
            </a:r>
            <a:r>
              <a:rPr lang="en-US" sz="1800" dirty="0">
                <a:latin typeface="Arial"/>
                <a:cs typeface="Arial"/>
              </a:rPr>
              <a:t>+1 at the distal end, as shown in Fig. </a:t>
            </a:r>
            <a:r>
              <a:rPr lang="en-US" sz="1800" dirty="0" smtClean="0">
                <a:latin typeface="Arial"/>
                <a:cs typeface="Arial"/>
              </a:rPr>
              <a:t>4</a:t>
            </a:r>
            <a:br>
              <a:rPr lang="en-US" sz="1800" dirty="0" smtClean="0">
                <a:latin typeface="Arial"/>
                <a:cs typeface="Arial"/>
              </a:rPr>
            </a:br>
            <a:r>
              <a:rPr lang="en-US" sz="1800" dirty="0">
                <a:latin typeface="Arial"/>
                <a:cs typeface="Arial"/>
              </a:rPr>
              <a:t/>
            </a:r>
            <a:br>
              <a:rPr lang="en-US" sz="1800" dirty="0">
                <a:latin typeface="Arial"/>
                <a:cs typeface="Arial"/>
              </a:rPr>
            </a:br>
            <a:r>
              <a:rPr lang="en-US" sz="1800" dirty="0" smtClean="0">
                <a:latin typeface="Arial"/>
                <a:cs typeface="Arial"/>
              </a:rPr>
              <a:t/>
            </a:r>
            <a:br>
              <a:rPr lang="en-US" sz="1800" dirty="0" smtClean="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AU" sz="1800" dirty="0">
                <a:latin typeface="Arial"/>
                <a:cs typeface="Arial"/>
              </a:rPr>
              <a:t/>
            </a:r>
            <a:br>
              <a:rPr lang="en-AU"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
            </a:r>
            <a:br>
              <a:rPr lang="en-US" sz="1800" dirty="0">
                <a:latin typeface="Arial"/>
                <a:cs typeface="Arial"/>
              </a:rPr>
            </a:br>
            <a:r>
              <a:rPr lang="en-US" sz="1800" dirty="0">
                <a:latin typeface="Arial"/>
                <a:cs typeface="Arial"/>
              </a:rPr>
              <a:t>Fig.4</a:t>
            </a:r>
            <a:r>
              <a:rPr lang="en-AU" sz="1800" dirty="0">
                <a:latin typeface="Arial"/>
                <a:cs typeface="Arial"/>
              </a:rPr>
              <a:t/>
            </a:r>
            <a:br>
              <a:rPr lang="en-AU" sz="1800" dirty="0">
                <a:latin typeface="Arial"/>
                <a:cs typeface="Arial"/>
              </a:rPr>
            </a:br>
            <a:endParaRPr lang="en-US" sz="1800" dirty="0"/>
          </a:p>
        </p:txBody>
      </p:sp>
      <p:pic>
        <p:nvPicPr>
          <p:cNvPr id="5" name="Picture 4" descr="IMAG0062.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0203" t="11993" r="7391" b="52039"/>
          <a:stretch/>
        </p:blipFill>
        <p:spPr>
          <a:xfrm>
            <a:off x="2272036" y="1843805"/>
            <a:ext cx="4745333" cy="3721794"/>
          </a:xfrm>
          <a:prstGeom prst="rect">
            <a:avLst/>
          </a:prstGeom>
        </p:spPr>
      </p:pic>
      <p:sp>
        <p:nvSpPr>
          <p:cNvPr id="6" name="TextBox 5"/>
          <p:cNvSpPr txBox="1"/>
          <p:nvPr/>
        </p:nvSpPr>
        <p:spPr>
          <a:xfrm>
            <a:off x="8604593" y="220285"/>
            <a:ext cx="313044" cy="369332"/>
          </a:xfrm>
          <a:prstGeom prst="rect">
            <a:avLst/>
          </a:prstGeom>
          <a:noFill/>
        </p:spPr>
        <p:txBody>
          <a:bodyPr wrap="none" rtlCol="0">
            <a:spAutoFit/>
          </a:bodyPr>
          <a:lstStyle/>
          <a:p>
            <a:r>
              <a:rPr lang="en-AU" dirty="0">
                <a:latin typeface="Arial"/>
                <a:cs typeface="Arial"/>
              </a:rPr>
              <a:t>6</a:t>
            </a:r>
            <a:endParaRPr lang="en-US" dirty="0">
              <a:latin typeface="Arial"/>
              <a:cs typeface="Arial"/>
            </a:endParaRPr>
          </a:p>
        </p:txBody>
      </p:sp>
    </p:spTree>
    <p:extLst>
      <p:ext uri="{BB962C8B-B14F-4D97-AF65-F5344CB8AC3E}">
        <p14:creationId xmlns:p14="http://schemas.microsoft.com/office/powerpoint/2010/main" val="281545055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6125" y="892678"/>
            <a:ext cx="7889876" cy="1477328"/>
          </a:xfrm>
          <a:prstGeom prst="rect">
            <a:avLst/>
          </a:prstGeom>
        </p:spPr>
        <p:txBody>
          <a:bodyPr wrap="square">
            <a:spAutoFit/>
          </a:bodyPr>
          <a:lstStyle/>
          <a:p>
            <a:pPr algn="just"/>
            <a:r>
              <a:rPr lang="en-US" dirty="0">
                <a:latin typeface="Arial"/>
                <a:cs typeface="Arial"/>
              </a:rPr>
              <a:t>Following </a:t>
            </a:r>
            <a:r>
              <a:rPr lang="en-US" b="1" dirty="0" err="1">
                <a:latin typeface="Arial"/>
                <a:cs typeface="Arial"/>
              </a:rPr>
              <a:t>Denavit</a:t>
            </a:r>
            <a:r>
              <a:rPr lang="en-US" b="1" dirty="0">
                <a:latin typeface="Arial"/>
                <a:cs typeface="Arial"/>
              </a:rPr>
              <a:t> </a:t>
            </a:r>
            <a:r>
              <a:rPr lang="en-US" dirty="0">
                <a:latin typeface="Arial"/>
                <a:cs typeface="Arial"/>
              </a:rPr>
              <a:t>and</a:t>
            </a:r>
            <a:r>
              <a:rPr lang="en-US" b="1" dirty="0">
                <a:latin typeface="Arial"/>
                <a:cs typeface="Arial"/>
              </a:rPr>
              <a:t> </a:t>
            </a:r>
            <a:r>
              <a:rPr lang="en-US" b="1" dirty="0" err="1">
                <a:latin typeface="Arial"/>
                <a:cs typeface="Arial"/>
              </a:rPr>
              <a:t>Hartenberg’s</a:t>
            </a:r>
            <a:r>
              <a:rPr lang="en-US" b="1" dirty="0">
                <a:latin typeface="Arial"/>
                <a:cs typeface="Arial"/>
              </a:rPr>
              <a:t> convention</a:t>
            </a:r>
            <a:r>
              <a:rPr lang="en-US" dirty="0">
                <a:latin typeface="Arial"/>
                <a:cs typeface="Arial"/>
              </a:rPr>
              <a:t>, a Cartesian coordinate system is attached to each link of a manipulator</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Except for the base and end- effector link coordinate system </a:t>
            </a:r>
            <a:r>
              <a:rPr lang="en-US" i="1" dirty="0" err="1">
                <a:latin typeface="+mj-lt"/>
                <a:cs typeface="Arial"/>
              </a:rPr>
              <a:t>i</a:t>
            </a:r>
            <a:r>
              <a:rPr lang="en-US" dirty="0">
                <a:latin typeface="+mj-lt"/>
                <a:cs typeface="Arial"/>
              </a:rPr>
              <a:t> </a:t>
            </a:r>
            <a:r>
              <a:rPr lang="en-US" dirty="0">
                <a:latin typeface="Arial"/>
                <a:cs typeface="Arial"/>
              </a:rPr>
              <a:t>is attached to link </a:t>
            </a:r>
            <a:r>
              <a:rPr lang="en-US" i="1" dirty="0" err="1">
                <a:latin typeface="+mj-lt"/>
                <a:cs typeface="Arial"/>
              </a:rPr>
              <a:t>i</a:t>
            </a:r>
            <a:r>
              <a:rPr lang="en-US" dirty="0">
                <a:latin typeface="+mj-lt"/>
                <a:cs typeface="Arial"/>
              </a:rPr>
              <a:t> </a:t>
            </a:r>
            <a:r>
              <a:rPr lang="en-US" dirty="0">
                <a:latin typeface="Arial"/>
                <a:cs typeface="Arial"/>
              </a:rPr>
              <a:t>according to the following rules:</a:t>
            </a:r>
            <a:endParaRPr lang="en-AU" dirty="0">
              <a:latin typeface="Arial"/>
              <a:cs typeface="Arial"/>
            </a:endParaRPr>
          </a:p>
        </p:txBody>
      </p:sp>
      <p:sp>
        <p:nvSpPr>
          <p:cNvPr id="15" name="Rectangle 14"/>
          <p:cNvSpPr/>
          <p:nvPr/>
        </p:nvSpPr>
        <p:spPr>
          <a:xfrm>
            <a:off x="746125" y="2460595"/>
            <a:ext cx="7858125" cy="3416320"/>
          </a:xfrm>
          <a:prstGeom prst="rect">
            <a:avLst/>
          </a:prstGeom>
        </p:spPr>
        <p:txBody>
          <a:bodyPr wrap="square">
            <a:spAutoFit/>
          </a:bodyPr>
          <a:lstStyle/>
          <a:p>
            <a:pPr marL="285750" indent="-285750" algn="just">
              <a:buFont typeface="Arial"/>
              <a:buChar char="•"/>
            </a:pPr>
            <a:r>
              <a:rPr lang="en-US" dirty="0" smtClean="0">
                <a:latin typeface="Arial"/>
                <a:cs typeface="Arial"/>
              </a:rPr>
              <a:t>The</a:t>
            </a:r>
            <a:r>
              <a:rPr lang="en-US" i="1" dirty="0" smtClean="0">
                <a:latin typeface="Arial"/>
                <a:cs typeface="Arial"/>
              </a:rPr>
              <a:t> </a:t>
            </a:r>
            <a:r>
              <a:rPr lang="en-US" i="1" dirty="0" err="1" smtClean="0">
                <a:cs typeface="Arial"/>
              </a:rPr>
              <a:t>z</a:t>
            </a:r>
            <a:r>
              <a:rPr lang="en-US" i="1" baseline="-25000" dirty="0" err="1" smtClean="0">
                <a:cs typeface="Arial"/>
              </a:rPr>
              <a:t>i</a:t>
            </a:r>
            <a:r>
              <a:rPr lang="en-US" i="1" baseline="-25000" dirty="0" smtClean="0">
                <a:cs typeface="Arial"/>
              </a:rPr>
              <a:t> </a:t>
            </a:r>
            <a:r>
              <a:rPr lang="en-US" dirty="0">
                <a:latin typeface="Arial"/>
                <a:cs typeface="Arial"/>
              </a:rPr>
              <a:t>– axes </a:t>
            </a:r>
            <a:r>
              <a:rPr lang="en-US" dirty="0" smtClean="0">
                <a:latin typeface="Arial"/>
                <a:cs typeface="Arial"/>
              </a:rPr>
              <a:t>is aligned with the </a:t>
            </a:r>
            <a:r>
              <a:rPr lang="en-US" dirty="0">
                <a:latin typeface="Arial"/>
                <a:cs typeface="Arial"/>
              </a:rPr>
              <a:t>(</a:t>
            </a:r>
            <a:r>
              <a:rPr lang="en-US" i="1" dirty="0" err="1">
                <a:cs typeface="Arial"/>
              </a:rPr>
              <a:t>i</a:t>
            </a:r>
            <a:r>
              <a:rPr lang="en-US" i="1" dirty="0">
                <a:cs typeface="Arial"/>
              </a:rPr>
              <a:t> </a:t>
            </a:r>
            <a:r>
              <a:rPr lang="en-US" dirty="0">
                <a:latin typeface="Arial"/>
                <a:cs typeface="Arial"/>
              </a:rPr>
              <a:t>+1) </a:t>
            </a:r>
            <a:r>
              <a:rPr lang="en-US" dirty="0" err="1">
                <a:latin typeface="Arial"/>
                <a:cs typeface="Arial"/>
              </a:rPr>
              <a:t>th</a:t>
            </a:r>
            <a:r>
              <a:rPr lang="en-US" dirty="0">
                <a:latin typeface="Arial"/>
                <a:cs typeface="Arial"/>
              </a:rPr>
              <a:t> joint axes. </a:t>
            </a:r>
            <a:r>
              <a:rPr lang="en-US" dirty="0" smtClean="0">
                <a:latin typeface="Arial"/>
                <a:cs typeface="Arial"/>
              </a:rPr>
              <a:t>The positive direction of rotation or translation can be chosen arbitrarily.</a:t>
            </a:r>
          </a:p>
          <a:p>
            <a:pPr algn="just"/>
            <a:endParaRPr lang="en-US" dirty="0" smtClean="0">
              <a:latin typeface="Arial"/>
              <a:cs typeface="Arial"/>
            </a:endParaRPr>
          </a:p>
          <a:p>
            <a:pPr marL="285750" indent="-285750" algn="just">
              <a:buFont typeface="Arial"/>
              <a:buChar char="•"/>
            </a:pPr>
            <a:r>
              <a:rPr lang="en-US" dirty="0" smtClean="0">
                <a:latin typeface="Arial"/>
                <a:cs typeface="Arial"/>
              </a:rPr>
              <a:t>The </a:t>
            </a:r>
            <a:r>
              <a:rPr lang="en-US" i="1" dirty="0">
                <a:cs typeface="Arial"/>
              </a:rPr>
              <a:t>x</a:t>
            </a:r>
            <a:r>
              <a:rPr lang="en-US" i="1" baseline="-25000" dirty="0" smtClean="0">
                <a:latin typeface="+mj-lt"/>
                <a:cs typeface="Arial"/>
              </a:rPr>
              <a:t>i </a:t>
            </a:r>
            <a:r>
              <a:rPr lang="en-US" dirty="0">
                <a:latin typeface="Arial"/>
                <a:cs typeface="Arial"/>
              </a:rPr>
              <a:t>– axes is </a:t>
            </a:r>
            <a:r>
              <a:rPr lang="en-US" dirty="0" smtClean="0">
                <a:latin typeface="Arial"/>
                <a:cs typeface="Arial"/>
              </a:rPr>
              <a:t>defined along the </a:t>
            </a:r>
            <a:r>
              <a:rPr lang="en-US" dirty="0">
                <a:latin typeface="Arial"/>
                <a:cs typeface="Arial"/>
              </a:rPr>
              <a:t>common normal between the </a:t>
            </a:r>
            <a:r>
              <a:rPr lang="en-US" i="1" dirty="0" err="1">
                <a:latin typeface="+mj-lt"/>
                <a:cs typeface="Arial"/>
              </a:rPr>
              <a:t>i</a:t>
            </a:r>
            <a:r>
              <a:rPr lang="en-US" dirty="0">
                <a:latin typeface="+mj-lt"/>
                <a:cs typeface="Arial"/>
              </a:rPr>
              <a:t> </a:t>
            </a:r>
            <a:r>
              <a:rPr lang="en-US" dirty="0" err="1">
                <a:latin typeface="Arial"/>
                <a:cs typeface="Arial"/>
              </a:rPr>
              <a:t>th</a:t>
            </a:r>
            <a:r>
              <a:rPr lang="en-US" dirty="0">
                <a:latin typeface="Arial"/>
                <a:cs typeface="Arial"/>
              </a:rPr>
              <a:t> and </a:t>
            </a:r>
            <a:r>
              <a:rPr lang="en-US" dirty="0" smtClean="0">
                <a:latin typeface="Arial"/>
                <a:cs typeface="Arial"/>
              </a:rPr>
              <a:t>(</a:t>
            </a:r>
            <a:r>
              <a:rPr lang="en-US" i="1" dirty="0" smtClean="0">
                <a:latin typeface="+mj-lt"/>
                <a:cs typeface="Arial"/>
              </a:rPr>
              <a:t>i</a:t>
            </a:r>
            <a:r>
              <a:rPr lang="en-US" dirty="0" smtClean="0">
                <a:latin typeface="Arial"/>
                <a:cs typeface="Arial"/>
              </a:rPr>
              <a:t>+1</a:t>
            </a:r>
            <a:r>
              <a:rPr lang="en-US" dirty="0">
                <a:latin typeface="Arial"/>
                <a:cs typeface="Arial"/>
              </a:rPr>
              <a:t>) </a:t>
            </a:r>
            <a:r>
              <a:rPr lang="en-US" dirty="0" err="1">
                <a:latin typeface="Arial"/>
                <a:cs typeface="Arial"/>
              </a:rPr>
              <a:t>th</a:t>
            </a:r>
            <a:r>
              <a:rPr lang="en-US" dirty="0">
                <a:latin typeface="Arial"/>
                <a:cs typeface="Arial"/>
              </a:rPr>
              <a:t> joint axes and points from the</a:t>
            </a:r>
            <a:r>
              <a:rPr lang="en-US" dirty="0">
                <a:latin typeface="+mj-lt"/>
                <a:cs typeface="Arial"/>
              </a:rPr>
              <a:t> </a:t>
            </a:r>
            <a:r>
              <a:rPr lang="en-US" i="1" dirty="0" err="1">
                <a:latin typeface="+mj-lt"/>
                <a:cs typeface="Arial"/>
              </a:rPr>
              <a:t>i</a:t>
            </a:r>
            <a:r>
              <a:rPr lang="en-US" dirty="0">
                <a:latin typeface="+mj-lt"/>
                <a:cs typeface="Arial"/>
              </a:rPr>
              <a:t> </a:t>
            </a:r>
            <a:r>
              <a:rPr lang="en-US" dirty="0" err="1">
                <a:latin typeface="Arial"/>
                <a:cs typeface="Arial"/>
              </a:rPr>
              <a:t>th</a:t>
            </a:r>
            <a:r>
              <a:rPr lang="en-US" dirty="0">
                <a:latin typeface="Arial"/>
                <a:cs typeface="Arial"/>
              </a:rPr>
              <a:t> to the </a:t>
            </a:r>
            <a:r>
              <a:rPr lang="en-US" dirty="0" smtClean="0">
                <a:latin typeface="Arial"/>
                <a:cs typeface="Arial"/>
              </a:rPr>
              <a:t>(</a:t>
            </a:r>
            <a:r>
              <a:rPr lang="en-US" i="1" dirty="0" err="1" smtClean="0">
                <a:latin typeface="+mj-lt"/>
                <a:cs typeface="Arial"/>
              </a:rPr>
              <a:t>i</a:t>
            </a:r>
            <a:r>
              <a:rPr lang="en-US" i="1" dirty="0" smtClean="0">
                <a:latin typeface="+mj-lt"/>
                <a:cs typeface="Arial"/>
              </a:rPr>
              <a:t> </a:t>
            </a:r>
            <a:r>
              <a:rPr lang="en-US" dirty="0" smtClean="0">
                <a:latin typeface="Arial"/>
                <a:cs typeface="Arial"/>
              </a:rPr>
              <a:t>+</a:t>
            </a:r>
            <a:r>
              <a:rPr lang="en-US" dirty="0">
                <a:latin typeface="Arial"/>
                <a:cs typeface="Arial"/>
              </a:rPr>
              <a:t>1) </a:t>
            </a:r>
            <a:r>
              <a:rPr lang="en-US" dirty="0" err="1">
                <a:latin typeface="Arial"/>
                <a:cs typeface="Arial"/>
              </a:rPr>
              <a:t>th</a:t>
            </a:r>
            <a:r>
              <a:rPr lang="en-US" dirty="0">
                <a:latin typeface="Arial"/>
                <a:cs typeface="Arial"/>
              </a:rPr>
              <a:t> joint axes. If the two joint axes are parallel, the </a:t>
            </a:r>
            <a:r>
              <a:rPr lang="en-US" i="1" dirty="0">
                <a:latin typeface="+mj-lt"/>
                <a:cs typeface="Arial"/>
              </a:rPr>
              <a:t>x</a:t>
            </a:r>
            <a:r>
              <a:rPr lang="en-US" i="1" baseline="-25000" dirty="0">
                <a:latin typeface="+mj-lt"/>
                <a:cs typeface="Arial"/>
              </a:rPr>
              <a:t>i</a:t>
            </a:r>
            <a:r>
              <a:rPr lang="en-US" baseline="-25000" dirty="0">
                <a:latin typeface="+mj-lt"/>
                <a:cs typeface="Arial"/>
              </a:rPr>
              <a:t> </a:t>
            </a:r>
            <a:r>
              <a:rPr lang="en-US" dirty="0">
                <a:latin typeface="Arial"/>
                <a:cs typeface="Arial"/>
              </a:rPr>
              <a:t>– axis can be chosen anywhere perpendicular to the two joint axes. In case of intersection joint axes can be defined either in the direction of the vector cross </a:t>
            </a:r>
            <a:r>
              <a:rPr lang="en-US" dirty="0" smtClean="0">
                <a:latin typeface="Arial"/>
                <a:cs typeface="Arial"/>
              </a:rPr>
              <a:t>product  </a:t>
            </a:r>
            <a:r>
              <a:rPr lang="en-US" i="1" dirty="0" smtClean="0">
                <a:cs typeface="Arial"/>
              </a:rPr>
              <a:t>z</a:t>
            </a:r>
            <a:r>
              <a:rPr lang="en-US" i="1" baseline="-25000" dirty="0" smtClean="0">
                <a:cs typeface="Arial"/>
              </a:rPr>
              <a:t>i</a:t>
            </a:r>
            <a:r>
              <a:rPr lang="en-US" baseline="-25000" dirty="0">
                <a:cs typeface="Arial"/>
              </a:rPr>
              <a:t>-</a:t>
            </a:r>
            <a:r>
              <a:rPr lang="en-US" baseline="-25000" dirty="0" smtClean="0">
                <a:cs typeface="Arial"/>
              </a:rPr>
              <a:t>1</a:t>
            </a:r>
            <a:r>
              <a:rPr lang="en-US" dirty="0" smtClean="0"/>
              <a:t>×</a:t>
            </a:r>
            <a:r>
              <a:rPr lang="en-US" dirty="0" smtClean="0">
                <a:cs typeface="Arial"/>
              </a:rPr>
              <a:t> </a:t>
            </a:r>
            <a:r>
              <a:rPr lang="en-US" i="1" dirty="0" err="1" smtClean="0">
                <a:cs typeface="Arial"/>
              </a:rPr>
              <a:t>z</a:t>
            </a:r>
            <a:r>
              <a:rPr lang="en-US" i="1" baseline="-25000" dirty="0" err="1" smtClean="0">
                <a:cs typeface="Arial"/>
              </a:rPr>
              <a:t>i</a:t>
            </a:r>
            <a:r>
              <a:rPr lang="en-AU" dirty="0" smtClean="0">
                <a:effectLst/>
                <a:cs typeface="Arial"/>
              </a:rPr>
              <a:t> </a:t>
            </a:r>
            <a:r>
              <a:rPr lang="en-US" dirty="0" smtClean="0">
                <a:cs typeface="Arial"/>
              </a:rPr>
              <a:t> </a:t>
            </a:r>
            <a:r>
              <a:rPr lang="en-US" dirty="0" smtClean="0">
                <a:latin typeface="Arial"/>
                <a:cs typeface="Arial"/>
              </a:rPr>
              <a:t>or </a:t>
            </a:r>
            <a:r>
              <a:rPr lang="en-US" dirty="0">
                <a:latin typeface="Arial"/>
                <a:cs typeface="Arial"/>
              </a:rPr>
              <a:t>in the opposite direction, and the </a:t>
            </a:r>
            <a:r>
              <a:rPr lang="en-US" dirty="0" err="1">
                <a:latin typeface="Arial"/>
                <a:cs typeface="Arial"/>
              </a:rPr>
              <a:t>orign</a:t>
            </a:r>
            <a:r>
              <a:rPr lang="en-US" dirty="0">
                <a:latin typeface="Arial"/>
                <a:cs typeface="Arial"/>
              </a:rPr>
              <a:t> is at the point of intersection</a:t>
            </a:r>
            <a:r>
              <a:rPr lang="en-US" dirty="0" smtClean="0">
                <a:latin typeface="Arial"/>
                <a:cs typeface="Arial"/>
              </a:rPr>
              <a:t>.</a:t>
            </a:r>
          </a:p>
          <a:p>
            <a:pPr algn="just"/>
            <a:endParaRPr lang="en-US" dirty="0" smtClean="0">
              <a:latin typeface="Arial"/>
              <a:cs typeface="Arial"/>
            </a:endParaRPr>
          </a:p>
          <a:p>
            <a:pPr marL="285750" indent="-285750" algn="just">
              <a:buFont typeface="Arial"/>
              <a:buChar char="•"/>
            </a:pPr>
            <a:r>
              <a:rPr lang="en-US" dirty="0" smtClean="0">
                <a:latin typeface="Arial"/>
                <a:cs typeface="Arial"/>
              </a:rPr>
              <a:t> The</a:t>
            </a:r>
            <a:r>
              <a:rPr lang="en-US" i="1" dirty="0" smtClean="0">
                <a:latin typeface="Arial"/>
                <a:cs typeface="Arial"/>
              </a:rPr>
              <a:t> </a:t>
            </a:r>
            <a:r>
              <a:rPr lang="en-US" i="1" dirty="0" err="1" smtClean="0">
                <a:cs typeface="Arial"/>
              </a:rPr>
              <a:t>y</a:t>
            </a:r>
            <a:r>
              <a:rPr lang="en-US" i="1" baseline="-25000" dirty="0" err="1" smtClean="0">
                <a:cs typeface="Arial"/>
              </a:rPr>
              <a:t>i</a:t>
            </a:r>
            <a:r>
              <a:rPr lang="en-US" baseline="-25000" dirty="0" smtClean="0">
                <a:latin typeface="Arial"/>
                <a:cs typeface="Arial"/>
              </a:rPr>
              <a:t>  </a:t>
            </a:r>
            <a:r>
              <a:rPr lang="en-US" dirty="0" smtClean="0">
                <a:latin typeface="Arial"/>
                <a:cs typeface="Arial"/>
              </a:rPr>
              <a:t>- axis is determined by the right-hand rule.</a:t>
            </a:r>
            <a:endParaRPr lang="en-AU" dirty="0"/>
          </a:p>
          <a:p>
            <a:pPr algn="just"/>
            <a:endParaRPr lang="en-US" dirty="0">
              <a:latin typeface="Arial"/>
              <a:cs typeface="Arial"/>
            </a:endParaRPr>
          </a:p>
        </p:txBody>
      </p:sp>
      <p:sp>
        <p:nvSpPr>
          <p:cNvPr id="4" name="TextBox 3"/>
          <p:cNvSpPr txBox="1"/>
          <p:nvPr/>
        </p:nvSpPr>
        <p:spPr>
          <a:xfrm>
            <a:off x="8604593" y="220285"/>
            <a:ext cx="313044" cy="369332"/>
          </a:xfrm>
          <a:prstGeom prst="rect">
            <a:avLst/>
          </a:prstGeom>
          <a:noFill/>
        </p:spPr>
        <p:txBody>
          <a:bodyPr wrap="none" rtlCol="0">
            <a:spAutoFit/>
          </a:bodyPr>
          <a:lstStyle/>
          <a:p>
            <a:r>
              <a:rPr lang="en-AU" dirty="0">
                <a:latin typeface="Arial"/>
                <a:cs typeface="Arial"/>
              </a:rPr>
              <a:t>7</a:t>
            </a:r>
            <a:endParaRPr lang="en-US" dirty="0">
              <a:latin typeface="Arial"/>
              <a:cs typeface="Arial"/>
            </a:endParaRPr>
          </a:p>
        </p:txBody>
      </p:sp>
    </p:spTree>
    <p:extLst>
      <p:ext uri="{BB962C8B-B14F-4D97-AF65-F5344CB8AC3E}">
        <p14:creationId xmlns:p14="http://schemas.microsoft.com/office/powerpoint/2010/main" val="48732021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3654" y="1645206"/>
            <a:ext cx="7747707" cy="3416320"/>
          </a:xfrm>
          <a:prstGeom prst="rect">
            <a:avLst/>
          </a:prstGeom>
        </p:spPr>
        <p:txBody>
          <a:bodyPr wrap="square">
            <a:spAutoFit/>
          </a:bodyPr>
          <a:lstStyle/>
          <a:p>
            <a:pPr algn="just"/>
            <a:r>
              <a:rPr lang="en-US" dirty="0">
                <a:latin typeface="Arial"/>
                <a:cs typeface="Arial"/>
              </a:rPr>
              <a:t>The </a:t>
            </a:r>
            <a:r>
              <a:rPr lang="en-US" dirty="0" err="1">
                <a:latin typeface="Arial"/>
                <a:cs typeface="Arial"/>
              </a:rPr>
              <a:t>zeroth</a:t>
            </a:r>
            <a:r>
              <a:rPr lang="en-US" dirty="0">
                <a:latin typeface="Arial"/>
                <a:cs typeface="Arial"/>
              </a:rPr>
              <a:t> coordinate system is attached to the base at any convenient location as long as the </a:t>
            </a:r>
            <a:r>
              <a:rPr lang="en-US" i="1" dirty="0">
                <a:cs typeface="Arial"/>
              </a:rPr>
              <a:t>z</a:t>
            </a:r>
            <a:r>
              <a:rPr lang="en-US" i="1" baseline="-25000" dirty="0">
                <a:cs typeface="Arial"/>
              </a:rPr>
              <a:t>0</a:t>
            </a:r>
            <a:r>
              <a:rPr lang="en-US" dirty="0">
                <a:latin typeface="Arial"/>
                <a:cs typeface="Arial"/>
              </a:rPr>
              <a:t> – axis is aligned with the first joint axis</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Furthermore, we attached a coordinate system to the end- effector link, called the </a:t>
            </a:r>
            <a:r>
              <a:rPr lang="en-US" b="1" dirty="0">
                <a:latin typeface="Arial"/>
                <a:cs typeface="Arial"/>
              </a:rPr>
              <a:t>end- effector </a:t>
            </a:r>
            <a:r>
              <a:rPr lang="en-US" dirty="0">
                <a:latin typeface="Arial"/>
                <a:cs typeface="Arial"/>
              </a:rPr>
              <a:t>or </a:t>
            </a:r>
            <a:r>
              <a:rPr lang="en-US" b="1" dirty="0">
                <a:latin typeface="Arial"/>
                <a:cs typeface="Arial"/>
              </a:rPr>
              <a:t>hand coordinate system</a:t>
            </a:r>
            <a:r>
              <a:rPr lang="en-US" dirty="0">
                <a:latin typeface="Arial"/>
                <a:cs typeface="Arial"/>
              </a:rPr>
              <a:t>,</a:t>
            </a:r>
            <a:r>
              <a:rPr lang="en-US" b="1" dirty="0">
                <a:latin typeface="Arial"/>
                <a:cs typeface="Arial"/>
              </a:rPr>
              <a:t> </a:t>
            </a:r>
            <a:r>
              <a:rPr lang="en-US" dirty="0">
                <a:latin typeface="Arial"/>
                <a:cs typeface="Arial"/>
              </a:rPr>
              <a:t>to describe the location of the end-effector</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The hand coordinate system can be located anywhere in the end- effector as long as the </a:t>
            </a:r>
            <a:r>
              <a:rPr lang="en-US" i="1" dirty="0" err="1">
                <a:cs typeface="Arial"/>
              </a:rPr>
              <a:t>x</a:t>
            </a:r>
            <a:r>
              <a:rPr lang="en-US" i="1" baseline="-25000" dirty="0" err="1">
                <a:cs typeface="Arial"/>
              </a:rPr>
              <a:t>n</a:t>
            </a:r>
            <a:r>
              <a:rPr lang="en-US" dirty="0">
                <a:latin typeface="Arial"/>
                <a:cs typeface="Arial"/>
              </a:rPr>
              <a:t> – axis normal to the last joint axis</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For convenience, the </a:t>
            </a:r>
            <a:r>
              <a:rPr lang="en-US" i="1" dirty="0" err="1">
                <a:cs typeface="Arial"/>
              </a:rPr>
              <a:t>z</a:t>
            </a:r>
            <a:r>
              <a:rPr lang="en-US" i="1" baseline="-25000" dirty="0" err="1">
                <a:cs typeface="Arial"/>
              </a:rPr>
              <a:t>n</a:t>
            </a:r>
            <a:r>
              <a:rPr lang="en-US" i="1" baseline="-25000" dirty="0">
                <a:latin typeface="Arial"/>
                <a:cs typeface="Arial"/>
              </a:rPr>
              <a:t> </a:t>
            </a:r>
            <a:r>
              <a:rPr lang="en-US" dirty="0">
                <a:latin typeface="Arial"/>
                <a:cs typeface="Arial"/>
              </a:rPr>
              <a:t>– axis is often defined along the direction of approach of a gripper. </a:t>
            </a:r>
            <a:endParaRPr lang="en-AU" dirty="0">
              <a:latin typeface="Arial"/>
              <a:cs typeface="Arial"/>
            </a:endParaRPr>
          </a:p>
        </p:txBody>
      </p:sp>
      <p:sp>
        <p:nvSpPr>
          <p:cNvPr id="3" name="TextBox 2"/>
          <p:cNvSpPr txBox="1"/>
          <p:nvPr/>
        </p:nvSpPr>
        <p:spPr>
          <a:xfrm>
            <a:off x="8604593" y="220285"/>
            <a:ext cx="313044" cy="369332"/>
          </a:xfrm>
          <a:prstGeom prst="rect">
            <a:avLst/>
          </a:prstGeom>
          <a:noFill/>
        </p:spPr>
        <p:txBody>
          <a:bodyPr wrap="none" rtlCol="0">
            <a:spAutoFit/>
          </a:bodyPr>
          <a:lstStyle/>
          <a:p>
            <a:r>
              <a:rPr lang="en-AU" dirty="0">
                <a:latin typeface="Arial"/>
                <a:cs typeface="Arial"/>
              </a:rPr>
              <a:t>8</a:t>
            </a:r>
            <a:endParaRPr lang="en-US" dirty="0">
              <a:latin typeface="Arial"/>
              <a:cs typeface="Arial"/>
            </a:endParaRPr>
          </a:p>
        </p:txBody>
      </p:sp>
    </p:spTree>
    <p:extLst>
      <p:ext uri="{BB962C8B-B14F-4D97-AF65-F5344CB8AC3E}">
        <p14:creationId xmlns:p14="http://schemas.microsoft.com/office/powerpoint/2010/main" val="74851444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389" y="752022"/>
            <a:ext cx="8076940" cy="923330"/>
          </a:xfrm>
          <a:prstGeom prst="rect">
            <a:avLst/>
          </a:prstGeom>
        </p:spPr>
        <p:txBody>
          <a:bodyPr wrap="square">
            <a:spAutoFit/>
          </a:bodyPr>
          <a:lstStyle/>
          <a:p>
            <a:pPr algn="just"/>
            <a:r>
              <a:rPr lang="en-US" dirty="0">
                <a:latin typeface="Arial"/>
                <a:cs typeface="Arial"/>
              </a:rPr>
              <a:t>Let </a:t>
            </a:r>
            <a:r>
              <a:rPr lang="en-US" i="1" dirty="0">
                <a:latin typeface="+mj-lt"/>
                <a:cs typeface="Arial"/>
              </a:rPr>
              <a:t>H</a:t>
            </a:r>
            <a:r>
              <a:rPr lang="en-US" i="1" baseline="-25000" dirty="0">
                <a:latin typeface="+mj-lt"/>
                <a:cs typeface="Arial"/>
              </a:rPr>
              <a:t>i-</a:t>
            </a:r>
            <a:r>
              <a:rPr lang="en-US" baseline="-25000" dirty="0">
                <a:latin typeface="+mj-lt"/>
                <a:cs typeface="Arial"/>
              </a:rPr>
              <a:t>1</a:t>
            </a:r>
            <a:r>
              <a:rPr lang="en-US" dirty="0">
                <a:latin typeface="+mj-lt"/>
                <a:cs typeface="Arial"/>
              </a:rPr>
              <a:t> </a:t>
            </a:r>
            <a:r>
              <a:rPr lang="en-US" dirty="0">
                <a:latin typeface="Arial"/>
                <a:cs typeface="Arial"/>
              </a:rPr>
              <a:t>be the point of intersection of the </a:t>
            </a:r>
            <a:r>
              <a:rPr lang="en-US" i="1" dirty="0">
                <a:cs typeface="Arial"/>
              </a:rPr>
              <a:t>x</a:t>
            </a:r>
            <a:r>
              <a:rPr lang="en-US" i="1" baseline="-25000" dirty="0">
                <a:cs typeface="Arial"/>
              </a:rPr>
              <a:t>i</a:t>
            </a:r>
            <a:r>
              <a:rPr lang="en-US" dirty="0">
                <a:latin typeface="Arial"/>
                <a:cs typeface="Arial"/>
              </a:rPr>
              <a:t> and </a:t>
            </a:r>
            <a:r>
              <a:rPr lang="en-US" i="1" dirty="0">
                <a:cs typeface="Arial"/>
              </a:rPr>
              <a:t>z</a:t>
            </a:r>
            <a:r>
              <a:rPr lang="en-US" i="1" baseline="-25000" dirty="0">
                <a:cs typeface="Arial"/>
              </a:rPr>
              <a:t>i-</a:t>
            </a:r>
            <a:r>
              <a:rPr lang="en-US" baseline="-25000" dirty="0">
                <a:cs typeface="Arial"/>
              </a:rPr>
              <a:t>1</a:t>
            </a:r>
            <a:r>
              <a:rPr lang="en-US" dirty="0">
                <a:latin typeface="Arial"/>
                <a:cs typeface="Arial"/>
              </a:rPr>
              <a:t> axes, and let </a:t>
            </a:r>
            <a:r>
              <a:rPr lang="en-US" i="1" dirty="0">
                <a:latin typeface="+mj-lt"/>
                <a:cs typeface="Arial"/>
              </a:rPr>
              <a:t>0</a:t>
            </a:r>
            <a:r>
              <a:rPr lang="en-US" i="1" baseline="-25000" dirty="0">
                <a:latin typeface="+mj-lt"/>
                <a:cs typeface="Arial"/>
              </a:rPr>
              <a:t>i</a:t>
            </a:r>
            <a:r>
              <a:rPr lang="en-US" dirty="0">
                <a:latin typeface="Arial"/>
                <a:cs typeface="Arial"/>
              </a:rPr>
              <a:t>, the origin of the </a:t>
            </a:r>
            <a:r>
              <a:rPr lang="en-US" i="1" dirty="0" err="1" smtClean="0">
                <a:cs typeface="Arial"/>
              </a:rPr>
              <a:t>i</a:t>
            </a:r>
            <a:r>
              <a:rPr lang="en-US" dirty="0" err="1" smtClean="0">
                <a:latin typeface="Arial"/>
                <a:cs typeface="Arial"/>
              </a:rPr>
              <a:t>th</a:t>
            </a:r>
            <a:r>
              <a:rPr lang="en-US" dirty="0" smtClean="0">
                <a:latin typeface="Arial"/>
                <a:cs typeface="Arial"/>
              </a:rPr>
              <a:t> </a:t>
            </a:r>
            <a:r>
              <a:rPr lang="en-US" dirty="0">
                <a:latin typeface="Arial"/>
                <a:cs typeface="Arial"/>
              </a:rPr>
              <a:t>coordinate system, be the point of intersection of the </a:t>
            </a:r>
            <a:r>
              <a:rPr lang="en-US" i="1" dirty="0">
                <a:cs typeface="Arial"/>
              </a:rPr>
              <a:t>x</a:t>
            </a:r>
            <a:r>
              <a:rPr lang="en-US" i="1" baseline="-25000" dirty="0">
                <a:cs typeface="Arial"/>
              </a:rPr>
              <a:t>i</a:t>
            </a:r>
            <a:r>
              <a:rPr lang="en-US" dirty="0">
                <a:cs typeface="Arial"/>
              </a:rPr>
              <a:t> </a:t>
            </a:r>
            <a:r>
              <a:rPr lang="en-US" dirty="0">
                <a:latin typeface="Arial"/>
                <a:cs typeface="Arial"/>
              </a:rPr>
              <a:t>and </a:t>
            </a:r>
            <a:r>
              <a:rPr lang="en-US" i="1" dirty="0" err="1">
                <a:cs typeface="Arial"/>
              </a:rPr>
              <a:t>z</a:t>
            </a:r>
            <a:r>
              <a:rPr lang="en-US" i="1" baseline="-25000" dirty="0" err="1">
                <a:cs typeface="Arial"/>
              </a:rPr>
              <a:t>i</a:t>
            </a:r>
            <a:r>
              <a:rPr lang="en-US" i="1" baseline="-25000" dirty="0">
                <a:cs typeface="Arial"/>
              </a:rPr>
              <a:t> </a:t>
            </a:r>
            <a:r>
              <a:rPr lang="en-US" dirty="0">
                <a:latin typeface="Arial"/>
                <a:cs typeface="Arial"/>
              </a:rPr>
              <a:t>axes as shown in Fig. </a:t>
            </a:r>
            <a:r>
              <a:rPr lang="en-US" dirty="0" smtClean="0">
                <a:latin typeface="Arial"/>
                <a:cs typeface="Arial"/>
              </a:rPr>
              <a:t>4.</a:t>
            </a:r>
            <a:endParaRPr lang="en-AU" dirty="0">
              <a:latin typeface="Arial"/>
              <a:cs typeface="Arial"/>
            </a:endParaRPr>
          </a:p>
        </p:txBody>
      </p:sp>
      <p:sp>
        <p:nvSpPr>
          <p:cNvPr id="8" name="TextBox 7"/>
          <p:cNvSpPr txBox="1"/>
          <p:nvPr/>
        </p:nvSpPr>
        <p:spPr>
          <a:xfrm>
            <a:off x="8604593" y="220285"/>
            <a:ext cx="313044" cy="369332"/>
          </a:xfrm>
          <a:prstGeom prst="rect">
            <a:avLst/>
          </a:prstGeom>
          <a:noFill/>
        </p:spPr>
        <p:txBody>
          <a:bodyPr wrap="none" rtlCol="0">
            <a:spAutoFit/>
          </a:bodyPr>
          <a:lstStyle/>
          <a:p>
            <a:r>
              <a:rPr lang="en-AU" dirty="0" smtClean="0">
                <a:latin typeface="Arial"/>
                <a:cs typeface="Arial"/>
              </a:rPr>
              <a:t>9</a:t>
            </a:r>
            <a:endParaRPr lang="en-US" dirty="0">
              <a:latin typeface="Arial"/>
              <a:cs typeface="Arial"/>
            </a:endParaRPr>
          </a:p>
        </p:txBody>
      </p:sp>
      <p:sp>
        <p:nvSpPr>
          <p:cNvPr id="2" name="Rectangle 1"/>
          <p:cNvSpPr/>
          <p:nvPr/>
        </p:nvSpPr>
        <p:spPr>
          <a:xfrm>
            <a:off x="3400451" y="5701352"/>
            <a:ext cx="1860792" cy="369332"/>
          </a:xfrm>
          <a:prstGeom prst="rect">
            <a:avLst/>
          </a:prstGeom>
        </p:spPr>
        <p:txBody>
          <a:bodyPr wrap="square">
            <a:spAutoFit/>
          </a:bodyPr>
          <a:lstStyle/>
          <a:p>
            <a:pPr algn="ctr"/>
            <a:r>
              <a:rPr lang="en-US" dirty="0" smtClean="0">
                <a:latin typeface="Arial"/>
                <a:cs typeface="Arial"/>
              </a:rPr>
              <a:t>Fig</a:t>
            </a:r>
            <a:r>
              <a:rPr lang="en-US" dirty="0">
                <a:latin typeface="Arial"/>
                <a:cs typeface="Arial"/>
              </a:rPr>
              <a:t>.4</a:t>
            </a:r>
            <a:endParaRPr lang="en-AU" dirty="0">
              <a:latin typeface="Arial"/>
              <a:cs typeface="Arial"/>
            </a:endParaRPr>
          </a:p>
        </p:txBody>
      </p:sp>
      <p:pic>
        <p:nvPicPr>
          <p:cNvPr id="9" name="Picture 8" descr="IMAG0062.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0203" t="11993" r="7391" b="52039"/>
          <a:stretch/>
        </p:blipFill>
        <p:spPr>
          <a:xfrm>
            <a:off x="1948069" y="1771489"/>
            <a:ext cx="5010766" cy="3929975"/>
          </a:xfrm>
          <a:prstGeom prst="rect">
            <a:avLst/>
          </a:prstGeom>
        </p:spPr>
      </p:pic>
    </p:spTree>
    <p:extLst>
      <p:ext uri="{BB962C8B-B14F-4D97-AF65-F5344CB8AC3E}">
        <p14:creationId xmlns:p14="http://schemas.microsoft.com/office/powerpoint/2010/main" val="22468549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5145" y="1676403"/>
            <a:ext cx="8208671" cy="5663089"/>
          </a:xfrm>
          <a:prstGeom prst="rect">
            <a:avLst/>
          </a:prstGeom>
        </p:spPr>
        <p:txBody>
          <a:bodyPr wrap="square">
            <a:spAutoFit/>
          </a:bodyPr>
          <a:lstStyle/>
          <a:p>
            <a:pPr algn="just"/>
            <a:r>
              <a:rPr lang="en-US" i="1" dirty="0" err="1">
                <a:cs typeface="Arial"/>
              </a:rPr>
              <a:t>a</a:t>
            </a:r>
            <a:r>
              <a:rPr lang="en-US" i="1" baseline="-25000" dirty="0" err="1">
                <a:cs typeface="Arial"/>
              </a:rPr>
              <a:t>i</a:t>
            </a:r>
            <a:r>
              <a:rPr lang="en-US" i="1" dirty="0">
                <a:cs typeface="Arial"/>
              </a:rPr>
              <a:t> </a:t>
            </a:r>
            <a:r>
              <a:rPr lang="en-US" dirty="0">
                <a:latin typeface="Arial"/>
                <a:cs typeface="Arial"/>
              </a:rPr>
              <a:t>:   offset distance between to adjacent joint axis where </a:t>
            </a:r>
            <a:r>
              <a:rPr lang="en-US" i="1" dirty="0" err="1">
                <a:cs typeface="Arial"/>
              </a:rPr>
              <a:t>a</a:t>
            </a:r>
            <a:r>
              <a:rPr lang="en-US" i="1" baseline="-25000" dirty="0" err="1">
                <a:cs typeface="Arial"/>
              </a:rPr>
              <a:t>i</a:t>
            </a:r>
            <a:r>
              <a:rPr lang="en-US" dirty="0">
                <a:cs typeface="Arial"/>
              </a:rPr>
              <a:t> = (</a:t>
            </a:r>
            <a:r>
              <a:rPr lang="en-US" i="1" dirty="0">
                <a:cs typeface="Arial"/>
              </a:rPr>
              <a:t>H</a:t>
            </a:r>
            <a:r>
              <a:rPr lang="en-US" i="1" baseline="-25000" dirty="0">
                <a:cs typeface="Arial"/>
              </a:rPr>
              <a:t>i</a:t>
            </a:r>
            <a:r>
              <a:rPr lang="en-US" baseline="-25000" dirty="0">
                <a:cs typeface="Arial"/>
              </a:rPr>
              <a:t>-1 </a:t>
            </a:r>
            <a:r>
              <a:rPr lang="en-US" i="1" dirty="0">
                <a:cs typeface="Arial"/>
              </a:rPr>
              <a:t>0</a:t>
            </a:r>
            <a:r>
              <a:rPr lang="en-US" baseline="-25000" dirty="0">
                <a:cs typeface="Arial"/>
              </a:rPr>
              <a:t>i</a:t>
            </a:r>
            <a:r>
              <a:rPr lang="en-US" dirty="0" smtClean="0">
                <a:cs typeface="Arial"/>
              </a:rPr>
              <a:t>)</a:t>
            </a:r>
          </a:p>
          <a:p>
            <a:pPr algn="just"/>
            <a:endParaRPr lang="en-US" dirty="0" smtClean="0">
              <a:latin typeface="Arial"/>
              <a:cs typeface="Arial"/>
            </a:endParaRPr>
          </a:p>
          <a:p>
            <a:r>
              <a:rPr lang="en-US" i="1" dirty="0" smtClean="0">
                <a:cs typeface="Arial"/>
              </a:rPr>
              <a:t>d</a:t>
            </a:r>
            <a:r>
              <a:rPr lang="en-US" baseline="-25000" dirty="0" smtClean="0">
                <a:cs typeface="Arial"/>
              </a:rPr>
              <a:t>i</a:t>
            </a:r>
            <a:r>
              <a:rPr lang="en-US" dirty="0" smtClean="0">
                <a:latin typeface="Arial"/>
                <a:cs typeface="Arial"/>
              </a:rPr>
              <a:t>:    translational distance between to incident </a:t>
            </a:r>
            <a:r>
              <a:rPr lang="en-US" dirty="0" err="1" smtClean="0">
                <a:latin typeface="Arial"/>
                <a:cs typeface="Arial"/>
              </a:rPr>
              <a:t>normal’s</a:t>
            </a:r>
            <a:r>
              <a:rPr lang="en-US" dirty="0" smtClean="0">
                <a:latin typeface="Arial"/>
                <a:cs typeface="Arial"/>
              </a:rPr>
              <a:t> of a joint axis. </a:t>
            </a:r>
          </a:p>
          <a:p>
            <a:r>
              <a:rPr lang="en-US" dirty="0" smtClean="0">
                <a:latin typeface="Arial"/>
                <a:cs typeface="Arial"/>
              </a:rPr>
              <a:t>                                   is positive if the vector                  points in the              </a:t>
            </a:r>
          </a:p>
          <a:p>
            <a:pPr>
              <a:lnSpc>
                <a:spcPts val="3260"/>
              </a:lnSpc>
            </a:pPr>
            <a:r>
              <a:rPr lang="en-US" dirty="0" smtClean="0">
                <a:latin typeface="Arial"/>
                <a:cs typeface="Arial"/>
              </a:rPr>
              <a:t>       positive        direction,  otherwise, it is negative;</a:t>
            </a:r>
          </a:p>
          <a:p>
            <a:pPr>
              <a:lnSpc>
                <a:spcPts val="3260"/>
              </a:lnSpc>
            </a:pPr>
            <a:r>
              <a:rPr lang="en-AU" dirty="0" smtClean="0">
                <a:effectLst/>
                <a:latin typeface="Arial"/>
                <a:cs typeface="Arial"/>
              </a:rPr>
              <a:t> </a:t>
            </a:r>
          </a:p>
          <a:p>
            <a:r>
              <a:rPr lang="ru-RU" dirty="0" smtClean="0">
                <a:cs typeface="Arial"/>
              </a:rPr>
              <a:t>α</a:t>
            </a:r>
            <a:r>
              <a:rPr lang="en-US" baseline="-25000" dirty="0" err="1" smtClean="0">
                <a:cs typeface="Arial"/>
              </a:rPr>
              <a:t>i</a:t>
            </a:r>
            <a:r>
              <a:rPr lang="en-US" dirty="0" smtClean="0">
                <a:cs typeface="Arial"/>
              </a:rPr>
              <a:t> </a:t>
            </a:r>
            <a:r>
              <a:rPr lang="en-US" dirty="0" smtClean="0">
                <a:latin typeface="Arial"/>
                <a:cs typeface="Arial"/>
              </a:rPr>
              <a:t>:   twist angle between two adjacent joint axes. It is the angle required </a:t>
            </a:r>
          </a:p>
          <a:p>
            <a:r>
              <a:rPr lang="en-US" dirty="0">
                <a:latin typeface="Arial"/>
                <a:cs typeface="Arial"/>
              </a:rPr>
              <a:t> </a:t>
            </a:r>
            <a:r>
              <a:rPr lang="en-US" dirty="0" smtClean="0">
                <a:latin typeface="Arial"/>
                <a:cs typeface="Arial"/>
              </a:rPr>
              <a:t>      </a:t>
            </a:r>
            <a:r>
              <a:rPr lang="en-US" dirty="0" err="1" smtClean="0">
                <a:latin typeface="Arial"/>
                <a:cs typeface="Arial"/>
              </a:rPr>
              <a:t>torotate</a:t>
            </a:r>
            <a:r>
              <a:rPr lang="en-US" dirty="0" smtClean="0">
                <a:latin typeface="Arial"/>
                <a:cs typeface="Arial"/>
              </a:rPr>
              <a:t> the</a:t>
            </a:r>
            <a:r>
              <a:rPr lang="en-AU" dirty="0">
                <a:latin typeface="Arial"/>
                <a:cs typeface="Arial"/>
              </a:rPr>
              <a:t> </a:t>
            </a:r>
            <a:r>
              <a:rPr lang="en-US" dirty="0" smtClean="0">
                <a:cs typeface="Arial"/>
              </a:rPr>
              <a:t>z</a:t>
            </a:r>
            <a:r>
              <a:rPr lang="en-US" baseline="-25000" dirty="0" smtClean="0">
                <a:cs typeface="Arial"/>
              </a:rPr>
              <a:t>i-1</a:t>
            </a:r>
            <a:r>
              <a:rPr lang="en-US" dirty="0" smtClean="0">
                <a:latin typeface="Arial"/>
                <a:cs typeface="Arial"/>
              </a:rPr>
              <a:t> – axes into alignment with the </a:t>
            </a:r>
            <a:r>
              <a:rPr lang="en-US" i="1" dirty="0" err="1" smtClean="0">
                <a:cs typeface="Arial"/>
              </a:rPr>
              <a:t>z</a:t>
            </a:r>
            <a:r>
              <a:rPr lang="en-US" baseline="-25000" dirty="0" err="1" smtClean="0">
                <a:cs typeface="Arial"/>
              </a:rPr>
              <a:t>i</a:t>
            </a:r>
            <a:r>
              <a:rPr lang="en-US" dirty="0" smtClean="0">
                <a:cs typeface="Arial"/>
              </a:rPr>
              <a:t> </a:t>
            </a:r>
            <a:r>
              <a:rPr lang="en-US" dirty="0" smtClean="0">
                <a:latin typeface="Arial"/>
                <a:cs typeface="Arial"/>
              </a:rPr>
              <a:t>– axis about the positive </a:t>
            </a:r>
          </a:p>
          <a:p>
            <a:r>
              <a:rPr lang="en-US" i="1" dirty="0" smtClean="0">
                <a:cs typeface="Arial"/>
              </a:rPr>
              <a:t>        x</a:t>
            </a:r>
            <a:r>
              <a:rPr lang="en-US" baseline="-25000" dirty="0" smtClean="0">
                <a:cs typeface="Arial"/>
              </a:rPr>
              <a:t>i</a:t>
            </a:r>
            <a:r>
              <a:rPr lang="en-US" dirty="0" smtClean="0">
                <a:cs typeface="Arial"/>
              </a:rPr>
              <a:t> </a:t>
            </a:r>
            <a:r>
              <a:rPr lang="en-US" dirty="0" smtClean="0">
                <a:latin typeface="Arial"/>
                <a:cs typeface="Arial"/>
              </a:rPr>
              <a:t>– axis according to the right- hand rule; </a:t>
            </a:r>
          </a:p>
          <a:p>
            <a:endParaRPr lang="en-US" dirty="0" smtClean="0">
              <a:latin typeface="Arial"/>
              <a:cs typeface="Arial"/>
            </a:endParaRPr>
          </a:p>
          <a:p>
            <a:r>
              <a:rPr lang="ru-RU" dirty="0" err="1" smtClean="0">
                <a:cs typeface="Arial"/>
              </a:rPr>
              <a:t>θ</a:t>
            </a:r>
            <a:r>
              <a:rPr lang="en-US" baseline="-25000" dirty="0" smtClean="0">
                <a:cs typeface="Arial"/>
              </a:rPr>
              <a:t>i</a:t>
            </a:r>
            <a:r>
              <a:rPr lang="en-US" dirty="0" smtClean="0">
                <a:latin typeface="Arial"/>
                <a:cs typeface="Arial"/>
              </a:rPr>
              <a:t>:   joint angle between two incident </a:t>
            </a:r>
            <a:r>
              <a:rPr lang="en-US" dirty="0" err="1" smtClean="0">
                <a:latin typeface="Arial"/>
                <a:cs typeface="Arial"/>
              </a:rPr>
              <a:t>normal’s</a:t>
            </a:r>
            <a:r>
              <a:rPr lang="en-US" dirty="0" smtClean="0">
                <a:latin typeface="Arial"/>
                <a:cs typeface="Arial"/>
              </a:rPr>
              <a:t> of a joint axis. It is the angle </a:t>
            </a:r>
            <a:endParaRPr lang="en-AU" dirty="0" smtClean="0">
              <a:latin typeface="Arial"/>
              <a:cs typeface="Arial"/>
            </a:endParaRPr>
          </a:p>
          <a:p>
            <a:r>
              <a:rPr lang="en-US" dirty="0" smtClean="0">
                <a:latin typeface="Arial"/>
                <a:cs typeface="Arial"/>
              </a:rPr>
              <a:t>      required to rotate the </a:t>
            </a:r>
            <a:r>
              <a:rPr lang="en-US" i="1" dirty="0" smtClean="0">
                <a:cs typeface="Arial"/>
              </a:rPr>
              <a:t>x</a:t>
            </a:r>
            <a:r>
              <a:rPr lang="en-US" baseline="-25000" dirty="0" smtClean="0">
                <a:cs typeface="Arial"/>
              </a:rPr>
              <a:t>i-1</a:t>
            </a:r>
            <a:r>
              <a:rPr lang="en-US" dirty="0" smtClean="0">
                <a:latin typeface="Arial"/>
                <a:cs typeface="Arial"/>
              </a:rPr>
              <a:t> – axis into alignment with the </a:t>
            </a:r>
            <a:r>
              <a:rPr lang="en-US" i="1" dirty="0" smtClean="0">
                <a:cs typeface="Arial"/>
              </a:rPr>
              <a:t>x</a:t>
            </a:r>
            <a:r>
              <a:rPr lang="en-US" baseline="-25000" dirty="0" smtClean="0">
                <a:cs typeface="Arial"/>
              </a:rPr>
              <a:t>i</a:t>
            </a:r>
            <a:r>
              <a:rPr lang="en-US" dirty="0" smtClean="0">
                <a:cs typeface="Arial"/>
              </a:rPr>
              <a:t> </a:t>
            </a:r>
            <a:r>
              <a:rPr lang="en-US" dirty="0" smtClean="0">
                <a:latin typeface="Arial"/>
                <a:cs typeface="Arial"/>
              </a:rPr>
              <a:t>– axis about the</a:t>
            </a:r>
            <a:endParaRPr lang="en-AU" dirty="0" smtClean="0">
              <a:latin typeface="Arial"/>
              <a:cs typeface="Arial"/>
            </a:endParaRPr>
          </a:p>
          <a:p>
            <a:r>
              <a:rPr lang="en-US" dirty="0" smtClean="0">
                <a:latin typeface="Arial"/>
                <a:cs typeface="Arial"/>
              </a:rPr>
              <a:t>      positive </a:t>
            </a:r>
            <a:r>
              <a:rPr lang="en-US" i="1" dirty="0" smtClean="0">
                <a:cs typeface="Arial"/>
              </a:rPr>
              <a:t>z</a:t>
            </a:r>
            <a:r>
              <a:rPr lang="en-US" baseline="-25000" dirty="0" smtClean="0">
                <a:cs typeface="Arial"/>
              </a:rPr>
              <a:t>i-1</a:t>
            </a:r>
            <a:r>
              <a:rPr lang="en-US" dirty="0" smtClean="0">
                <a:latin typeface="Arial"/>
                <a:cs typeface="Arial"/>
              </a:rPr>
              <a:t> – axis according to the right- hand rule.</a:t>
            </a:r>
            <a:endParaRPr lang="en-AU" dirty="0" smtClean="0">
              <a:latin typeface="Arial"/>
              <a:cs typeface="Arial"/>
            </a:endParaRPr>
          </a:p>
          <a:p>
            <a:endParaRPr lang="en-AU" dirty="0" smtClean="0">
              <a:latin typeface="Arial"/>
              <a:cs typeface="Arial"/>
            </a:endParaRPr>
          </a:p>
          <a:p>
            <a:pPr>
              <a:lnSpc>
                <a:spcPts val="3260"/>
              </a:lnSpc>
            </a:pPr>
            <a:endParaRPr lang="en-US" dirty="0" smtClean="0">
              <a:latin typeface="Arial"/>
              <a:cs typeface="Arial"/>
            </a:endParaRPr>
          </a:p>
          <a:p>
            <a:pPr>
              <a:lnSpc>
                <a:spcPts val="3260"/>
              </a:lnSpc>
            </a:pPr>
            <a:r>
              <a:rPr lang="en-US" dirty="0" smtClean="0">
                <a:latin typeface="Arial"/>
                <a:cs typeface="Arial"/>
              </a:rPr>
              <a:t> </a:t>
            </a:r>
          </a:p>
          <a:p>
            <a:pPr algn="just"/>
            <a:endParaRPr lang="en-AU" dirty="0" smtClean="0">
              <a:latin typeface="Arial"/>
              <a:cs typeface="Arial"/>
            </a:endParaRPr>
          </a:p>
          <a:p>
            <a:pPr algn="just"/>
            <a:endParaRPr lang="en-AU" dirty="0">
              <a:latin typeface="Arial"/>
              <a:cs typeface="Arial"/>
            </a:endParaRPr>
          </a:p>
        </p:txBody>
      </p:sp>
      <p:graphicFrame>
        <p:nvGraphicFramePr>
          <p:cNvPr id="5" name="Object 4"/>
          <p:cNvGraphicFramePr>
            <a:graphicFrameLocks noChangeAspect="1"/>
          </p:cNvGraphicFramePr>
          <p:nvPr>
            <p:extLst/>
          </p:nvPr>
        </p:nvGraphicFramePr>
        <p:xfrm>
          <a:off x="1173598" y="2507122"/>
          <a:ext cx="1621551" cy="460170"/>
        </p:xfrm>
        <a:graphic>
          <a:graphicData uri="http://schemas.openxmlformats.org/presentationml/2006/ole">
            <mc:AlternateContent xmlns:mc="http://schemas.openxmlformats.org/markup-compatibility/2006">
              <mc:Choice xmlns:v="urn:schemas-microsoft-com:vml" Requires="v">
                <p:oleObj spid="_x0000_s34872" name="Equation" r:id="rId3" imgW="939800" imgH="266700" progId="Equation.DSMT4">
                  <p:embed/>
                </p:oleObj>
              </mc:Choice>
              <mc:Fallback>
                <p:oleObj name="Equation" r:id="rId3" imgW="939800" imgH="266700" progId="Equation.DSMT4">
                  <p:embed/>
                  <p:pic>
                    <p:nvPicPr>
                      <p:cNvPr id="0" name=""/>
                      <p:cNvPicPr/>
                      <p:nvPr/>
                    </p:nvPicPr>
                    <p:blipFill>
                      <a:blip r:embed="rId4"/>
                      <a:stretch>
                        <a:fillRect/>
                      </a:stretch>
                    </p:blipFill>
                    <p:spPr>
                      <a:xfrm>
                        <a:off x="1173598" y="2507122"/>
                        <a:ext cx="1621551" cy="460170"/>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5255162" y="2525459"/>
          <a:ext cx="904706" cy="441833"/>
        </p:xfrm>
        <a:graphic>
          <a:graphicData uri="http://schemas.openxmlformats.org/presentationml/2006/ole">
            <mc:AlternateContent xmlns:mc="http://schemas.openxmlformats.org/markup-compatibility/2006">
              <mc:Choice xmlns:v="urn:schemas-microsoft-com:vml" Requires="v">
                <p:oleObj spid="_x0000_s34873" name="Equation" r:id="rId5" imgW="546100" imgH="266700" progId="Equation.DSMT4">
                  <p:embed/>
                </p:oleObj>
              </mc:Choice>
              <mc:Fallback>
                <p:oleObj name="Equation" r:id="rId5" imgW="546100" imgH="266700" progId="Equation.DSMT4">
                  <p:embed/>
                  <p:pic>
                    <p:nvPicPr>
                      <p:cNvPr id="0" name=""/>
                      <p:cNvPicPr/>
                      <p:nvPr/>
                    </p:nvPicPr>
                    <p:blipFill>
                      <a:blip r:embed="rId6"/>
                      <a:stretch>
                        <a:fillRect/>
                      </a:stretch>
                    </p:blipFill>
                    <p:spPr>
                      <a:xfrm>
                        <a:off x="5255162" y="2525459"/>
                        <a:ext cx="904706" cy="441833"/>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1944994" y="2906292"/>
          <a:ext cx="340368" cy="340368"/>
        </p:xfrm>
        <a:graphic>
          <a:graphicData uri="http://schemas.openxmlformats.org/presentationml/2006/ole">
            <mc:AlternateContent xmlns:mc="http://schemas.openxmlformats.org/markup-compatibility/2006">
              <mc:Choice xmlns:v="urn:schemas-microsoft-com:vml" Requires="v">
                <p:oleObj spid="_x0000_s34874" name="Equation" r:id="rId7" imgW="241300" imgH="241300" progId="Equation.DSMT4">
                  <p:embed/>
                </p:oleObj>
              </mc:Choice>
              <mc:Fallback>
                <p:oleObj name="Equation" r:id="rId7" imgW="241300" imgH="241300" progId="Equation.DSMT4">
                  <p:embed/>
                  <p:pic>
                    <p:nvPicPr>
                      <p:cNvPr id="0" name=""/>
                      <p:cNvPicPr/>
                      <p:nvPr/>
                    </p:nvPicPr>
                    <p:blipFill>
                      <a:blip r:embed="rId8"/>
                      <a:stretch>
                        <a:fillRect/>
                      </a:stretch>
                    </p:blipFill>
                    <p:spPr>
                      <a:xfrm>
                        <a:off x="1944994" y="2906292"/>
                        <a:ext cx="340368" cy="340368"/>
                      </a:xfrm>
                      <a:prstGeom prst="rect">
                        <a:avLst/>
                      </a:prstGeom>
                    </p:spPr>
                  </p:pic>
                </p:oleObj>
              </mc:Fallback>
            </mc:AlternateContent>
          </a:graphicData>
        </a:graphic>
      </p:graphicFrame>
      <p:sp>
        <p:nvSpPr>
          <p:cNvPr id="8" name="Rectangle 7"/>
          <p:cNvSpPr/>
          <p:nvPr/>
        </p:nvSpPr>
        <p:spPr>
          <a:xfrm>
            <a:off x="555145" y="1197704"/>
            <a:ext cx="7545628" cy="369332"/>
          </a:xfrm>
          <a:prstGeom prst="rect">
            <a:avLst/>
          </a:prstGeom>
        </p:spPr>
        <p:txBody>
          <a:bodyPr wrap="square">
            <a:spAutoFit/>
          </a:bodyPr>
          <a:lstStyle/>
          <a:p>
            <a:pPr algn="just"/>
            <a:r>
              <a:rPr lang="en-US" dirty="0">
                <a:latin typeface="Arial"/>
                <a:cs typeface="Arial"/>
              </a:rPr>
              <a:t>The geometry of the link is determined by the following parameters:</a:t>
            </a:r>
            <a:endParaRPr lang="en-AU" dirty="0">
              <a:latin typeface="Arial"/>
              <a:cs typeface="Arial"/>
            </a:endParaRPr>
          </a:p>
        </p:txBody>
      </p:sp>
      <p:sp>
        <p:nvSpPr>
          <p:cNvPr id="9" name="TextBox 8"/>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10</a:t>
            </a:r>
            <a:endParaRPr lang="en-US" dirty="0">
              <a:latin typeface="Arial"/>
              <a:cs typeface="Arial"/>
            </a:endParaRPr>
          </a:p>
        </p:txBody>
      </p:sp>
    </p:spTree>
    <p:extLst>
      <p:ext uri="{BB962C8B-B14F-4D97-AF65-F5344CB8AC3E}">
        <p14:creationId xmlns:p14="http://schemas.microsoft.com/office/powerpoint/2010/main" val="38363149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9844" y="1425543"/>
            <a:ext cx="7967195" cy="3393237"/>
          </a:xfrm>
          <a:prstGeom prst="rect">
            <a:avLst/>
          </a:prstGeom>
        </p:spPr>
        <p:txBody>
          <a:bodyPr wrap="square">
            <a:spAutoFit/>
          </a:bodyPr>
          <a:lstStyle/>
          <a:p>
            <a:pPr>
              <a:lnSpc>
                <a:spcPct val="150000"/>
              </a:lnSpc>
            </a:pPr>
            <a:r>
              <a:rPr lang="en-US" dirty="0">
                <a:latin typeface="Arial"/>
                <a:cs typeface="Arial"/>
              </a:rPr>
              <a:t>For a revolute joint</a:t>
            </a:r>
            <a:r>
              <a:rPr lang="en-US" dirty="0">
                <a:cs typeface="Arial"/>
              </a:rPr>
              <a:t> </a:t>
            </a:r>
            <a:r>
              <a:rPr lang="en-US" i="1" dirty="0" err="1">
                <a:cs typeface="Arial"/>
              </a:rPr>
              <a:t>i</a:t>
            </a:r>
            <a:r>
              <a:rPr lang="en-US" dirty="0">
                <a:cs typeface="Arial"/>
              </a:rPr>
              <a:t> </a:t>
            </a:r>
            <a:r>
              <a:rPr lang="en-US" dirty="0">
                <a:latin typeface="Arial"/>
                <a:cs typeface="Arial"/>
              </a:rPr>
              <a:t>the parameters </a:t>
            </a:r>
            <a:r>
              <a:rPr lang="en-US" i="1" dirty="0" err="1">
                <a:cs typeface="Arial"/>
              </a:rPr>
              <a:t>a</a:t>
            </a:r>
            <a:r>
              <a:rPr lang="en-US" baseline="-25000" dirty="0" err="1">
                <a:cs typeface="Arial"/>
              </a:rPr>
              <a:t>i</a:t>
            </a:r>
            <a:r>
              <a:rPr lang="en-US" dirty="0">
                <a:cs typeface="Arial"/>
              </a:rPr>
              <a:t>,</a:t>
            </a:r>
            <a:r>
              <a:rPr lang="ru-RU" dirty="0">
                <a:cs typeface="Arial"/>
              </a:rPr>
              <a:t>α</a:t>
            </a:r>
            <a:r>
              <a:rPr lang="en-US" baseline="-25000" dirty="0" err="1">
                <a:cs typeface="Arial"/>
              </a:rPr>
              <a:t>i</a:t>
            </a:r>
            <a:r>
              <a:rPr lang="en-US" dirty="0">
                <a:latin typeface="Arial"/>
                <a:cs typeface="Arial"/>
              </a:rPr>
              <a:t>, and </a:t>
            </a:r>
            <a:r>
              <a:rPr lang="en-US" i="1" dirty="0">
                <a:cs typeface="Arial"/>
              </a:rPr>
              <a:t>d</a:t>
            </a:r>
            <a:r>
              <a:rPr lang="en-US" baseline="-25000" dirty="0">
                <a:cs typeface="Arial"/>
              </a:rPr>
              <a:t>i</a:t>
            </a:r>
            <a:r>
              <a:rPr lang="en-US" dirty="0" smtClean="0">
                <a:cs typeface="Arial"/>
              </a:rPr>
              <a:t> </a:t>
            </a:r>
            <a:r>
              <a:rPr lang="en-US" dirty="0">
                <a:latin typeface="Arial"/>
                <a:cs typeface="Arial"/>
              </a:rPr>
              <a:t>are constant, and </a:t>
            </a:r>
            <a:r>
              <a:rPr lang="ru-RU" dirty="0" err="1">
                <a:cs typeface="Arial"/>
              </a:rPr>
              <a:t>θ</a:t>
            </a:r>
            <a:r>
              <a:rPr lang="en-US" baseline="-25000" dirty="0" err="1">
                <a:cs typeface="Arial"/>
              </a:rPr>
              <a:t>i</a:t>
            </a:r>
            <a:r>
              <a:rPr lang="en-US" dirty="0">
                <a:cs typeface="Arial"/>
              </a:rPr>
              <a:t> </a:t>
            </a:r>
            <a:r>
              <a:rPr lang="en-US" dirty="0">
                <a:latin typeface="Arial"/>
                <a:cs typeface="Arial"/>
              </a:rPr>
              <a:t>is a variable that measures the relative location of link </a:t>
            </a:r>
            <a:r>
              <a:rPr lang="en-US" i="1" dirty="0" err="1">
                <a:cs typeface="Arial"/>
              </a:rPr>
              <a:t>i</a:t>
            </a:r>
            <a:r>
              <a:rPr lang="en-US" dirty="0">
                <a:cs typeface="Arial"/>
              </a:rPr>
              <a:t> </a:t>
            </a:r>
            <a:r>
              <a:rPr lang="en-US" dirty="0">
                <a:latin typeface="Arial"/>
                <a:cs typeface="Arial"/>
              </a:rPr>
              <a:t>with respect to link (</a:t>
            </a:r>
            <a:r>
              <a:rPr lang="en-US" i="1" dirty="0">
                <a:cs typeface="Arial"/>
              </a:rPr>
              <a:t>i</a:t>
            </a:r>
            <a:r>
              <a:rPr lang="en-US" dirty="0">
                <a:latin typeface="Arial"/>
                <a:cs typeface="Arial"/>
              </a:rPr>
              <a:t>-1).</a:t>
            </a:r>
            <a:endParaRPr lang="en-AU" dirty="0">
              <a:latin typeface="Arial"/>
              <a:cs typeface="Arial"/>
            </a:endParaRPr>
          </a:p>
          <a:p>
            <a:pPr>
              <a:lnSpc>
                <a:spcPct val="150000"/>
              </a:lnSpc>
            </a:pPr>
            <a:r>
              <a:rPr lang="en-US" dirty="0">
                <a:latin typeface="Arial"/>
                <a:cs typeface="Arial"/>
              </a:rPr>
              <a:t> </a:t>
            </a:r>
            <a:endParaRPr lang="en-AU" dirty="0">
              <a:latin typeface="Arial"/>
              <a:cs typeface="Arial"/>
            </a:endParaRPr>
          </a:p>
          <a:p>
            <a:pPr>
              <a:lnSpc>
                <a:spcPct val="150000"/>
              </a:lnSpc>
            </a:pPr>
            <a:r>
              <a:rPr lang="en-US" dirty="0">
                <a:latin typeface="Arial"/>
                <a:cs typeface="Arial"/>
              </a:rPr>
              <a:t>For the prismatic joint </a:t>
            </a:r>
            <a:r>
              <a:rPr lang="en-US" i="1" dirty="0" err="1">
                <a:cs typeface="Arial"/>
              </a:rPr>
              <a:t>i</a:t>
            </a:r>
            <a:r>
              <a:rPr lang="en-US" dirty="0">
                <a:cs typeface="Arial"/>
              </a:rPr>
              <a:t> </a:t>
            </a:r>
            <a:r>
              <a:rPr lang="en-US" dirty="0">
                <a:latin typeface="Arial"/>
                <a:cs typeface="Arial"/>
              </a:rPr>
              <a:t>the parameters </a:t>
            </a:r>
            <a:r>
              <a:rPr lang="en-US" i="1" dirty="0" err="1">
                <a:cs typeface="Arial"/>
              </a:rPr>
              <a:t>a</a:t>
            </a:r>
            <a:r>
              <a:rPr lang="en-US" baseline="-25000" dirty="0" err="1">
                <a:cs typeface="Arial"/>
              </a:rPr>
              <a:t>i</a:t>
            </a:r>
            <a:r>
              <a:rPr lang="en-US" dirty="0">
                <a:cs typeface="Arial"/>
              </a:rPr>
              <a:t>,</a:t>
            </a:r>
            <a:r>
              <a:rPr lang="ru-RU" dirty="0">
                <a:cs typeface="Arial"/>
              </a:rPr>
              <a:t>α</a:t>
            </a:r>
            <a:r>
              <a:rPr lang="en-US" baseline="-25000" dirty="0" err="1">
                <a:cs typeface="Arial"/>
              </a:rPr>
              <a:t>i</a:t>
            </a:r>
            <a:r>
              <a:rPr lang="en-US" dirty="0">
                <a:latin typeface="Arial"/>
                <a:cs typeface="Arial"/>
              </a:rPr>
              <a:t>, and </a:t>
            </a:r>
            <a:r>
              <a:rPr lang="ru-RU" i="1" dirty="0">
                <a:cs typeface="Arial"/>
              </a:rPr>
              <a:t>θ</a:t>
            </a:r>
            <a:r>
              <a:rPr lang="en-US" baseline="-25000" dirty="0" err="1">
                <a:cs typeface="Arial"/>
              </a:rPr>
              <a:t>i</a:t>
            </a:r>
            <a:r>
              <a:rPr lang="en-US" dirty="0" smtClean="0">
                <a:cs typeface="Arial"/>
              </a:rPr>
              <a:t> </a:t>
            </a:r>
            <a:r>
              <a:rPr lang="en-US" dirty="0">
                <a:latin typeface="Arial"/>
                <a:cs typeface="Arial"/>
              </a:rPr>
              <a:t>are constant, and </a:t>
            </a:r>
            <a:r>
              <a:rPr lang="en-US" i="1" dirty="0">
                <a:cs typeface="Arial"/>
              </a:rPr>
              <a:t>d</a:t>
            </a:r>
            <a:r>
              <a:rPr lang="en-US" baseline="-25000" dirty="0">
                <a:cs typeface="Arial"/>
              </a:rPr>
              <a:t>i</a:t>
            </a:r>
            <a:r>
              <a:rPr lang="en-US" dirty="0">
                <a:cs typeface="Arial"/>
              </a:rPr>
              <a:t> </a:t>
            </a:r>
            <a:r>
              <a:rPr lang="en-US" dirty="0">
                <a:latin typeface="Arial"/>
                <a:cs typeface="Arial"/>
              </a:rPr>
              <a:t>is a variable that measures the relative location of link </a:t>
            </a:r>
            <a:r>
              <a:rPr lang="en-US" i="1" dirty="0" err="1">
                <a:cs typeface="Arial"/>
              </a:rPr>
              <a:t>i</a:t>
            </a:r>
            <a:r>
              <a:rPr lang="en-US" dirty="0">
                <a:cs typeface="Arial"/>
              </a:rPr>
              <a:t> </a:t>
            </a:r>
            <a:r>
              <a:rPr lang="en-US" dirty="0">
                <a:latin typeface="Arial"/>
                <a:cs typeface="Arial"/>
              </a:rPr>
              <a:t>with respect to link (</a:t>
            </a:r>
            <a:r>
              <a:rPr lang="en-US" i="1" dirty="0">
                <a:cs typeface="Arial"/>
              </a:rPr>
              <a:t>i</a:t>
            </a:r>
            <a:r>
              <a:rPr lang="en-US" dirty="0">
                <a:latin typeface="Arial"/>
                <a:cs typeface="Arial"/>
              </a:rPr>
              <a:t>-1).</a:t>
            </a:r>
            <a:endParaRPr lang="en-AU" dirty="0">
              <a:latin typeface="Arial"/>
              <a:cs typeface="Arial"/>
            </a:endParaRPr>
          </a:p>
          <a:p>
            <a:pPr>
              <a:lnSpc>
                <a:spcPct val="150000"/>
              </a:lnSpc>
            </a:pPr>
            <a:r>
              <a:rPr lang="en-US" dirty="0">
                <a:latin typeface="Arial"/>
                <a:cs typeface="Arial"/>
              </a:rPr>
              <a:t> </a:t>
            </a:r>
            <a:endParaRPr lang="en-AU" dirty="0">
              <a:latin typeface="Arial"/>
              <a:cs typeface="Arial"/>
            </a:endParaRPr>
          </a:p>
          <a:p>
            <a:pPr>
              <a:lnSpc>
                <a:spcPct val="150000"/>
              </a:lnSpc>
            </a:pPr>
            <a:r>
              <a:rPr lang="en-US" dirty="0">
                <a:latin typeface="Arial"/>
                <a:cs typeface="Arial"/>
              </a:rPr>
              <a:t>The variable parameters </a:t>
            </a:r>
            <a:r>
              <a:rPr lang="ru-RU" i="1" dirty="0" err="1">
                <a:cs typeface="Arial"/>
              </a:rPr>
              <a:t>θ</a:t>
            </a:r>
            <a:r>
              <a:rPr lang="en-US" baseline="-25000" dirty="0" err="1">
                <a:cs typeface="Arial"/>
              </a:rPr>
              <a:t>i</a:t>
            </a:r>
            <a:r>
              <a:rPr lang="en-US" baseline="-25000" dirty="0">
                <a:cs typeface="Arial"/>
              </a:rPr>
              <a:t> </a:t>
            </a:r>
            <a:r>
              <a:rPr lang="en-US" dirty="0">
                <a:latin typeface="Arial"/>
                <a:cs typeface="Arial"/>
              </a:rPr>
              <a:t>and </a:t>
            </a:r>
            <a:r>
              <a:rPr lang="en-US" i="1" dirty="0">
                <a:cs typeface="Arial"/>
              </a:rPr>
              <a:t>d</a:t>
            </a:r>
            <a:r>
              <a:rPr lang="en-US" baseline="-25000" dirty="0">
                <a:cs typeface="Arial"/>
              </a:rPr>
              <a:t>i </a:t>
            </a:r>
            <a:r>
              <a:rPr lang="en-US" dirty="0" smtClean="0">
                <a:latin typeface="Arial"/>
                <a:cs typeface="Arial"/>
              </a:rPr>
              <a:t>are called </a:t>
            </a:r>
            <a:r>
              <a:rPr lang="en-US" dirty="0">
                <a:latin typeface="Arial"/>
                <a:cs typeface="Arial"/>
              </a:rPr>
              <a:t>the </a:t>
            </a:r>
            <a:r>
              <a:rPr lang="en-US" b="1" dirty="0">
                <a:latin typeface="Arial"/>
                <a:cs typeface="Arial"/>
              </a:rPr>
              <a:t>joint variables</a:t>
            </a:r>
            <a:r>
              <a:rPr lang="en-US" dirty="0">
                <a:latin typeface="Arial"/>
                <a:cs typeface="Arial"/>
              </a:rPr>
              <a:t>, and the constant parameters are called the</a:t>
            </a:r>
            <a:r>
              <a:rPr lang="en-US" b="1" dirty="0">
                <a:latin typeface="Arial"/>
                <a:cs typeface="Arial"/>
              </a:rPr>
              <a:t> link parameters.</a:t>
            </a:r>
            <a:endParaRPr lang="en-AU" dirty="0">
              <a:latin typeface="Arial"/>
              <a:cs typeface="Arial"/>
            </a:endParaRPr>
          </a:p>
        </p:txBody>
      </p:sp>
      <p:sp>
        <p:nvSpPr>
          <p:cNvPr id="3" name="TextBox 2"/>
          <p:cNvSpPr txBox="1"/>
          <p:nvPr/>
        </p:nvSpPr>
        <p:spPr>
          <a:xfrm>
            <a:off x="8604593" y="220285"/>
            <a:ext cx="424290" cy="369332"/>
          </a:xfrm>
          <a:prstGeom prst="rect">
            <a:avLst/>
          </a:prstGeom>
          <a:noFill/>
        </p:spPr>
        <p:txBody>
          <a:bodyPr wrap="none" rtlCol="0">
            <a:spAutoFit/>
          </a:bodyPr>
          <a:lstStyle/>
          <a:p>
            <a:r>
              <a:rPr lang="en-AU" dirty="0" smtClean="0">
                <a:latin typeface="Arial"/>
                <a:cs typeface="Arial"/>
              </a:rPr>
              <a:t>11</a:t>
            </a:r>
            <a:endParaRPr lang="en-US" dirty="0">
              <a:latin typeface="Arial"/>
              <a:cs typeface="Arial"/>
            </a:endParaRPr>
          </a:p>
        </p:txBody>
      </p:sp>
    </p:spTree>
    <p:extLst>
      <p:ext uri="{BB962C8B-B14F-4D97-AF65-F5344CB8AC3E}">
        <p14:creationId xmlns:p14="http://schemas.microsoft.com/office/powerpoint/2010/main" val="140903135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0586" y="514891"/>
            <a:ext cx="8512974" cy="4247317"/>
          </a:xfrm>
          <a:prstGeom prst="rect">
            <a:avLst/>
          </a:prstGeom>
        </p:spPr>
        <p:txBody>
          <a:bodyPr wrap="square">
            <a:spAutoFit/>
          </a:bodyPr>
          <a:lstStyle/>
          <a:p>
            <a:pPr algn="just"/>
            <a:r>
              <a:rPr lang="en-US" dirty="0">
                <a:latin typeface="Arial"/>
                <a:cs typeface="Arial"/>
              </a:rPr>
              <a:t>Consequently, a general procedure for establishing </a:t>
            </a:r>
            <a:r>
              <a:rPr lang="en-US" dirty="0" err="1">
                <a:latin typeface="Arial"/>
                <a:cs typeface="Arial"/>
              </a:rPr>
              <a:t>Denavit</a:t>
            </a:r>
            <a:r>
              <a:rPr lang="en-US" dirty="0">
                <a:latin typeface="Arial"/>
                <a:cs typeface="Arial"/>
              </a:rPr>
              <a:t>- </a:t>
            </a:r>
            <a:r>
              <a:rPr lang="en-US" dirty="0" err="1">
                <a:latin typeface="Arial"/>
                <a:cs typeface="Arial"/>
              </a:rPr>
              <a:t>Hartenberg’s</a:t>
            </a:r>
            <a:r>
              <a:rPr lang="en-US" dirty="0">
                <a:latin typeface="Arial"/>
                <a:cs typeface="Arial"/>
              </a:rPr>
              <a:t> coordinate system can be summarized as follows</a:t>
            </a:r>
            <a:r>
              <a:rPr lang="en-US" dirty="0" smtClean="0">
                <a:latin typeface="Arial"/>
                <a:cs typeface="Arial"/>
              </a:rPr>
              <a:t>:</a:t>
            </a:r>
          </a:p>
          <a:p>
            <a:pPr algn="just"/>
            <a:endParaRPr lang="en-AU" dirty="0">
              <a:latin typeface="Arial"/>
              <a:cs typeface="Arial"/>
            </a:endParaRPr>
          </a:p>
          <a:p>
            <a:pPr marL="342900" lvl="0" indent="-342900" algn="just">
              <a:buFont typeface="+mj-lt"/>
              <a:buAutoNum type="arabicPeriod"/>
            </a:pPr>
            <a:r>
              <a:rPr lang="en-US" dirty="0">
                <a:latin typeface="Arial"/>
                <a:cs typeface="Arial"/>
              </a:rPr>
              <a:t>Starting from the base link, number of links and joints sequentially. The base numbered as link </a:t>
            </a:r>
            <a:r>
              <a:rPr lang="en-US" i="1" dirty="0" smtClean="0">
                <a:cs typeface="Arial"/>
              </a:rPr>
              <a:t>0</a:t>
            </a:r>
            <a:r>
              <a:rPr lang="en-US" dirty="0" smtClean="0">
                <a:latin typeface="Arial"/>
                <a:cs typeface="Arial"/>
              </a:rPr>
              <a:t> and </a:t>
            </a:r>
            <a:r>
              <a:rPr lang="en-US" dirty="0">
                <a:latin typeface="Arial"/>
                <a:cs typeface="Arial"/>
              </a:rPr>
              <a:t>last link is the end- effector. Except for the base and end- effector link, every link contains two joints.  Joint </a:t>
            </a:r>
            <a:r>
              <a:rPr lang="en-US" i="1" dirty="0" err="1">
                <a:cs typeface="Arial"/>
              </a:rPr>
              <a:t>i</a:t>
            </a:r>
            <a:r>
              <a:rPr lang="en-US" i="1" dirty="0">
                <a:latin typeface="Arial"/>
                <a:cs typeface="Arial"/>
              </a:rPr>
              <a:t> </a:t>
            </a:r>
            <a:r>
              <a:rPr lang="en-US" dirty="0">
                <a:latin typeface="Arial"/>
                <a:cs typeface="Arial"/>
              </a:rPr>
              <a:t>connects link</a:t>
            </a:r>
            <a:r>
              <a:rPr lang="en-US" i="1" dirty="0">
                <a:cs typeface="Arial"/>
              </a:rPr>
              <a:t> </a:t>
            </a:r>
            <a:r>
              <a:rPr lang="en-US" i="1" dirty="0" err="1">
                <a:cs typeface="Arial"/>
              </a:rPr>
              <a:t>i</a:t>
            </a:r>
            <a:r>
              <a:rPr lang="en-US" i="1" dirty="0">
                <a:cs typeface="Arial"/>
              </a:rPr>
              <a:t> </a:t>
            </a:r>
            <a:r>
              <a:rPr lang="en-US" dirty="0">
                <a:latin typeface="Arial"/>
                <a:cs typeface="Arial"/>
              </a:rPr>
              <a:t>to link  </a:t>
            </a:r>
            <a:r>
              <a:rPr lang="en-US" dirty="0" smtClean="0">
                <a:latin typeface="Arial"/>
                <a:cs typeface="Arial"/>
              </a:rPr>
              <a:t> (</a:t>
            </a:r>
            <a:r>
              <a:rPr lang="en-US" i="1" dirty="0">
                <a:cs typeface="Arial"/>
              </a:rPr>
              <a:t>i</a:t>
            </a:r>
            <a:r>
              <a:rPr lang="en-US" dirty="0">
                <a:latin typeface="Arial"/>
                <a:cs typeface="Arial"/>
              </a:rPr>
              <a:t>-1</a:t>
            </a:r>
            <a:r>
              <a:rPr lang="en-US" dirty="0" smtClean="0">
                <a:latin typeface="Arial"/>
                <a:cs typeface="Arial"/>
              </a:rPr>
              <a:t>).</a:t>
            </a:r>
            <a:endParaRPr lang="en-AU" dirty="0">
              <a:latin typeface="Arial"/>
              <a:cs typeface="Arial"/>
            </a:endParaRPr>
          </a:p>
          <a:p>
            <a:pPr marL="342900" lvl="0" indent="-342900" algn="just">
              <a:buFont typeface="+mj-lt"/>
              <a:buAutoNum type="arabicPeriod"/>
            </a:pPr>
            <a:endParaRPr lang="en-US" dirty="0" smtClean="0">
              <a:latin typeface="Arial"/>
              <a:cs typeface="Arial"/>
            </a:endParaRPr>
          </a:p>
          <a:p>
            <a:pPr marL="342900" indent="-342900" algn="just">
              <a:buFont typeface="+mj-lt"/>
              <a:buAutoNum type="arabicPeriod"/>
            </a:pPr>
            <a:r>
              <a:rPr lang="en-US" dirty="0" smtClean="0">
                <a:latin typeface="Arial"/>
                <a:cs typeface="Arial"/>
              </a:rPr>
              <a:t>Draw </a:t>
            </a:r>
            <a:r>
              <a:rPr lang="en-US" dirty="0">
                <a:latin typeface="Arial"/>
                <a:cs typeface="Arial"/>
              </a:rPr>
              <a:t>the common </a:t>
            </a:r>
            <a:r>
              <a:rPr lang="en-US" dirty="0" err="1">
                <a:latin typeface="Arial"/>
                <a:cs typeface="Arial"/>
              </a:rPr>
              <a:t>normals</a:t>
            </a:r>
            <a:r>
              <a:rPr lang="en-US" dirty="0">
                <a:latin typeface="Arial"/>
                <a:cs typeface="Arial"/>
              </a:rPr>
              <a:t> between two adjacent joint axes. Except for the first and last joint axes, every joint axis should have two incident common </a:t>
            </a:r>
            <a:r>
              <a:rPr lang="en-US" dirty="0" err="1">
                <a:latin typeface="Arial"/>
                <a:cs typeface="Arial"/>
              </a:rPr>
              <a:t>normals</a:t>
            </a:r>
            <a:r>
              <a:rPr lang="en-US" dirty="0">
                <a:latin typeface="Arial"/>
                <a:cs typeface="Arial"/>
              </a:rPr>
              <a:t>, one with the </a:t>
            </a:r>
            <a:r>
              <a:rPr lang="en-US" dirty="0" smtClean="0">
                <a:latin typeface="Arial"/>
                <a:cs typeface="Arial"/>
              </a:rPr>
              <a:t>(</a:t>
            </a:r>
            <a:r>
              <a:rPr lang="en-US" i="1" dirty="0" err="1" smtClean="0">
                <a:cs typeface="Arial"/>
              </a:rPr>
              <a:t>i</a:t>
            </a:r>
            <a:r>
              <a:rPr lang="en-US" i="1" dirty="0" smtClean="0">
                <a:cs typeface="Arial"/>
              </a:rPr>
              <a:t> </a:t>
            </a:r>
            <a:r>
              <a:rPr lang="en-US" dirty="0" smtClean="0">
                <a:latin typeface="Arial"/>
                <a:cs typeface="Arial"/>
              </a:rPr>
              <a:t>-</a:t>
            </a:r>
            <a:r>
              <a:rPr lang="en-US" dirty="0">
                <a:latin typeface="Arial"/>
                <a:cs typeface="Arial"/>
              </a:rPr>
              <a:t>1)</a:t>
            </a:r>
            <a:r>
              <a:rPr lang="en-US" dirty="0" err="1">
                <a:latin typeface="Arial"/>
                <a:cs typeface="Arial"/>
              </a:rPr>
              <a:t>th</a:t>
            </a:r>
            <a:r>
              <a:rPr lang="en-US" dirty="0">
                <a:latin typeface="Arial"/>
                <a:cs typeface="Arial"/>
              </a:rPr>
              <a:t> and the other with the (</a:t>
            </a:r>
            <a:r>
              <a:rPr lang="en-US" i="1" dirty="0" smtClean="0">
                <a:cs typeface="Arial"/>
              </a:rPr>
              <a:t>i</a:t>
            </a:r>
            <a:r>
              <a:rPr lang="en-US" dirty="0">
                <a:latin typeface="Arial"/>
                <a:cs typeface="Arial"/>
              </a:rPr>
              <a:t>+</a:t>
            </a:r>
            <a:r>
              <a:rPr lang="en-US" dirty="0" smtClean="0">
                <a:latin typeface="Arial"/>
                <a:cs typeface="Arial"/>
              </a:rPr>
              <a:t>1)</a:t>
            </a:r>
            <a:r>
              <a:rPr lang="en-US" dirty="0" err="1" smtClean="0">
                <a:latin typeface="Arial"/>
                <a:cs typeface="Arial"/>
              </a:rPr>
              <a:t>th</a:t>
            </a:r>
            <a:r>
              <a:rPr lang="en-US" dirty="0" smtClean="0">
                <a:latin typeface="Arial"/>
                <a:cs typeface="Arial"/>
              </a:rPr>
              <a:t> </a:t>
            </a:r>
            <a:r>
              <a:rPr lang="en-US" dirty="0">
                <a:latin typeface="Arial"/>
                <a:cs typeface="Arial"/>
              </a:rPr>
              <a:t>joint </a:t>
            </a:r>
            <a:r>
              <a:rPr lang="en-US" dirty="0" smtClean="0">
                <a:latin typeface="Arial"/>
                <a:cs typeface="Arial"/>
              </a:rPr>
              <a:t>axis.</a:t>
            </a:r>
            <a:endParaRPr lang="en-AU" dirty="0" smtClean="0">
              <a:latin typeface="Arial"/>
              <a:cs typeface="Arial"/>
            </a:endParaRPr>
          </a:p>
          <a:p>
            <a:pPr marL="342900" indent="-342900" algn="just">
              <a:buFont typeface="+mj-lt"/>
              <a:buAutoNum type="arabicPeriod"/>
            </a:pPr>
            <a:endParaRPr lang="en-AU" dirty="0">
              <a:latin typeface="Arial"/>
              <a:cs typeface="Arial"/>
            </a:endParaRPr>
          </a:p>
          <a:p>
            <a:pPr marL="342900" indent="-342900" algn="just">
              <a:buFont typeface="+mj-lt"/>
              <a:buAutoNum type="arabicPeriod"/>
            </a:pPr>
            <a:r>
              <a:rPr lang="en-US" dirty="0" smtClean="0">
                <a:latin typeface="Arial"/>
                <a:cs typeface="Arial"/>
              </a:rPr>
              <a:t>Establish </a:t>
            </a:r>
            <a:r>
              <a:rPr lang="en-US" dirty="0">
                <a:latin typeface="Arial"/>
                <a:cs typeface="Arial"/>
              </a:rPr>
              <a:t>the base coordinate system such that the </a:t>
            </a:r>
            <a:r>
              <a:rPr lang="en-US" i="1" dirty="0">
                <a:cs typeface="Arial"/>
              </a:rPr>
              <a:t>z</a:t>
            </a:r>
            <a:r>
              <a:rPr lang="en-US" baseline="-25000" dirty="0">
                <a:latin typeface="Arial"/>
                <a:cs typeface="Arial"/>
              </a:rPr>
              <a:t>0</a:t>
            </a:r>
            <a:r>
              <a:rPr lang="en-US" dirty="0">
                <a:latin typeface="Arial"/>
                <a:cs typeface="Arial"/>
              </a:rPr>
              <a:t> – axis is aligned with the first joint axis, the </a:t>
            </a:r>
            <a:r>
              <a:rPr lang="en-US" i="1" dirty="0">
                <a:cs typeface="Arial"/>
              </a:rPr>
              <a:t>x</a:t>
            </a:r>
            <a:r>
              <a:rPr lang="en-US" baseline="-25000" dirty="0">
                <a:latin typeface="Arial"/>
                <a:cs typeface="Arial"/>
              </a:rPr>
              <a:t>0</a:t>
            </a:r>
            <a:r>
              <a:rPr lang="en-US" dirty="0">
                <a:latin typeface="Arial"/>
                <a:cs typeface="Arial"/>
              </a:rPr>
              <a:t> –axis is perpendicular to the </a:t>
            </a:r>
            <a:r>
              <a:rPr lang="en-US" i="1" dirty="0">
                <a:cs typeface="Arial"/>
              </a:rPr>
              <a:t>z</a:t>
            </a:r>
            <a:r>
              <a:rPr lang="en-US" baseline="-25000" dirty="0">
                <a:latin typeface="Arial"/>
                <a:cs typeface="Arial"/>
              </a:rPr>
              <a:t>0</a:t>
            </a:r>
            <a:r>
              <a:rPr lang="en-US" dirty="0">
                <a:latin typeface="Arial"/>
                <a:cs typeface="Arial"/>
              </a:rPr>
              <a:t> – axis and </a:t>
            </a:r>
            <a:r>
              <a:rPr lang="en-US" i="1" dirty="0">
                <a:cs typeface="Arial"/>
              </a:rPr>
              <a:t>y</a:t>
            </a:r>
            <a:r>
              <a:rPr lang="en-US" baseline="-25000" dirty="0">
                <a:latin typeface="Arial"/>
                <a:cs typeface="Arial"/>
              </a:rPr>
              <a:t>0</a:t>
            </a:r>
            <a:r>
              <a:rPr lang="en-US" dirty="0">
                <a:latin typeface="Arial"/>
                <a:cs typeface="Arial"/>
              </a:rPr>
              <a:t> – axis is </a:t>
            </a:r>
            <a:r>
              <a:rPr lang="en-US" dirty="0" smtClean="0">
                <a:latin typeface="Arial"/>
                <a:cs typeface="Arial"/>
              </a:rPr>
              <a:t>determined </a:t>
            </a:r>
            <a:r>
              <a:rPr lang="en-US" dirty="0">
                <a:latin typeface="Arial"/>
                <a:cs typeface="Arial"/>
              </a:rPr>
              <a:t>by the right-hand rule.</a:t>
            </a:r>
            <a:endParaRPr lang="en-AU" dirty="0">
              <a:latin typeface="Arial"/>
              <a:cs typeface="Arial"/>
            </a:endParaRPr>
          </a:p>
        </p:txBody>
      </p:sp>
      <p:sp>
        <p:nvSpPr>
          <p:cNvPr id="3" name="TextBox 2"/>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12</a:t>
            </a:r>
            <a:endParaRPr lang="en-US" dirty="0">
              <a:latin typeface="Arial"/>
              <a:cs typeface="Arial"/>
            </a:endParaRPr>
          </a:p>
        </p:txBody>
      </p:sp>
    </p:spTree>
    <p:extLst>
      <p:ext uri="{BB962C8B-B14F-4D97-AF65-F5344CB8AC3E}">
        <p14:creationId xmlns:p14="http://schemas.microsoft.com/office/powerpoint/2010/main" val="42616092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20840" y="430116"/>
            <a:ext cx="8130101" cy="2169825"/>
          </a:xfrm>
          <a:prstGeom prst="rect">
            <a:avLst/>
          </a:prstGeom>
        </p:spPr>
        <p:txBody>
          <a:bodyPr wrap="square">
            <a:spAutoFit/>
          </a:bodyPr>
          <a:lstStyle/>
          <a:p>
            <a:pPr marL="342900" lvl="0" indent="-342900" algn="just">
              <a:lnSpc>
                <a:spcPct val="150000"/>
              </a:lnSpc>
              <a:buAutoNum type="arabicPeriod" startAt="4"/>
            </a:pPr>
            <a:r>
              <a:rPr lang="en-US" dirty="0" smtClean="0">
                <a:latin typeface="Arial"/>
                <a:cs typeface="Arial"/>
              </a:rPr>
              <a:t>Establish </a:t>
            </a:r>
            <a:r>
              <a:rPr lang="en-US" dirty="0">
                <a:latin typeface="Arial"/>
                <a:cs typeface="Arial"/>
              </a:rPr>
              <a:t>the </a:t>
            </a:r>
            <a:r>
              <a:rPr lang="en-US" i="1" dirty="0">
                <a:cs typeface="Arial"/>
              </a:rPr>
              <a:t>n</a:t>
            </a:r>
            <a:r>
              <a:rPr lang="en-US" dirty="0">
                <a:latin typeface="Arial"/>
                <a:cs typeface="Arial"/>
              </a:rPr>
              <a:t>th hand coordinate system such that the </a:t>
            </a:r>
            <a:r>
              <a:rPr lang="en-US" i="1" dirty="0" err="1">
                <a:cs typeface="Arial"/>
              </a:rPr>
              <a:t>x</a:t>
            </a:r>
            <a:r>
              <a:rPr lang="en-US" i="1" baseline="-25000" dirty="0" err="1">
                <a:cs typeface="Arial"/>
              </a:rPr>
              <a:t>n</a:t>
            </a:r>
            <a:r>
              <a:rPr lang="en-US" dirty="0">
                <a:latin typeface="Arial"/>
                <a:cs typeface="Arial"/>
              </a:rPr>
              <a:t> – axis is perpendicular to the last joint axis. The </a:t>
            </a:r>
            <a:r>
              <a:rPr lang="en-US" dirty="0" err="1">
                <a:cs typeface="Arial"/>
              </a:rPr>
              <a:t>z</a:t>
            </a:r>
            <a:r>
              <a:rPr lang="en-US" baseline="-25000" dirty="0" err="1">
                <a:cs typeface="Arial"/>
              </a:rPr>
              <a:t>n</a:t>
            </a:r>
            <a:r>
              <a:rPr lang="en-US" dirty="0">
                <a:latin typeface="Arial"/>
                <a:cs typeface="Arial"/>
              </a:rPr>
              <a:t> –axis is the usually chosen in the direction of approach of the end- effector. </a:t>
            </a:r>
            <a:endParaRPr lang="en-AU" dirty="0">
              <a:latin typeface="Arial"/>
              <a:cs typeface="Arial"/>
            </a:endParaRPr>
          </a:p>
          <a:p>
            <a:pPr marL="342900" indent="-342900" algn="just">
              <a:lnSpc>
                <a:spcPct val="150000"/>
              </a:lnSpc>
              <a:buAutoNum type="arabicPeriod" startAt="4"/>
            </a:pPr>
            <a:r>
              <a:rPr lang="en-US" dirty="0" smtClean="0">
                <a:latin typeface="Arial"/>
                <a:cs typeface="Arial"/>
              </a:rPr>
              <a:t>Attach </a:t>
            </a:r>
            <a:r>
              <a:rPr lang="en-US" dirty="0">
                <a:latin typeface="Arial"/>
                <a:cs typeface="Arial"/>
              </a:rPr>
              <a:t>a Cartesian coordinate system to the distal end of all the other links as follows: </a:t>
            </a:r>
            <a:endParaRPr lang="en-AU" dirty="0">
              <a:latin typeface="Arial"/>
              <a:cs typeface="Arial"/>
            </a:endParaRPr>
          </a:p>
        </p:txBody>
      </p:sp>
      <p:sp>
        <p:nvSpPr>
          <p:cNvPr id="9" name="Rectangle 8"/>
          <p:cNvSpPr/>
          <p:nvPr/>
        </p:nvSpPr>
        <p:spPr>
          <a:xfrm>
            <a:off x="693264" y="2604439"/>
            <a:ext cx="8062265" cy="3808735"/>
          </a:xfrm>
          <a:prstGeom prst="rect">
            <a:avLst/>
          </a:prstGeom>
        </p:spPr>
        <p:txBody>
          <a:bodyPr wrap="square">
            <a:spAutoFit/>
          </a:bodyPr>
          <a:lstStyle/>
          <a:p>
            <a:pPr marL="285750" lvl="0" indent="-285750" algn="just">
              <a:lnSpc>
                <a:spcPct val="150000"/>
              </a:lnSpc>
              <a:buFont typeface="Arial"/>
              <a:buChar char="•"/>
            </a:pPr>
            <a:r>
              <a:rPr lang="en-US" dirty="0">
                <a:latin typeface="Arial"/>
                <a:cs typeface="Arial"/>
              </a:rPr>
              <a:t>The </a:t>
            </a:r>
            <a:r>
              <a:rPr lang="en-US" dirty="0" err="1">
                <a:cs typeface="Arial"/>
              </a:rPr>
              <a:t>z</a:t>
            </a:r>
            <a:r>
              <a:rPr lang="en-US" baseline="-25000" dirty="0" err="1">
                <a:cs typeface="Arial"/>
              </a:rPr>
              <a:t>i</a:t>
            </a:r>
            <a:r>
              <a:rPr lang="en-US" dirty="0">
                <a:latin typeface="Arial"/>
                <a:cs typeface="Arial"/>
              </a:rPr>
              <a:t> – axis aligned with the (</a:t>
            </a:r>
            <a:r>
              <a:rPr lang="en-US" i="1" dirty="0">
                <a:cs typeface="Arial"/>
              </a:rPr>
              <a:t>i</a:t>
            </a:r>
            <a:r>
              <a:rPr lang="en-US" dirty="0">
                <a:latin typeface="Arial"/>
                <a:cs typeface="Arial"/>
              </a:rPr>
              <a:t>+1)</a:t>
            </a:r>
            <a:r>
              <a:rPr lang="en-US" dirty="0" err="1">
                <a:latin typeface="Arial"/>
                <a:cs typeface="Arial"/>
              </a:rPr>
              <a:t>th</a:t>
            </a:r>
            <a:r>
              <a:rPr lang="en-US" dirty="0">
                <a:latin typeface="Arial"/>
                <a:cs typeface="Arial"/>
              </a:rPr>
              <a:t> joint axis </a:t>
            </a:r>
            <a:endParaRPr lang="en-AU" dirty="0" smtClean="0">
              <a:latin typeface="Arial"/>
              <a:cs typeface="Arial"/>
            </a:endParaRPr>
          </a:p>
          <a:p>
            <a:pPr marL="285750" lvl="0" indent="-285750" algn="just">
              <a:lnSpc>
                <a:spcPct val="150000"/>
              </a:lnSpc>
              <a:buFont typeface="Arial"/>
              <a:buChar char="•"/>
            </a:pPr>
            <a:r>
              <a:rPr lang="en-US" dirty="0" smtClean="0">
                <a:latin typeface="Arial"/>
                <a:cs typeface="Arial"/>
              </a:rPr>
              <a:t>The </a:t>
            </a:r>
            <a:r>
              <a:rPr lang="en-US" i="1" dirty="0">
                <a:cs typeface="Arial"/>
              </a:rPr>
              <a:t>x</a:t>
            </a:r>
            <a:r>
              <a:rPr lang="en-US" i="1" baseline="-25000" dirty="0">
                <a:cs typeface="Arial"/>
              </a:rPr>
              <a:t>i</a:t>
            </a:r>
            <a:r>
              <a:rPr lang="en-US" i="1" dirty="0">
                <a:cs typeface="Arial"/>
              </a:rPr>
              <a:t> </a:t>
            </a:r>
            <a:r>
              <a:rPr lang="en-US" dirty="0">
                <a:latin typeface="Arial"/>
                <a:cs typeface="Arial"/>
              </a:rPr>
              <a:t>– axis defined along the common normal between the </a:t>
            </a:r>
            <a:r>
              <a:rPr lang="en-US" i="1" dirty="0" err="1">
                <a:cs typeface="Arial"/>
              </a:rPr>
              <a:t>i</a:t>
            </a:r>
            <a:r>
              <a:rPr lang="en-US" dirty="0" err="1">
                <a:latin typeface="Arial"/>
                <a:cs typeface="Arial"/>
              </a:rPr>
              <a:t>th</a:t>
            </a:r>
            <a:r>
              <a:rPr lang="en-US" dirty="0">
                <a:latin typeface="Arial"/>
                <a:cs typeface="Arial"/>
              </a:rPr>
              <a:t> and (</a:t>
            </a:r>
            <a:r>
              <a:rPr lang="en-US" i="1" dirty="0">
                <a:cs typeface="Arial"/>
              </a:rPr>
              <a:t>i</a:t>
            </a:r>
            <a:r>
              <a:rPr lang="en-US" dirty="0">
                <a:latin typeface="Arial"/>
                <a:cs typeface="Arial"/>
              </a:rPr>
              <a:t>+1)</a:t>
            </a:r>
            <a:r>
              <a:rPr lang="en-US" dirty="0" err="1">
                <a:latin typeface="Arial"/>
                <a:cs typeface="Arial"/>
              </a:rPr>
              <a:t>th</a:t>
            </a:r>
            <a:r>
              <a:rPr lang="en-US" dirty="0">
                <a:latin typeface="Arial"/>
                <a:cs typeface="Arial"/>
              </a:rPr>
              <a:t> joint axes, pointing from the </a:t>
            </a:r>
            <a:r>
              <a:rPr lang="en-US" i="1" dirty="0" err="1">
                <a:cs typeface="Arial"/>
              </a:rPr>
              <a:t>i</a:t>
            </a:r>
            <a:r>
              <a:rPr lang="en-US" dirty="0" err="1">
                <a:latin typeface="Arial"/>
                <a:cs typeface="Arial"/>
              </a:rPr>
              <a:t>th</a:t>
            </a:r>
            <a:r>
              <a:rPr lang="en-US" dirty="0">
                <a:latin typeface="Arial"/>
                <a:cs typeface="Arial"/>
              </a:rPr>
              <a:t> to the (</a:t>
            </a:r>
            <a:r>
              <a:rPr lang="en-US" i="1" dirty="0">
                <a:cs typeface="Arial"/>
              </a:rPr>
              <a:t>i</a:t>
            </a:r>
            <a:r>
              <a:rPr lang="en-US" dirty="0">
                <a:latin typeface="Arial"/>
                <a:cs typeface="Arial"/>
              </a:rPr>
              <a:t>+1)</a:t>
            </a:r>
            <a:r>
              <a:rPr lang="en-US" dirty="0" err="1">
                <a:latin typeface="Arial"/>
                <a:cs typeface="Arial"/>
              </a:rPr>
              <a:t>th</a:t>
            </a:r>
            <a:r>
              <a:rPr lang="en-US" dirty="0">
                <a:latin typeface="Arial"/>
                <a:cs typeface="Arial"/>
              </a:rPr>
              <a:t> joint </a:t>
            </a:r>
            <a:r>
              <a:rPr lang="en-US" dirty="0" smtClean="0">
                <a:latin typeface="Arial"/>
                <a:cs typeface="Arial"/>
              </a:rPr>
              <a:t>axes.</a:t>
            </a:r>
            <a:endParaRPr lang="en-AU" dirty="0" smtClean="0">
              <a:latin typeface="Arial"/>
              <a:cs typeface="Arial"/>
            </a:endParaRPr>
          </a:p>
          <a:p>
            <a:pPr lvl="0" algn="just">
              <a:lnSpc>
                <a:spcPct val="150000"/>
              </a:lnSpc>
            </a:pPr>
            <a:r>
              <a:rPr lang="en-US" dirty="0" smtClean="0">
                <a:latin typeface="Arial"/>
                <a:cs typeface="Arial"/>
              </a:rPr>
              <a:t>     If </a:t>
            </a:r>
            <a:r>
              <a:rPr lang="en-US" dirty="0">
                <a:latin typeface="Arial"/>
                <a:cs typeface="Arial"/>
              </a:rPr>
              <a:t>the joint </a:t>
            </a:r>
            <a:r>
              <a:rPr lang="en-US" dirty="0" smtClean="0">
                <a:latin typeface="Arial"/>
                <a:cs typeface="Arial"/>
              </a:rPr>
              <a:t>axes </a:t>
            </a:r>
            <a:r>
              <a:rPr lang="en-US" dirty="0">
                <a:latin typeface="Arial"/>
                <a:cs typeface="Arial"/>
              </a:rPr>
              <a:t>are parallel, the </a:t>
            </a:r>
            <a:r>
              <a:rPr lang="en-US" i="1" dirty="0">
                <a:cs typeface="Arial"/>
              </a:rPr>
              <a:t>x</a:t>
            </a:r>
            <a:r>
              <a:rPr lang="en-US" baseline="-25000" dirty="0">
                <a:cs typeface="Arial"/>
              </a:rPr>
              <a:t>i</a:t>
            </a:r>
            <a:r>
              <a:rPr lang="en-US" dirty="0">
                <a:latin typeface="Arial"/>
                <a:cs typeface="Arial"/>
              </a:rPr>
              <a:t> – axis can be chosen anywhere </a:t>
            </a:r>
            <a:r>
              <a:rPr lang="en-US" dirty="0" smtClean="0">
                <a:latin typeface="Arial"/>
                <a:cs typeface="Arial"/>
              </a:rPr>
              <a:t> </a:t>
            </a:r>
          </a:p>
          <a:p>
            <a:pPr lvl="0" algn="just">
              <a:lnSpc>
                <a:spcPct val="150000"/>
              </a:lnSpc>
            </a:pPr>
            <a:r>
              <a:rPr lang="en-US" dirty="0">
                <a:latin typeface="Arial"/>
                <a:cs typeface="Arial"/>
              </a:rPr>
              <a:t> </a:t>
            </a:r>
            <a:r>
              <a:rPr lang="en-US" dirty="0" smtClean="0">
                <a:latin typeface="Arial"/>
                <a:cs typeface="Arial"/>
              </a:rPr>
              <a:t>    perpendicular </a:t>
            </a:r>
            <a:r>
              <a:rPr lang="en-US" dirty="0">
                <a:latin typeface="Arial"/>
                <a:cs typeface="Arial"/>
              </a:rPr>
              <a:t>to the joint </a:t>
            </a:r>
            <a:r>
              <a:rPr lang="en-US" dirty="0" smtClean="0">
                <a:latin typeface="Arial"/>
                <a:cs typeface="Arial"/>
              </a:rPr>
              <a:t>axes.</a:t>
            </a:r>
          </a:p>
          <a:p>
            <a:pPr lvl="0" algn="just">
              <a:lnSpc>
                <a:spcPct val="150000"/>
              </a:lnSpc>
            </a:pPr>
            <a:r>
              <a:rPr lang="en-US" dirty="0" smtClean="0">
                <a:latin typeface="Arial"/>
                <a:cs typeface="Arial"/>
              </a:rPr>
              <a:t>     In </a:t>
            </a:r>
            <a:r>
              <a:rPr lang="en-US" dirty="0">
                <a:latin typeface="Arial"/>
                <a:cs typeface="Arial"/>
              </a:rPr>
              <a:t>the case of two intersecting joint axis, the </a:t>
            </a:r>
            <a:r>
              <a:rPr lang="en-US" i="1" dirty="0">
                <a:cs typeface="Arial"/>
              </a:rPr>
              <a:t>x</a:t>
            </a:r>
            <a:r>
              <a:rPr lang="en-US" baseline="-25000" dirty="0">
                <a:cs typeface="Arial"/>
              </a:rPr>
              <a:t>i</a:t>
            </a:r>
            <a:r>
              <a:rPr lang="en-US" dirty="0">
                <a:cs typeface="Arial"/>
              </a:rPr>
              <a:t> </a:t>
            </a:r>
            <a:r>
              <a:rPr lang="en-US" dirty="0">
                <a:latin typeface="Arial"/>
                <a:cs typeface="Arial"/>
              </a:rPr>
              <a:t>– axis can be defined either </a:t>
            </a:r>
            <a:r>
              <a:rPr lang="en-US" dirty="0" smtClean="0">
                <a:latin typeface="Arial"/>
                <a:cs typeface="Arial"/>
              </a:rPr>
              <a:t>    </a:t>
            </a:r>
          </a:p>
          <a:p>
            <a:pPr lvl="0" algn="just">
              <a:lnSpc>
                <a:spcPct val="150000"/>
              </a:lnSpc>
            </a:pPr>
            <a:r>
              <a:rPr lang="en-US" dirty="0">
                <a:latin typeface="Arial"/>
                <a:cs typeface="Arial"/>
              </a:rPr>
              <a:t> </a:t>
            </a:r>
            <a:r>
              <a:rPr lang="en-US" dirty="0" smtClean="0">
                <a:latin typeface="Arial"/>
                <a:cs typeface="Arial"/>
              </a:rPr>
              <a:t>    in </a:t>
            </a:r>
            <a:r>
              <a:rPr lang="en-US" dirty="0">
                <a:latin typeface="Arial"/>
                <a:cs typeface="Arial"/>
              </a:rPr>
              <a:t>the direction of the vector cross product </a:t>
            </a:r>
            <a:r>
              <a:rPr lang="en-US" dirty="0" smtClean="0">
                <a:cs typeface="Arial"/>
              </a:rPr>
              <a:t>z</a:t>
            </a:r>
            <a:r>
              <a:rPr lang="en-US" i="1" baseline="-25000" dirty="0" smtClean="0">
                <a:cs typeface="Arial"/>
              </a:rPr>
              <a:t>i</a:t>
            </a:r>
            <a:r>
              <a:rPr lang="en-US" baseline="-25000" dirty="0" smtClean="0">
                <a:cs typeface="Arial"/>
              </a:rPr>
              <a:t>-1</a:t>
            </a:r>
            <a:r>
              <a:rPr lang="en-US" dirty="0" smtClean="0">
                <a:cs typeface="Arial"/>
              </a:rPr>
              <a:t>× </a:t>
            </a:r>
            <a:r>
              <a:rPr lang="en-US" dirty="0" err="1" smtClean="0">
                <a:cs typeface="Arial"/>
              </a:rPr>
              <a:t>z</a:t>
            </a:r>
            <a:r>
              <a:rPr lang="en-US" i="1" baseline="-25000" dirty="0" err="1" smtClean="0">
                <a:cs typeface="Arial"/>
              </a:rPr>
              <a:t>i</a:t>
            </a:r>
            <a:r>
              <a:rPr lang="en-AU" dirty="0" smtClean="0">
                <a:effectLst/>
                <a:cs typeface="Arial"/>
              </a:rPr>
              <a:t> </a:t>
            </a:r>
            <a:r>
              <a:rPr lang="en-US" dirty="0">
                <a:latin typeface="Arial"/>
                <a:cs typeface="Arial"/>
              </a:rPr>
              <a:t>or in the opposite </a:t>
            </a:r>
            <a:endParaRPr lang="en-US" dirty="0" smtClean="0">
              <a:latin typeface="Arial"/>
              <a:cs typeface="Arial"/>
            </a:endParaRPr>
          </a:p>
          <a:p>
            <a:pPr lvl="0" algn="just">
              <a:lnSpc>
                <a:spcPct val="150000"/>
              </a:lnSpc>
            </a:pPr>
            <a:r>
              <a:rPr lang="en-US" dirty="0">
                <a:latin typeface="Arial"/>
                <a:cs typeface="Arial"/>
              </a:rPr>
              <a:t> </a:t>
            </a:r>
            <a:r>
              <a:rPr lang="en-US" dirty="0" smtClean="0">
                <a:latin typeface="Arial"/>
                <a:cs typeface="Arial"/>
              </a:rPr>
              <a:t>    direction</a:t>
            </a:r>
            <a:r>
              <a:rPr lang="en-US" dirty="0">
                <a:latin typeface="Arial"/>
                <a:cs typeface="Arial"/>
              </a:rPr>
              <a:t>, and the origin is located at the point of intersection</a:t>
            </a:r>
            <a:r>
              <a:rPr lang="en-US" dirty="0" smtClean="0">
                <a:latin typeface="Arial"/>
                <a:cs typeface="Arial"/>
              </a:rPr>
              <a:t>.</a:t>
            </a:r>
          </a:p>
          <a:p>
            <a:pPr marL="285750" indent="-285750" algn="just">
              <a:lnSpc>
                <a:spcPct val="150000"/>
              </a:lnSpc>
              <a:buFont typeface="Arial"/>
              <a:buChar char="•"/>
            </a:pPr>
            <a:r>
              <a:rPr lang="en-US" dirty="0">
                <a:latin typeface="Arial"/>
                <a:cs typeface="Arial"/>
              </a:rPr>
              <a:t>Determine the link parameters and joint variables: </a:t>
            </a:r>
            <a:r>
              <a:rPr lang="en-US" i="1" dirty="0" err="1">
                <a:cs typeface="Arial"/>
              </a:rPr>
              <a:t>a</a:t>
            </a:r>
            <a:r>
              <a:rPr lang="en-US" baseline="-25000" dirty="0" err="1">
                <a:cs typeface="Arial"/>
              </a:rPr>
              <a:t>i</a:t>
            </a:r>
            <a:r>
              <a:rPr lang="en-US" dirty="0">
                <a:cs typeface="Arial"/>
              </a:rPr>
              <a:t>, α</a:t>
            </a:r>
            <a:r>
              <a:rPr lang="en-US" baseline="-25000" dirty="0" err="1">
                <a:cs typeface="Arial"/>
              </a:rPr>
              <a:t>i</a:t>
            </a:r>
            <a:r>
              <a:rPr lang="en-US" dirty="0">
                <a:cs typeface="Arial"/>
              </a:rPr>
              <a:t>,  </a:t>
            </a:r>
            <a:r>
              <a:rPr lang="en-US" i="1" dirty="0" err="1">
                <a:cs typeface="Arial"/>
              </a:rPr>
              <a:t>θ</a:t>
            </a:r>
            <a:r>
              <a:rPr lang="en-US" baseline="-25000" dirty="0" err="1">
                <a:cs typeface="Arial"/>
              </a:rPr>
              <a:t>i</a:t>
            </a:r>
            <a:r>
              <a:rPr lang="en-US" dirty="0">
                <a:latin typeface="Arial"/>
                <a:cs typeface="Arial"/>
              </a:rPr>
              <a:t> and </a:t>
            </a:r>
            <a:r>
              <a:rPr lang="en-US" i="1" dirty="0">
                <a:cs typeface="Arial"/>
              </a:rPr>
              <a:t>d</a:t>
            </a:r>
            <a:r>
              <a:rPr lang="en-US" i="1" baseline="-25000" dirty="0">
                <a:cs typeface="Arial"/>
              </a:rPr>
              <a:t>i</a:t>
            </a:r>
            <a:r>
              <a:rPr lang="en-US" dirty="0" smtClean="0">
                <a:latin typeface="Arial"/>
                <a:cs typeface="Arial"/>
              </a:rPr>
              <a:t>.</a:t>
            </a:r>
            <a:endParaRPr lang="en-AU" dirty="0">
              <a:latin typeface="Arial"/>
              <a:cs typeface="Arial"/>
            </a:endParaRPr>
          </a:p>
        </p:txBody>
      </p:sp>
      <p:sp>
        <p:nvSpPr>
          <p:cNvPr id="4" name="TextBox 3"/>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13</a:t>
            </a:r>
            <a:endParaRPr lang="en-US" dirty="0">
              <a:latin typeface="Arial"/>
              <a:cs typeface="Arial"/>
            </a:endParaRPr>
          </a:p>
        </p:txBody>
      </p:sp>
    </p:spTree>
    <p:extLst>
      <p:ext uri="{BB962C8B-B14F-4D97-AF65-F5344CB8AC3E}">
        <p14:creationId xmlns:p14="http://schemas.microsoft.com/office/powerpoint/2010/main" val="336925280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2823" y="1074505"/>
            <a:ext cx="8113059" cy="1754327"/>
          </a:xfrm>
          <a:prstGeom prst="rect">
            <a:avLst/>
          </a:prstGeom>
        </p:spPr>
        <p:txBody>
          <a:bodyPr wrap="square">
            <a:spAutoFit/>
          </a:bodyPr>
          <a:lstStyle/>
          <a:p>
            <a:pPr algn="just"/>
            <a:r>
              <a:rPr lang="en-US" b="1" dirty="0">
                <a:latin typeface="Arial"/>
                <a:cs typeface="Arial"/>
              </a:rPr>
              <a:t>3. </a:t>
            </a:r>
            <a:r>
              <a:rPr lang="en-US" b="1" dirty="0" err="1">
                <a:latin typeface="Arial"/>
                <a:cs typeface="Arial"/>
              </a:rPr>
              <a:t>Denavit</a:t>
            </a:r>
            <a:r>
              <a:rPr lang="en-US" b="1" dirty="0">
                <a:latin typeface="Arial"/>
                <a:cs typeface="Arial"/>
              </a:rPr>
              <a:t>- </a:t>
            </a:r>
            <a:r>
              <a:rPr lang="en-US" b="1" dirty="0" err="1">
                <a:latin typeface="Arial"/>
                <a:cs typeface="Arial"/>
              </a:rPr>
              <a:t>Hartenberg</a:t>
            </a:r>
            <a:r>
              <a:rPr lang="en-US" b="1" dirty="0">
                <a:latin typeface="Arial"/>
                <a:cs typeface="Arial"/>
              </a:rPr>
              <a:t> Homogeneous Transformation </a:t>
            </a:r>
            <a:r>
              <a:rPr lang="en-US" b="1" dirty="0" smtClean="0">
                <a:latin typeface="Arial"/>
                <a:cs typeface="Arial"/>
              </a:rPr>
              <a:t>Matrices</a:t>
            </a:r>
          </a:p>
          <a:p>
            <a:pPr algn="just"/>
            <a:endParaRPr lang="en-AU" dirty="0">
              <a:latin typeface="Arial"/>
              <a:cs typeface="Arial"/>
            </a:endParaRPr>
          </a:p>
          <a:p>
            <a:pPr algn="just"/>
            <a:r>
              <a:rPr lang="en-US" dirty="0">
                <a:latin typeface="Arial"/>
                <a:cs typeface="Arial"/>
              </a:rPr>
              <a:t>Having established a coordinate system to each link of a manipulator, a 4×4 transformation matrix relating two successive coordinate system can be established. </a:t>
            </a:r>
            <a:endParaRPr lang="en-US" dirty="0" smtClean="0">
              <a:latin typeface="Arial"/>
              <a:cs typeface="Arial"/>
            </a:endParaRPr>
          </a:p>
          <a:p>
            <a:pPr algn="just"/>
            <a:endParaRPr lang="en-AU" dirty="0">
              <a:latin typeface="Arial"/>
              <a:cs typeface="Arial"/>
            </a:endParaRPr>
          </a:p>
        </p:txBody>
      </p:sp>
      <p:graphicFrame>
        <p:nvGraphicFramePr>
          <p:cNvPr id="5" name="Object 4"/>
          <p:cNvGraphicFramePr>
            <a:graphicFrameLocks noChangeAspect="1"/>
          </p:cNvGraphicFramePr>
          <p:nvPr>
            <p:extLst/>
          </p:nvPr>
        </p:nvGraphicFramePr>
        <p:xfrm>
          <a:off x="2993265" y="3875516"/>
          <a:ext cx="3038475" cy="1512888"/>
        </p:xfrm>
        <a:graphic>
          <a:graphicData uri="http://schemas.openxmlformats.org/presentationml/2006/ole">
            <mc:AlternateContent xmlns:mc="http://schemas.openxmlformats.org/markup-compatibility/2006">
              <mc:Choice xmlns:v="urn:schemas-microsoft-com:vml" Requires="v">
                <p:oleObj spid="_x0000_s35860" name="Equation" r:id="rId3" imgW="2527300" imgH="1257300" progId="Equation.DSMT4">
                  <p:embed/>
                </p:oleObj>
              </mc:Choice>
              <mc:Fallback>
                <p:oleObj name="Equation" r:id="rId3" imgW="2527300" imgH="1257300" progId="Equation.DSMT4">
                  <p:embed/>
                  <p:pic>
                    <p:nvPicPr>
                      <p:cNvPr id="0" name=""/>
                      <p:cNvPicPr>
                        <a:picLocks noChangeAspect="1" noChangeArrowheads="1"/>
                      </p:cNvPicPr>
                      <p:nvPr/>
                    </p:nvPicPr>
                    <p:blipFill>
                      <a:blip r:embed="rId4"/>
                      <a:srcRect/>
                      <a:stretch>
                        <a:fillRect/>
                      </a:stretch>
                    </p:blipFill>
                    <p:spPr bwMode="auto">
                      <a:xfrm>
                        <a:off x="2993265" y="3875516"/>
                        <a:ext cx="3038475" cy="1512888"/>
                      </a:xfrm>
                      <a:prstGeom prst="rect">
                        <a:avLst/>
                      </a:prstGeom>
                      <a:noFill/>
                    </p:spPr>
                  </p:pic>
                </p:oleObj>
              </mc:Fallback>
            </mc:AlternateContent>
          </a:graphicData>
        </a:graphic>
      </p:graphicFrame>
      <p:sp>
        <p:nvSpPr>
          <p:cNvPr id="7" name="Rectangle 6"/>
          <p:cNvSpPr/>
          <p:nvPr/>
        </p:nvSpPr>
        <p:spPr>
          <a:xfrm>
            <a:off x="433293" y="2851099"/>
            <a:ext cx="8171300" cy="923330"/>
          </a:xfrm>
          <a:prstGeom prst="rect">
            <a:avLst/>
          </a:prstGeom>
        </p:spPr>
        <p:txBody>
          <a:bodyPr wrap="square">
            <a:spAutoFit/>
          </a:bodyPr>
          <a:lstStyle/>
          <a:p>
            <a:pPr marL="342900" indent="-342900" algn="just">
              <a:buFont typeface="+mj-lt"/>
              <a:buAutoNum type="arabicPeriod"/>
            </a:pPr>
            <a:r>
              <a:rPr lang="en-US" dirty="0" smtClean="0">
                <a:latin typeface="Arial"/>
                <a:cs typeface="Arial"/>
              </a:rPr>
              <a:t>The (</a:t>
            </a:r>
            <a:r>
              <a:rPr lang="en-US" i="1" dirty="0" smtClean="0">
                <a:latin typeface="+mj-lt"/>
                <a:cs typeface="Arial"/>
              </a:rPr>
              <a:t>i</a:t>
            </a:r>
            <a:r>
              <a:rPr lang="en-US" dirty="0" smtClean="0">
                <a:latin typeface="Arial"/>
                <a:cs typeface="Arial"/>
              </a:rPr>
              <a:t>-1)</a:t>
            </a:r>
            <a:r>
              <a:rPr lang="en-US" dirty="0" err="1" smtClean="0">
                <a:latin typeface="Arial"/>
                <a:cs typeface="Arial"/>
              </a:rPr>
              <a:t>th</a:t>
            </a:r>
            <a:r>
              <a:rPr lang="en-US" dirty="0" smtClean="0">
                <a:latin typeface="Arial"/>
                <a:cs typeface="Arial"/>
              </a:rPr>
              <a:t> coordinate system is translated along the </a:t>
            </a:r>
            <a:r>
              <a:rPr lang="en-US" i="1" dirty="0" smtClean="0">
                <a:cs typeface="Arial"/>
              </a:rPr>
              <a:t>z</a:t>
            </a:r>
            <a:r>
              <a:rPr lang="en-US" i="1" baseline="-25000" dirty="0" smtClean="0">
                <a:cs typeface="Arial"/>
              </a:rPr>
              <a:t>i-1</a:t>
            </a:r>
            <a:r>
              <a:rPr lang="en-US" dirty="0" smtClean="0">
                <a:latin typeface="Arial"/>
                <a:cs typeface="Arial"/>
              </a:rPr>
              <a:t> – axis a distance </a:t>
            </a:r>
            <a:r>
              <a:rPr lang="en-US" i="1" dirty="0" smtClean="0">
                <a:latin typeface="+mj-lt"/>
                <a:cs typeface="Arial"/>
              </a:rPr>
              <a:t>d</a:t>
            </a:r>
            <a:r>
              <a:rPr lang="en-US" i="1" baseline="-25000" dirty="0" smtClean="0">
                <a:latin typeface="+mj-lt"/>
                <a:cs typeface="Arial"/>
              </a:rPr>
              <a:t>i</a:t>
            </a:r>
            <a:r>
              <a:rPr lang="en-US" dirty="0" smtClean="0">
                <a:latin typeface="Arial"/>
                <a:cs typeface="Arial"/>
              </a:rPr>
              <a:t>. This brings the origin </a:t>
            </a:r>
            <a:r>
              <a:rPr lang="en-US" i="1" dirty="0" smtClean="0">
                <a:cs typeface="Arial"/>
              </a:rPr>
              <a:t>0</a:t>
            </a:r>
            <a:r>
              <a:rPr lang="en-US" baseline="-25000" dirty="0" smtClean="0">
                <a:cs typeface="Arial"/>
              </a:rPr>
              <a:t>i-1</a:t>
            </a:r>
            <a:r>
              <a:rPr lang="en-US" dirty="0" smtClean="0">
                <a:latin typeface="Arial"/>
                <a:cs typeface="Arial"/>
              </a:rPr>
              <a:t> into coincidence with </a:t>
            </a:r>
            <a:r>
              <a:rPr lang="en-US" i="1" dirty="0" smtClean="0">
                <a:cs typeface="Arial"/>
              </a:rPr>
              <a:t>H</a:t>
            </a:r>
            <a:r>
              <a:rPr lang="en-US" i="1" baseline="-25000" dirty="0" smtClean="0">
                <a:cs typeface="Arial"/>
              </a:rPr>
              <a:t>i-1</a:t>
            </a:r>
            <a:r>
              <a:rPr lang="en-US" dirty="0" smtClean="0">
                <a:latin typeface="Arial"/>
                <a:cs typeface="Arial"/>
              </a:rPr>
              <a:t>. The corresponding transformation matrix is</a:t>
            </a:r>
            <a:r>
              <a:rPr lang="en-AU" dirty="0" smtClean="0">
                <a:effectLst/>
                <a:latin typeface="Arial"/>
                <a:cs typeface="Arial"/>
              </a:rPr>
              <a:t> </a:t>
            </a:r>
            <a:endParaRPr lang="en-US" dirty="0">
              <a:latin typeface="Arial"/>
              <a:cs typeface="Arial"/>
            </a:endParaRPr>
          </a:p>
        </p:txBody>
      </p:sp>
      <p:sp>
        <p:nvSpPr>
          <p:cNvPr id="10" name="TextBox 9"/>
          <p:cNvSpPr txBox="1"/>
          <p:nvPr/>
        </p:nvSpPr>
        <p:spPr>
          <a:xfrm>
            <a:off x="8143760" y="4502381"/>
            <a:ext cx="466782"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12" name="TextBox 11"/>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14</a:t>
            </a:r>
            <a:endParaRPr lang="en-US" dirty="0">
              <a:latin typeface="Arial"/>
              <a:cs typeface="Arial"/>
            </a:endParaRPr>
          </a:p>
        </p:txBody>
      </p:sp>
    </p:spTree>
    <p:extLst>
      <p:ext uri="{BB962C8B-B14F-4D97-AF65-F5344CB8AC3E}">
        <p14:creationId xmlns:p14="http://schemas.microsoft.com/office/powerpoint/2010/main" val="30731064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49007" y="2590393"/>
            <a:ext cx="7456715" cy="3970318"/>
          </a:xfrm>
          <a:prstGeom prst="rect">
            <a:avLst/>
          </a:prstGeom>
        </p:spPr>
        <p:txBody>
          <a:bodyPr wrap="square">
            <a:spAutoFit/>
          </a:bodyPr>
          <a:lstStyle/>
          <a:p>
            <a:r>
              <a:rPr lang="en-US" b="1" dirty="0" smtClean="0">
                <a:latin typeface="Arial" pitchFamily="34" charset="0"/>
                <a:cs typeface="Arial" pitchFamily="34" charset="0"/>
              </a:rPr>
              <a:t>1. Kinematic Structure of the RM</a:t>
            </a:r>
          </a:p>
          <a:p>
            <a:r>
              <a:rPr lang="en-US" dirty="0" smtClean="0">
                <a:latin typeface="Arial" pitchFamily="34" charset="0"/>
                <a:cs typeface="Arial" pitchFamily="34" charset="0"/>
              </a:rPr>
              <a:t>Manipulator is a principal assembly of robot, because exactly a manipulator performs a mechanical motion to release the predetermined task.</a:t>
            </a:r>
          </a:p>
          <a:p>
            <a:endParaRPr lang="ru-RU" dirty="0" smtClean="0">
              <a:latin typeface="Arial" pitchFamily="34" charset="0"/>
              <a:cs typeface="Arial" pitchFamily="34" charset="0"/>
            </a:endParaRPr>
          </a:p>
          <a:p>
            <a:r>
              <a:rPr lang="en-US" dirty="0" smtClean="0">
                <a:latin typeface="Arial" pitchFamily="34" charset="0"/>
                <a:cs typeface="Arial" pitchFamily="34" charset="0"/>
              </a:rPr>
              <a:t>Manipulator made up of several links connected by joints.</a:t>
            </a:r>
            <a:endParaRPr lang="ru-RU" dirty="0" smtClean="0">
              <a:latin typeface="Arial" pitchFamily="34" charset="0"/>
              <a:cs typeface="Arial" pitchFamily="34" charset="0"/>
            </a:endParaRPr>
          </a:p>
          <a:p>
            <a:r>
              <a:rPr lang="en-US" dirty="0" smtClean="0">
                <a:latin typeface="Arial" pitchFamily="34" charset="0"/>
                <a:cs typeface="Arial" pitchFamily="34" charset="0"/>
              </a:rPr>
              <a:t>The individual bodies that make up a manipulator are called the </a:t>
            </a:r>
            <a:r>
              <a:rPr lang="en-US" b="1" dirty="0" smtClean="0">
                <a:latin typeface="Arial" pitchFamily="34" charset="0"/>
                <a:cs typeface="Arial" pitchFamily="34" charset="0"/>
              </a:rPr>
              <a:t>members </a:t>
            </a:r>
            <a:r>
              <a:rPr lang="en-US" dirty="0" smtClean="0">
                <a:latin typeface="Arial" pitchFamily="34" charset="0"/>
                <a:cs typeface="Arial" pitchFamily="34" charset="0"/>
              </a:rPr>
              <a:t>or </a:t>
            </a:r>
            <a:r>
              <a:rPr lang="en-US" b="1" dirty="0" smtClean="0">
                <a:latin typeface="Arial" pitchFamily="34" charset="0"/>
                <a:cs typeface="Arial" pitchFamily="34" charset="0"/>
              </a:rPr>
              <a:t>links</a:t>
            </a:r>
            <a:r>
              <a:rPr lang="en-US" dirty="0" smtClean="0">
                <a:latin typeface="Arial" pitchFamily="34" charset="0"/>
                <a:cs typeface="Arial" pitchFamily="34" charset="0"/>
              </a:rPr>
              <a:t>.</a:t>
            </a:r>
          </a:p>
          <a:p>
            <a:endParaRPr lang="ru-RU" dirty="0" smtClean="0">
              <a:latin typeface="Arial" pitchFamily="34" charset="0"/>
              <a:cs typeface="Arial" pitchFamily="34" charset="0"/>
            </a:endParaRPr>
          </a:p>
          <a:p>
            <a:r>
              <a:rPr lang="en-US" dirty="0" smtClean="0">
                <a:latin typeface="Arial" pitchFamily="34" charset="0"/>
                <a:cs typeface="Arial" pitchFamily="34" charset="0"/>
              </a:rPr>
              <a:t>A mobile connection between two links is called a</a:t>
            </a:r>
            <a:r>
              <a:rPr lang="en-US" b="1" dirty="0" smtClean="0">
                <a:latin typeface="Arial" pitchFamily="34" charset="0"/>
                <a:cs typeface="Arial" pitchFamily="34" charset="0"/>
              </a:rPr>
              <a:t> kinematic</a:t>
            </a:r>
            <a:r>
              <a:rPr lang="en-US" dirty="0" smtClean="0">
                <a:latin typeface="Arial" pitchFamily="34" charset="0"/>
                <a:cs typeface="Arial" pitchFamily="34" charset="0"/>
              </a:rPr>
              <a:t> </a:t>
            </a:r>
            <a:r>
              <a:rPr lang="en-US" b="1" dirty="0" smtClean="0">
                <a:latin typeface="Arial" pitchFamily="34" charset="0"/>
                <a:cs typeface="Arial" pitchFamily="34" charset="0"/>
              </a:rPr>
              <a:t>pair</a:t>
            </a:r>
            <a:r>
              <a:rPr lang="en-US" dirty="0" smtClean="0">
                <a:latin typeface="Arial" pitchFamily="34" charset="0"/>
                <a:cs typeface="Arial" pitchFamily="34" charset="0"/>
              </a:rPr>
              <a:t> or </a:t>
            </a:r>
            <a:r>
              <a:rPr lang="en-US" b="1" dirty="0" smtClean="0">
                <a:latin typeface="Arial" pitchFamily="34" charset="0"/>
                <a:cs typeface="Arial" pitchFamily="34" charset="0"/>
              </a:rPr>
              <a:t>joint</a:t>
            </a:r>
            <a:r>
              <a:rPr lang="en-US" dirty="0" smtClean="0">
                <a:latin typeface="Arial" pitchFamily="34" charset="0"/>
                <a:cs typeface="Arial" pitchFamily="34" charset="0"/>
              </a:rPr>
              <a:t>.</a:t>
            </a:r>
          </a:p>
          <a:p>
            <a:endParaRPr lang="ru-RU" dirty="0" smtClean="0">
              <a:latin typeface="Arial" pitchFamily="34" charset="0"/>
              <a:cs typeface="Arial" pitchFamily="34" charset="0"/>
            </a:endParaRPr>
          </a:p>
          <a:p>
            <a:r>
              <a:rPr lang="en-US" dirty="0" smtClean="0">
                <a:latin typeface="Arial" pitchFamily="34" charset="0"/>
                <a:cs typeface="Arial" pitchFamily="34" charset="0"/>
              </a:rPr>
              <a:t>A graphical representation of the links connections by the kinematic pairs is called a </a:t>
            </a:r>
            <a:r>
              <a:rPr lang="en-US" b="1" dirty="0" smtClean="0">
                <a:latin typeface="Arial" pitchFamily="34" charset="0"/>
                <a:cs typeface="Arial" pitchFamily="34" charset="0"/>
              </a:rPr>
              <a:t>kinematic structure</a:t>
            </a:r>
            <a:r>
              <a:rPr lang="en-US" dirty="0" smtClean="0">
                <a:latin typeface="Arial" pitchFamily="34" charset="0"/>
                <a:cs typeface="Arial" pitchFamily="34" charset="0"/>
              </a:rPr>
              <a:t> of the manipulator.</a:t>
            </a:r>
            <a:endParaRPr lang="ru-RU" dirty="0">
              <a:latin typeface="Arial" pitchFamily="34" charset="0"/>
              <a:cs typeface="Arial" pitchFamily="34" charset="0"/>
            </a:endParaRPr>
          </a:p>
        </p:txBody>
      </p:sp>
      <p:sp>
        <p:nvSpPr>
          <p:cNvPr id="3" name="TextBox 2"/>
          <p:cNvSpPr txBox="1"/>
          <p:nvPr/>
        </p:nvSpPr>
        <p:spPr>
          <a:xfrm>
            <a:off x="8596327" y="300788"/>
            <a:ext cx="312906"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
        <p:nvSpPr>
          <p:cNvPr id="2" name="Прямоугольник 1"/>
          <p:cNvSpPr/>
          <p:nvPr/>
        </p:nvSpPr>
        <p:spPr>
          <a:xfrm>
            <a:off x="1195638" y="325220"/>
            <a:ext cx="6763455" cy="646331"/>
          </a:xfrm>
          <a:prstGeom prst="rect">
            <a:avLst/>
          </a:prstGeom>
        </p:spPr>
        <p:txBody>
          <a:bodyPr wrap="none">
            <a:spAutoFit/>
          </a:bodyPr>
          <a:lstStyle/>
          <a:p>
            <a:pPr algn="ctr"/>
            <a:r>
              <a:rPr lang="en-US" b="1" dirty="0" smtClean="0">
                <a:latin typeface="Arial"/>
                <a:cs typeface="Arial"/>
              </a:rPr>
              <a:t>Lecture 2. STRUCTURAL DIAGRAMS, KINEMATIC PAIRS OF</a:t>
            </a:r>
          </a:p>
          <a:p>
            <a:pPr algn="ctr"/>
            <a:r>
              <a:rPr lang="en-US" b="1" dirty="0" smtClean="0">
                <a:latin typeface="Arial"/>
                <a:cs typeface="Arial"/>
              </a:rPr>
              <a:t> THE ROBOT MANIPULATERS </a:t>
            </a:r>
            <a:endParaRPr lang="ru-RU" dirty="0"/>
          </a:p>
        </p:txBody>
      </p:sp>
      <p:sp>
        <p:nvSpPr>
          <p:cNvPr id="5" name="Прямоугольник 4"/>
          <p:cNvSpPr/>
          <p:nvPr/>
        </p:nvSpPr>
        <p:spPr>
          <a:xfrm>
            <a:off x="961401" y="866549"/>
            <a:ext cx="7404932" cy="2031325"/>
          </a:xfrm>
          <a:prstGeom prst="rect">
            <a:avLst/>
          </a:prstGeom>
        </p:spPr>
        <p:txBody>
          <a:bodyPr wrap="square">
            <a:spAutoFit/>
          </a:bodyPr>
          <a:lstStyle/>
          <a:p>
            <a:pPr>
              <a:lnSpc>
                <a:spcPct val="150000"/>
              </a:lnSpc>
            </a:pPr>
            <a:r>
              <a:rPr lang="en-US" b="1" dirty="0">
                <a:latin typeface="Arial"/>
                <a:cs typeface="Arial"/>
              </a:rPr>
              <a:t>Topics :	</a:t>
            </a:r>
          </a:p>
          <a:p>
            <a:pPr lvl="0">
              <a:lnSpc>
                <a:spcPct val="150000"/>
              </a:lnSpc>
            </a:pPr>
            <a:r>
              <a:rPr lang="en-US" dirty="0" smtClean="0">
                <a:latin typeface="Arial"/>
                <a:cs typeface="Arial"/>
              </a:rPr>
              <a:t>1. </a:t>
            </a:r>
            <a:r>
              <a:rPr lang="en-US" dirty="0">
                <a:latin typeface="Arial"/>
                <a:cs typeface="Arial"/>
              </a:rPr>
              <a:t>Structural Diagram of the Robot Manipulators</a:t>
            </a:r>
            <a:endParaRPr lang="en-AU" dirty="0">
              <a:latin typeface="Arial"/>
              <a:cs typeface="Arial"/>
            </a:endParaRPr>
          </a:p>
          <a:p>
            <a:pPr lvl="0">
              <a:lnSpc>
                <a:spcPct val="150000"/>
              </a:lnSpc>
            </a:pPr>
            <a:r>
              <a:rPr lang="en-US" dirty="0" smtClean="0">
                <a:latin typeface="Arial"/>
                <a:cs typeface="Arial"/>
              </a:rPr>
              <a:t>2. </a:t>
            </a:r>
            <a:r>
              <a:rPr lang="en-US" dirty="0">
                <a:latin typeface="Arial"/>
                <a:cs typeface="Arial"/>
              </a:rPr>
              <a:t>Kinematic Pairs</a:t>
            </a:r>
            <a:endParaRPr lang="en-AU" dirty="0">
              <a:latin typeface="Arial"/>
              <a:cs typeface="Arial"/>
            </a:endParaRPr>
          </a:p>
          <a:p>
            <a:pPr lvl="0">
              <a:lnSpc>
                <a:spcPct val="150000"/>
              </a:lnSpc>
            </a:pPr>
            <a:r>
              <a:rPr lang="en-US" dirty="0" smtClean="0">
                <a:latin typeface="Arial"/>
                <a:cs typeface="Arial"/>
              </a:rPr>
              <a:t>3. </a:t>
            </a:r>
            <a:r>
              <a:rPr lang="en-US" dirty="0">
                <a:latin typeface="Arial"/>
                <a:cs typeface="Arial"/>
              </a:rPr>
              <a:t>Kinematic Chains</a:t>
            </a:r>
          </a:p>
          <a:p>
            <a:pPr lvl="0"/>
            <a:endParaRPr lang="en-AU" dirty="0"/>
          </a:p>
        </p:txBody>
      </p:sp>
    </p:spTree>
    <p:extLst>
      <p:ext uri="{BB962C8B-B14F-4D97-AF65-F5344CB8AC3E}">
        <p14:creationId xmlns:p14="http://schemas.microsoft.com/office/powerpoint/2010/main" val="88656550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123" y="1812573"/>
            <a:ext cx="7599830" cy="923330"/>
          </a:xfrm>
          <a:prstGeom prst="rect">
            <a:avLst/>
          </a:prstGeom>
        </p:spPr>
        <p:txBody>
          <a:bodyPr wrap="square">
            <a:spAutoFit/>
          </a:bodyPr>
          <a:lstStyle/>
          <a:p>
            <a:pPr lvl="0" algn="just"/>
            <a:r>
              <a:rPr lang="en-US" dirty="0" smtClean="0">
                <a:latin typeface="Arial"/>
                <a:cs typeface="Arial"/>
              </a:rPr>
              <a:t>2.   The </a:t>
            </a:r>
            <a:r>
              <a:rPr lang="en-US" dirty="0">
                <a:latin typeface="Arial"/>
                <a:cs typeface="Arial"/>
              </a:rPr>
              <a:t>displaced (</a:t>
            </a:r>
            <a:r>
              <a:rPr lang="en-US" i="1" dirty="0">
                <a:latin typeface="+mj-lt"/>
                <a:cs typeface="Arial"/>
              </a:rPr>
              <a:t>i</a:t>
            </a:r>
            <a:r>
              <a:rPr lang="en-US" dirty="0">
                <a:latin typeface="Arial"/>
                <a:cs typeface="Arial"/>
              </a:rPr>
              <a:t>-1)</a:t>
            </a:r>
            <a:r>
              <a:rPr lang="en-US" dirty="0" err="1">
                <a:latin typeface="Arial"/>
                <a:cs typeface="Arial"/>
              </a:rPr>
              <a:t>th</a:t>
            </a:r>
            <a:r>
              <a:rPr lang="en-US" dirty="0">
                <a:latin typeface="Arial"/>
                <a:cs typeface="Arial"/>
              </a:rPr>
              <a:t> coordinate system is rotated about the </a:t>
            </a:r>
            <a:r>
              <a:rPr lang="en-US" i="1" dirty="0">
                <a:cs typeface="Arial"/>
              </a:rPr>
              <a:t>z</a:t>
            </a:r>
            <a:r>
              <a:rPr lang="en-US" i="1" baseline="-25000" dirty="0">
                <a:cs typeface="Arial"/>
              </a:rPr>
              <a:t>i-1</a:t>
            </a:r>
            <a:r>
              <a:rPr lang="en-US" dirty="0">
                <a:latin typeface="Arial"/>
                <a:cs typeface="Arial"/>
              </a:rPr>
              <a:t> – axis an angle </a:t>
            </a:r>
            <a:r>
              <a:rPr lang="en-US" i="1" dirty="0" err="1">
                <a:cs typeface="Arial"/>
              </a:rPr>
              <a:t>θ</a:t>
            </a:r>
            <a:r>
              <a:rPr lang="en-US" baseline="-25000" dirty="0" err="1">
                <a:cs typeface="Arial"/>
              </a:rPr>
              <a:t>i</a:t>
            </a:r>
            <a:r>
              <a:rPr lang="en-US" dirty="0">
                <a:latin typeface="Arial"/>
                <a:cs typeface="Arial"/>
              </a:rPr>
              <a:t>, into alignment with the </a:t>
            </a:r>
            <a:r>
              <a:rPr lang="en-US" i="1" dirty="0">
                <a:cs typeface="Arial"/>
              </a:rPr>
              <a:t>x</a:t>
            </a:r>
            <a:r>
              <a:rPr lang="en-US" i="1" baseline="-25000" dirty="0">
                <a:cs typeface="Arial"/>
              </a:rPr>
              <a:t>i</a:t>
            </a:r>
            <a:r>
              <a:rPr lang="en-US" dirty="0">
                <a:latin typeface="Arial"/>
                <a:cs typeface="Arial"/>
              </a:rPr>
              <a:t> – axis. The corresponding transformation </a:t>
            </a:r>
            <a:r>
              <a:rPr lang="en-US" dirty="0" err="1">
                <a:latin typeface="Arial"/>
                <a:cs typeface="Arial"/>
              </a:rPr>
              <a:t>matris</a:t>
            </a:r>
            <a:r>
              <a:rPr lang="en-US" dirty="0">
                <a:latin typeface="Arial"/>
                <a:cs typeface="Arial"/>
              </a:rPr>
              <a:t> is </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289741" y="2735903"/>
          <a:ext cx="3730065" cy="1741958"/>
        </p:xfrm>
        <a:graphic>
          <a:graphicData uri="http://schemas.openxmlformats.org/presentationml/2006/ole">
            <mc:AlternateContent xmlns:mc="http://schemas.openxmlformats.org/markup-compatibility/2006">
              <mc:Choice xmlns:v="urn:schemas-microsoft-com:vml" Requires="v">
                <p:oleObj spid="_x0000_s36884" name="Equation" r:id="rId3" imgW="2501900" imgH="1168400" progId="Equation.DSMT4">
                  <p:embed/>
                </p:oleObj>
              </mc:Choice>
              <mc:Fallback>
                <p:oleObj name="Equation" r:id="rId3" imgW="2501900" imgH="1168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741" y="2735903"/>
                        <a:ext cx="3730065" cy="1741958"/>
                      </a:xfrm>
                      <a:prstGeom prst="rect">
                        <a:avLst/>
                      </a:prstGeom>
                      <a:noFill/>
                    </p:spPr>
                  </p:pic>
                </p:oleObj>
              </mc:Fallback>
            </mc:AlternateContent>
          </a:graphicData>
        </a:graphic>
      </p:graphicFrame>
      <p:sp>
        <p:nvSpPr>
          <p:cNvPr id="6" name="Rectangle 5"/>
          <p:cNvSpPr/>
          <p:nvPr/>
        </p:nvSpPr>
        <p:spPr>
          <a:xfrm>
            <a:off x="7872635" y="3436865"/>
            <a:ext cx="466782" cy="369332"/>
          </a:xfrm>
          <a:prstGeom prst="rect">
            <a:avLst/>
          </a:prstGeom>
        </p:spPr>
        <p:txBody>
          <a:bodyPr wrap="none">
            <a:spAutoFit/>
          </a:bodyPr>
          <a:lstStyle/>
          <a:p>
            <a:r>
              <a:rPr lang="en-US" dirty="0" smtClean="0">
                <a:latin typeface="Arial"/>
                <a:cs typeface="Arial"/>
              </a:rPr>
              <a:t>(2)</a:t>
            </a:r>
            <a:endParaRPr lang="en-US" dirty="0">
              <a:latin typeface="Arial"/>
              <a:cs typeface="Arial"/>
            </a:endParaRPr>
          </a:p>
        </p:txBody>
      </p:sp>
      <p:sp>
        <p:nvSpPr>
          <p:cNvPr id="7" name="TextBox 6"/>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15</a:t>
            </a:r>
            <a:endParaRPr lang="en-US" dirty="0">
              <a:latin typeface="Arial"/>
              <a:cs typeface="Arial"/>
            </a:endParaRPr>
          </a:p>
        </p:txBody>
      </p:sp>
    </p:spTree>
    <p:extLst>
      <p:ext uri="{BB962C8B-B14F-4D97-AF65-F5344CB8AC3E}">
        <p14:creationId xmlns:p14="http://schemas.microsoft.com/office/powerpoint/2010/main" val="27856500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47058" y="602600"/>
            <a:ext cx="7470589" cy="923330"/>
          </a:xfrm>
          <a:prstGeom prst="rect">
            <a:avLst/>
          </a:prstGeom>
        </p:spPr>
        <p:txBody>
          <a:bodyPr wrap="square">
            <a:spAutoFit/>
          </a:bodyPr>
          <a:lstStyle/>
          <a:p>
            <a:pPr algn="just"/>
            <a:r>
              <a:rPr lang="en-US" dirty="0" smtClean="0">
                <a:latin typeface="Arial"/>
                <a:cs typeface="Arial"/>
              </a:rPr>
              <a:t>3. The </a:t>
            </a:r>
            <a:r>
              <a:rPr lang="en-US" dirty="0">
                <a:latin typeface="Arial"/>
                <a:cs typeface="Arial"/>
              </a:rPr>
              <a:t>displaced (</a:t>
            </a:r>
            <a:r>
              <a:rPr lang="en-US" i="1" dirty="0">
                <a:cs typeface="Arial"/>
              </a:rPr>
              <a:t>i</a:t>
            </a:r>
            <a:r>
              <a:rPr lang="en-US" dirty="0">
                <a:latin typeface="Arial"/>
                <a:cs typeface="Arial"/>
              </a:rPr>
              <a:t>-1)</a:t>
            </a:r>
            <a:r>
              <a:rPr lang="en-US" dirty="0" err="1">
                <a:latin typeface="Arial"/>
                <a:cs typeface="Arial"/>
              </a:rPr>
              <a:t>th</a:t>
            </a:r>
            <a:r>
              <a:rPr lang="en-US" dirty="0">
                <a:latin typeface="Arial"/>
                <a:cs typeface="Arial"/>
              </a:rPr>
              <a:t> coordinate system is translated along the </a:t>
            </a:r>
            <a:r>
              <a:rPr lang="en-US" i="1" dirty="0">
                <a:cs typeface="Arial"/>
              </a:rPr>
              <a:t>x</a:t>
            </a:r>
            <a:r>
              <a:rPr lang="en-US" i="1" baseline="-25000" dirty="0">
                <a:cs typeface="Arial"/>
              </a:rPr>
              <a:t>i</a:t>
            </a:r>
            <a:r>
              <a:rPr lang="en-US" dirty="0">
                <a:latin typeface="Arial"/>
                <a:cs typeface="Arial"/>
              </a:rPr>
              <a:t> – axis a distance </a:t>
            </a:r>
            <a:r>
              <a:rPr lang="en-US" i="1" dirty="0" err="1">
                <a:cs typeface="Arial"/>
              </a:rPr>
              <a:t>a</a:t>
            </a:r>
            <a:r>
              <a:rPr lang="en-US" i="1" baseline="-25000" dirty="0" err="1">
                <a:cs typeface="Arial"/>
              </a:rPr>
              <a:t>i</a:t>
            </a:r>
            <a:r>
              <a:rPr lang="en-US" i="1" dirty="0">
                <a:latin typeface="Arial"/>
                <a:cs typeface="Arial"/>
              </a:rPr>
              <a:t>.</a:t>
            </a:r>
            <a:r>
              <a:rPr lang="en-US" dirty="0">
                <a:latin typeface="Arial"/>
                <a:cs typeface="Arial"/>
              </a:rPr>
              <a:t> This brings the </a:t>
            </a:r>
            <a:r>
              <a:rPr lang="en-US" dirty="0" err="1">
                <a:latin typeface="Arial"/>
                <a:cs typeface="Arial"/>
              </a:rPr>
              <a:t>orign</a:t>
            </a:r>
            <a:r>
              <a:rPr lang="en-US" dirty="0">
                <a:latin typeface="Arial"/>
                <a:cs typeface="Arial"/>
              </a:rPr>
              <a:t> </a:t>
            </a:r>
            <a:r>
              <a:rPr lang="en-US" i="1" dirty="0">
                <a:cs typeface="Arial"/>
              </a:rPr>
              <a:t>0</a:t>
            </a:r>
            <a:r>
              <a:rPr lang="en-US" i="1" baseline="-25000" dirty="0">
                <a:cs typeface="Arial"/>
              </a:rPr>
              <a:t>i-1</a:t>
            </a:r>
            <a:r>
              <a:rPr lang="en-US" baseline="-25000" dirty="0">
                <a:latin typeface="Arial"/>
                <a:cs typeface="Arial"/>
              </a:rPr>
              <a:t> </a:t>
            </a:r>
            <a:r>
              <a:rPr lang="en-US" dirty="0">
                <a:latin typeface="Arial"/>
                <a:cs typeface="Arial"/>
              </a:rPr>
              <a:t>into coincidence with </a:t>
            </a:r>
            <a:r>
              <a:rPr lang="en-US" i="1" dirty="0">
                <a:cs typeface="Arial"/>
              </a:rPr>
              <a:t>0</a:t>
            </a:r>
            <a:r>
              <a:rPr lang="en-US" i="1" baseline="-25000" dirty="0">
                <a:cs typeface="Arial"/>
              </a:rPr>
              <a:t>i</a:t>
            </a:r>
            <a:r>
              <a:rPr lang="en-US" dirty="0">
                <a:latin typeface="Arial"/>
                <a:cs typeface="Arial"/>
              </a:rPr>
              <a:t>. The corresponding transformation matrix is </a:t>
            </a:r>
          </a:p>
        </p:txBody>
      </p:sp>
      <p:graphicFrame>
        <p:nvGraphicFramePr>
          <p:cNvPr id="6" name="Object 5"/>
          <p:cNvGraphicFramePr>
            <a:graphicFrameLocks noChangeAspect="1"/>
          </p:cNvGraphicFramePr>
          <p:nvPr>
            <p:extLst/>
          </p:nvPr>
        </p:nvGraphicFramePr>
        <p:xfrm>
          <a:off x="2462482" y="1525930"/>
          <a:ext cx="3655360" cy="1827681"/>
        </p:xfrm>
        <a:graphic>
          <a:graphicData uri="http://schemas.openxmlformats.org/presentationml/2006/ole">
            <mc:AlternateContent xmlns:mc="http://schemas.openxmlformats.org/markup-compatibility/2006">
              <mc:Choice xmlns:v="urn:schemas-microsoft-com:vml" Requires="v">
                <p:oleObj spid="_x0000_s37926" name="Equation" r:id="rId4" imgW="2514600" imgH="1257300" progId="Equation.DSMT4">
                  <p:embed/>
                </p:oleObj>
              </mc:Choice>
              <mc:Fallback>
                <p:oleObj name="Equation" r:id="rId4" imgW="2514600" imgH="12573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2482" y="1525930"/>
                        <a:ext cx="3655360" cy="1827681"/>
                      </a:xfrm>
                      <a:prstGeom prst="rect">
                        <a:avLst/>
                      </a:prstGeom>
                      <a:noFill/>
                    </p:spPr>
                  </p:pic>
                </p:oleObj>
              </mc:Fallback>
            </mc:AlternateContent>
          </a:graphicData>
        </a:graphic>
      </p:graphicFrame>
      <p:sp>
        <p:nvSpPr>
          <p:cNvPr id="7" name="Rectangle 6"/>
          <p:cNvSpPr/>
          <p:nvPr/>
        </p:nvSpPr>
        <p:spPr>
          <a:xfrm>
            <a:off x="847165" y="3654033"/>
            <a:ext cx="7370482" cy="923330"/>
          </a:xfrm>
          <a:prstGeom prst="rect">
            <a:avLst/>
          </a:prstGeom>
        </p:spPr>
        <p:txBody>
          <a:bodyPr wrap="square">
            <a:spAutoFit/>
          </a:bodyPr>
          <a:lstStyle/>
          <a:p>
            <a:pPr lvl="0" algn="just"/>
            <a:r>
              <a:rPr lang="en-US" dirty="0" smtClean="0">
                <a:latin typeface="Arial"/>
                <a:cs typeface="Arial"/>
              </a:rPr>
              <a:t>4. The </a:t>
            </a:r>
            <a:r>
              <a:rPr lang="en-US" dirty="0">
                <a:latin typeface="Arial"/>
                <a:cs typeface="Arial"/>
              </a:rPr>
              <a:t>displaced  (</a:t>
            </a:r>
            <a:r>
              <a:rPr lang="en-US" i="1" dirty="0">
                <a:cs typeface="Arial"/>
              </a:rPr>
              <a:t>i</a:t>
            </a:r>
            <a:r>
              <a:rPr lang="en-US" i="1" dirty="0">
                <a:latin typeface="Arial"/>
                <a:cs typeface="Arial"/>
              </a:rPr>
              <a:t>-1</a:t>
            </a:r>
            <a:r>
              <a:rPr lang="en-US" dirty="0">
                <a:latin typeface="Arial"/>
                <a:cs typeface="Arial"/>
              </a:rPr>
              <a:t>)</a:t>
            </a:r>
            <a:r>
              <a:rPr lang="en-US" dirty="0" err="1">
                <a:latin typeface="Arial"/>
                <a:cs typeface="Arial"/>
              </a:rPr>
              <a:t>th</a:t>
            </a:r>
            <a:r>
              <a:rPr lang="en-US" dirty="0">
                <a:latin typeface="Arial"/>
                <a:cs typeface="Arial"/>
              </a:rPr>
              <a:t> coordinate system is rotated about the </a:t>
            </a:r>
            <a:r>
              <a:rPr lang="en-US" i="1" dirty="0">
                <a:cs typeface="Arial"/>
              </a:rPr>
              <a:t>x</a:t>
            </a:r>
            <a:r>
              <a:rPr lang="en-US" i="1" baseline="-25000" dirty="0">
                <a:cs typeface="Arial"/>
              </a:rPr>
              <a:t>i</a:t>
            </a:r>
            <a:r>
              <a:rPr lang="en-US" dirty="0">
                <a:latin typeface="Arial"/>
                <a:cs typeface="Arial"/>
              </a:rPr>
              <a:t> – </a:t>
            </a:r>
            <a:r>
              <a:rPr lang="en-US" dirty="0" smtClean="0">
                <a:latin typeface="Arial"/>
                <a:cs typeface="Arial"/>
              </a:rPr>
              <a:t>axis </a:t>
            </a:r>
            <a:r>
              <a:rPr lang="en-US" dirty="0">
                <a:latin typeface="Arial"/>
                <a:cs typeface="Arial"/>
              </a:rPr>
              <a:t>an angle </a:t>
            </a:r>
            <a:r>
              <a:rPr lang="en-US" i="1" dirty="0">
                <a:cs typeface="Arial"/>
              </a:rPr>
              <a:t>α</a:t>
            </a:r>
            <a:r>
              <a:rPr lang="en-US" i="1" baseline="-25000" dirty="0" err="1">
                <a:cs typeface="Arial"/>
              </a:rPr>
              <a:t>i</a:t>
            </a:r>
            <a:r>
              <a:rPr lang="en-US" dirty="0">
                <a:latin typeface="Arial"/>
                <a:cs typeface="Arial"/>
              </a:rPr>
              <a:t>, which brings the two coordinate systems into </a:t>
            </a:r>
            <a:r>
              <a:rPr lang="en-US" dirty="0" smtClean="0">
                <a:latin typeface="Arial"/>
                <a:cs typeface="Arial"/>
              </a:rPr>
              <a:t>complete coincident.  </a:t>
            </a:r>
            <a:r>
              <a:rPr lang="en-US" dirty="0">
                <a:latin typeface="Arial"/>
                <a:cs typeface="Arial"/>
              </a:rPr>
              <a:t>T</a:t>
            </a:r>
            <a:r>
              <a:rPr lang="en-US" dirty="0" smtClean="0">
                <a:latin typeface="Arial"/>
                <a:cs typeface="Arial"/>
              </a:rPr>
              <a:t>he </a:t>
            </a:r>
            <a:r>
              <a:rPr lang="en-US" dirty="0">
                <a:latin typeface="Arial"/>
                <a:cs typeface="Arial"/>
              </a:rPr>
              <a:t>corresponding transformation matrix is  </a:t>
            </a:r>
            <a:endParaRPr lang="en-AU" dirty="0">
              <a:latin typeface="Arial"/>
              <a:cs typeface="Arial"/>
            </a:endParaRPr>
          </a:p>
        </p:txBody>
      </p:sp>
      <p:graphicFrame>
        <p:nvGraphicFramePr>
          <p:cNvPr id="8" name="Object 7"/>
          <p:cNvGraphicFramePr>
            <a:graphicFrameLocks noChangeAspect="1"/>
          </p:cNvGraphicFramePr>
          <p:nvPr>
            <p:extLst/>
          </p:nvPr>
        </p:nvGraphicFramePr>
        <p:xfrm>
          <a:off x="2619935" y="4761190"/>
          <a:ext cx="3715124" cy="1703442"/>
        </p:xfrm>
        <a:graphic>
          <a:graphicData uri="http://schemas.openxmlformats.org/presentationml/2006/ole">
            <mc:AlternateContent xmlns:mc="http://schemas.openxmlformats.org/markup-compatibility/2006">
              <mc:Choice xmlns:v="urn:schemas-microsoft-com:vml" Requires="v">
                <p:oleObj spid="_x0000_s37927" name="Equation" r:id="rId6" imgW="2908300" imgH="1333500" progId="Equation.DSMT4">
                  <p:embed/>
                </p:oleObj>
              </mc:Choice>
              <mc:Fallback>
                <p:oleObj name="Equation" r:id="rId6" imgW="2908300" imgH="13335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9935" y="4761190"/>
                        <a:ext cx="3715124" cy="1703442"/>
                      </a:xfrm>
                      <a:prstGeom prst="rect">
                        <a:avLst/>
                      </a:prstGeom>
                      <a:noFill/>
                    </p:spPr>
                  </p:pic>
                </p:oleObj>
              </mc:Fallback>
            </mc:AlternateContent>
          </a:graphicData>
        </a:graphic>
      </p:graphicFrame>
      <p:sp>
        <p:nvSpPr>
          <p:cNvPr id="9" name="Rectangle 8"/>
          <p:cNvSpPr/>
          <p:nvPr/>
        </p:nvSpPr>
        <p:spPr>
          <a:xfrm>
            <a:off x="7863871" y="2240694"/>
            <a:ext cx="466782" cy="369332"/>
          </a:xfrm>
          <a:prstGeom prst="rect">
            <a:avLst/>
          </a:prstGeom>
        </p:spPr>
        <p:txBody>
          <a:bodyPr wrap="none">
            <a:spAutoFit/>
          </a:bodyPr>
          <a:lstStyle/>
          <a:p>
            <a:r>
              <a:rPr lang="en-US" dirty="0" smtClean="0">
                <a:latin typeface="Arial"/>
                <a:cs typeface="Arial"/>
              </a:rPr>
              <a:t>(3)</a:t>
            </a:r>
            <a:r>
              <a:rPr lang="en-AU" dirty="0" smtClean="0">
                <a:latin typeface="Arial"/>
                <a:cs typeface="Arial"/>
              </a:rPr>
              <a:t> </a:t>
            </a:r>
            <a:endParaRPr lang="en-US" dirty="0">
              <a:latin typeface="Arial"/>
              <a:cs typeface="Arial"/>
            </a:endParaRPr>
          </a:p>
        </p:txBody>
      </p:sp>
      <p:sp>
        <p:nvSpPr>
          <p:cNvPr id="10" name="Rectangle 9"/>
          <p:cNvSpPr/>
          <p:nvPr/>
        </p:nvSpPr>
        <p:spPr>
          <a:xfrm>
            <a:off x="7863871" y="5308954"/>
            <a:ext cx="466782" cy="369332"/>
          </a:xfrm>
          <a:prstGeom prst="rect">
            <a:avLst/>
          </a:prstGeom>
        </p:spPr>
        <p:txBody>
          <a:bodyPr wrap="none">
            <a:spAutoFit/>
          </a:bodyPr>
          <a:lstStyle/>
          <a:p>
            <a:r>
              <a:rPr lang="en-US" dirty="0" smtClean="0">
                <a:latin typeface="Arial"/>
                <a:cs typeface="Arial"/>
              </a:rPr>
              <a:t>(4)</a:t>
            </a:r>
            <a:r>
              <a:rPr lang="en-AU" dirty="0" smtClean="0">
                <a:latin typeface="Arial"/>
                <a:cs typeface="Arial"/>
              </a:rPr>
              <a:t> </a:t>
            </a:r>
            <a:endParaRPr lang="en-US" dirty="0">
              <a:latin typeface="Arial"/>
              <a:cs typeface="Arial"/>
            </a:endParaRPr>
          </a:p>
        </p:txBody>
      </p:sp>
      <p:sp>
        <p:nvSpPr>
          <p:cNvPr id="11" name="TextBox 10"/>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16</a:t>
            </a:r>
            <a:endParaRPr lang="en-US" dirty="0">
              <a:latin typeface="Arial"/>
              <a:cs typeface="Arial"/>
            </a:endParaRPr>
          </a:p>
        </p:txBody>
      </p:sp>
    </p:spTree>
    <p:extLst>
      <p:ext uri="{BB962C8B-B14F-4D97-AF65-F5344CB8AC3E}">
        <p14:creationId xmlns:p14="http://schemas.microsoft.com/office/powerpoint/2010/main" val="176878337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4847" y="1067026"/>
            <a:ext cx="7020913" cy="369332"/>
          </a:xfrm>
          <a:prstGeom prst="rect">
            <a:avLst/>
          </a:prstGeom>
        </p:spPr>
        <p:txBody>
          <a:bodyPr wrap="square">
            <a:spAutoFit/>
          </a:bodyPr>
          <a:lstStyle/>
          <a:p>
            <a:pPr algn="just"/>
            <a:r>
              <a:rPr lang="en-US" dirty="0">
                <a:latin typeface="Arial"/>
                <a:cs typeface="Arial"/>
              </a:rPr>
              <a:t>The resulting transformation matrix  </a:t>
            </a:r>
            <a:r>
              <a:rPr lang="en-US" dirty="0" smtClean="0">
                <a:latin typeface="Arial"/>
                <a:cs typeface="Arial"/>
              </a:rPr>
              <a:t>              is </a:t>
            </a:r>
            <a:r>
              <a:rPr lang="en-US" dirty="0">
                <a:latin typeface="Arial"/>
                <a:cs typeface="Arial"/>
              </a:rPr>
              <a:t>given by</a:t>
            </a:r>
            <a:r>
              <a:rPr lang="en-AU" dirty="0" smtClean="0">
                <a:effectLst/>
                <a:latin typeface="Arial"/>
                <a:cs typeface="Arial"/>
              </a:rPr>
              <a:t> </a:t>
            </a:r>
            <a:endParaRPr lang="en-US" dirty="0">
              <a:latin typeface="Arial"/>
              <a:cs typeface="Arial"/>
            </a:endParaRPr>
          </a:p>
        </p:txBody>
      </p:sp>
      <p:graphicFrame>
        <p:nvGraphicFramePr>
          <p:cNvPr id="7" name="Object 6"/>
          <p:cNvGraphicFramePr>
            <a:graphicFrameLocks noChangeAspect="1"/>
          </p:cNvGraphicFramePr>
          <p:nvPr>
            <p:extLst/>
          </p:nvPr>
        </p:nvGraphicFramePr>
        <p:xfrm>
          <a:off x="4465145" y="965074"/>
          <a:ext cx="810610" cy="551905"/>
        </p:xfrm>
        <a:graphic>
          <a:graphicData uri="http://schemas.openxmlformats.org/presentationml/2006/ole">
            <mc:AlternateContent xmlns:mc="http://schemas.openxmlformats.org/markup-compatibility/2006">
              <mc:Choice xmlns:v="urn:schemas-microsoft-com:vml" Requires="v">
                <p:oleObj spid="_x0000_s38950" name="Equation" r:id="rId3" imgW="596900" imgH="406400" progId="Equation.DSMT4">
                  <p:embed/>
                </p:oleObj>
              </mc:Choice>
              <mc:Fallback>
                <p:oleObj name="Equation" r:id="rId3" imgW="596900" imgH="406400" progId="Equation.DSMT4">
                  <p:embed/>
                  <p:pic>
                    <p:nvPicPr>
                      <p:cNvPr id="0" name=""/>
                      <p:cNvPicPr/>
                      <p:nvPr/>
                    </p:nvPicPr>
                    <p:blipFill>
                      <a:blip r:embed="rId4"/>
                      <a:stretch>
                        <a:fillRect/>
                      </a:stretch>
                    </p:blipFill>
                    <p:spPr>
                      <a:xfrm>
                        <a:off x="4465145" y="965074"/>
                        <a:ext cx="810610" cy="551905"/>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1630878" y="1985298"/>
          <a:ext cx="5554527" cy="515202"/>
        </p:xfrm>
        <a:graphic>
          <a:graphicData uri="http://schemas.openxmlformats.org/presentationml/2006/ole">
            <mc:AlternateContent xmlns:mc="http://schemas.openxmlformats.org/markup-compatibility/2006">
              <mc:Choice xmlns:v="urn:schemas-microsoft-com:vml" Requires="v">
                <p:oleObj spid="_x0000_s38951" name="Equation" r:id="rId5" imgW="4381500" imgH="406400" progId="Equation.DSMT4">
                  <p:embed/>
                </p:oleObj>
              </mc:Choice>
              <mc:Fallback>
                <p:oleObj name="Equation" r:id="rId5" imgW="4381500" imgH="406400" progId="Equation.DSMT4">
                  <p:embed/>
                  <p:pic>
                    <p:nvPicPr>
                      <p:cNvPr id="0" name=""/>
                      <p:cNvPicPr/>
                      <p:nvPr/>
                    </p:nvPicPr>
                    <p:blipFill>
                      <a:blip r:embed="rId6"/>
                      <a:stretch>
                        <a:fillRect/>
                      </a:stretch>
                    </p:blipFill>
                    <p:spPr>
                      <a:xfrm>
                        <a:off x="1630878" y="1985298"/>
                        <a:ext cx="5554527" cy="515202"/>
                      </a:xfrm>
                      <a:prstGeom prst="rect">
                        <a:avLst/>
                      </a:prstGeom>
                    </p:spPr>
                  </p:pic>
                </p:oleObj>
              </mc:Fallback>
            </mc:AlternateContent>
          </a:graphicData>
        </a:graphic>
      </p:graphicFrame>
      <p:sp>
        <p:nvSpPr>
          <p:cNvPr id="9" name="Rectangle 8"/>
          <p:cNvSpPr/>
          <p:nvPr/>
        </p:nvSpPr>
        <p:spPr>
          <a:xfrm>
            <a:off x="928379" y="3059668"/>
            <a:ext cx="3384354" cy="369332"/>
          </a:xfrm>
          <a:prstGeom prst="rect">
            <a:avLst/>
          </a:prstGeom>
        </p:spPr>
        <p:txBody>
          <a:bodyPr wrap="square">
            <a:spAutoFit/>
          </a:bodyPr>
          <a:lstStyle/>
          <a:p>
            <a:pPr algn="just"/>
            <a:r>
              <a:rPr lang="ru-RU" dirty="0" err="1">
                <a:latin typeface="Arial"/>
                <a:cs typeface="Arial"/>
              </a:rPr>
              <a:t>Expanding</a:t>
            </a:r>
            <a:r>
              <a:rPr lang="ru-RU" dirty="0">
                <a:latin typeface="Arial"/>
                <a:cs typeface="Arial"/>
              </a:rPr>
              <a:t> </a:t>
            </a:r>
            <a:r>
              <a:rPr lang="ru-RU" dirty="0" err="1">
                <a:latin typeface="Arial"/>
                <a:cs typeface="Arial"/>
              </a:rPr>
              <a:t>Eq</a:t>
            </a:r>
            <a:r>
              <a:rPr lang="ru-RU" dirty="0">
                <a:latin typeface="Arial"/>
                <a:cs typeface="Arial"/>
              </a:rPr>
              <a:t>. (5), </a:t>
            </a:r>
            <a:r>
              <a:rPr lang="ru-RU" dirty="0" err="1">
                <a:latin typeface="Arial"/>
                <a:cs typeface="Arial"/>
              </a:rPr>
              <a:t>we</a:t>
            </a:r>
            <a:r>
              <a:rPr lang="ru-RU" dirty="0">
                <a:latin typeface="Arial"/>
                <a:cs typeface="Arial"/>
              </a:rPr>
              <a:t> </a:t>
            </a:r>
            <a:r>
              <a:rPr lang="ru-RU" dirty="0" err="1">
                <a:latin typeface="Arial"/>
                <a:cs typeface="Arial"/>
              </a:rPr>
              <a:t>obtain</a:t>
            </a:r>
            <a:r>
              <a:rPr lang="ru-RU" dirty="0">
                <a:latin typeface="Arial"/>
                <a:cs typeface="Arial"/>
              </a:rPr>
              <a:t> </a:t>
            </a:r>
            <a:endParaRPr lang="en-AU" dirty="0">
              <a:latin typeface="Arial"/>
              <a:cs typeface="Arial"/>
            </a:endParaRPr>
          </a:p>
        </p:txBody>
      </p:sp>
      <p:pic>
        <p:nvPicPr>
          <p:cNvPr id="6145"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30878" y="3957980"/>
            <a:ext cx="5363709" cy="1843775"/>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7485447" y="4215112"/>
            <a:ext cx="184666" cy="369332"/>
          </a:xfrm>
          <a:prstGeom prst="rect">
            <a:avLst/>
          </a:prstGeom>
          <a:noFill/>
        </p:spPr>
        <p:txBody>
          <a:bodyPr wrap="none" rtlCol="0">
            <a:spAutoFit/>
          </a:bodyPr>
          <a:lstStyle/>
          <a:p>
            <a:endParaRPr lang="en-US" dirty="0"/>
          </a:p>
        </p:txBody>
      </p:sp>
      <p:sp>
        <p:nvSpPr>
          <p:cNvPr id="11" name="Rectangle 10"/>
          <p:cNvSpPr/>
          <p:nvPr/>
        </p:nvSpPr>
        <p:spPr>
          <a:xfrm>
            <a:off x="8090192" y="4755661"/>
            <a:ext cx="530915" cy="369332"/>
          </a:xfrm>
          <a:prstGeom prst="rect">
            <a:avLst/>
          </a:prstGeom>
        </p:spPr>
        <p:txBody>
          <a:bodyPr wrap="none">
            <a:spAutoFit/>
          </a:bodyPr>
          <a:lstStyle/>
          <a:p>
            <a:r>
              <a:rPr lang="en-US" dirty="0" smtClean="0">
                <a:latin typeface="Arial"/>
                <a:cs typeface="Arial"/>
              </a:rPr>
              <a:t>(6)</a:t>
            </a:r>
            <a:r>
              <a:rPr lang="en-AU" dirty="0" smtClean="0">
                <a:latin typeface="Arial"/>
                <a:cs typeface="Arial"/>
              </a:rPr>
              <a:t> </a:t>
            </a:r>
            <a:endParaRPr lang="en-US" dirty="0">
              <a:latin typeface="Arial"/>
              <a:cs typeface="Arial"/>
            </a:endParaRPr>
          </a:p>
        </p:txBody>
      </p:sp>
      <p:sp>
        <p:nvSpPr>
          <p:cNvPr id="12" name="Rectangle 11"/>
          <p:cNvSpPr/>
          <p:nvPr/>
        </p:nvSpPr>
        <p:spPr>
          <a:xfrm>
            <a:off x="8090192" y="2066229"/>
            <a:ext cx="530915" cy="369332"/>
          </a:xfrm>
          <a:prstGeom prst="rect">
            <a:avLst/>
          </a:prstGeom>
        </p:spPr>
        <p:txBody>
          <a:bodyPr wrap="none">
            <a:spAutoFit/>
          </a:bodyPr>
          <a:lstStyle/>
          <a:p>
            <a:r>
              <a:rPr lang="en-US" dirty="0" smtClean="0">
                <a:latin typeface="Arial"/>
                <a:cs typeface="Arial"/>
              </a:rPr>
              <a:t>(5)</a:t>
            </a:r>
            <a:r>
              <a:rPr lang="en-AU" dirty="0" smtClean="0">
                <a:latin typeface="Arial"/>
                <a:cs typeface="Arial"/>
              </a:rPr>
              <a:t> </a:t>
            </a:r>
            <a:endParaRPr lang="en-US" dirty="0">
              <a:latin typeface="Arial"/>
              <a:cs typeface="Arial"/>
            </a:endParaRPr>
          </a:p>
        </p:txBody>
      </p:sp>
      <p:sp>
        <p:nvSpPr>
          <p:cNvPr id="13" name="TextBox 12"/>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17</a:t>
            </a:r>
            <a:endParaRPr lang="en-US" dirty="0">
              <a:latin typeface="Arial"/>
              <a:cs typeface="Arial"/>
            </a:endParaRPr>
          </a:p>
        </p:txBody>
      </p:sp>
    </p:spTree>
    <p:extLst>
      <p:ext uri="{BB962C8B-B14F-4D97-AF65-F5344CB8AC3E}">
        <p14:creationId xmlns:p14="http://schemas.microsoft.com/office/powerpoint/2010/main" val="385413636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23600" y="413959"/>
            <a:ext cx="8076939" cy="4247317"/>
          </a:xfrm>
          <a:prstGeom prst="rect">
            <a:avLst/>
          </a:prstGeom>
        </p:spPr>
        <p:txBody>
          <a:bodyPr wrap="square">
            <a:spAutoFit/>
          </a:bodyPr>
          <a:lstStyle/>
          <a:p>
            <a:r>
              <a:rPr lang="en-US" b="1" dirty="0">
                <a:latin typeface="Arial"/>
                <a:cs typeface="Arial"/>
              </a:rPr>
              <a:t>4. D-H Transformation Matrices of a Planar 3-DOF </a:t>
            </a:r>
            <a:r>
              <a:rPr lang="en-US" b="1" dirty="0" smtClean="0">
                <a:latin typeface="Arial"/>
                <a:cs typeface="Arial"/>
              </a:rPr>
              <a:t>Manipulator</a:t>
            </a:r>
          </a:p>
          <a:p>
            <a:endParaRPr lang="en-AU" dirty="0">
              <a:latin typeface="Arial"/>
              <a:cs typeface="Arial"/>
            </a:endParaRPr>
          </a:p>
          <a:p>
            <a:r>
              <a:rPr lang="en-US" dirty="0">
                <a:latin typeface="Arial"/>
                <a:cs typeface="Arial"/>
              </a:rPr>
              <a:t>Fig.5 shows a 3-DOF planar manipulator constructed with three revolute joints located at points </a:t>
            </a:r>
            <a:r>
              <a:rPr lang="en-US" i="1" dirty="0" err="1">
                <a:cs typeface="Arial"/>
              </a:rPr>
              <a:t>O</a:t>
            </a:r>
            <a:r>
              <a:rPr lang="en-US" i="1" baseline="-25000" dirty="0" err="1">
                <a:cs typeface="Arial"/>
              </a:rPr>
              <a:t>o</a:t>
            </a:r>
            <a:r>
              <a:rPr lang="en-US" i="1" dirty="0">
                <a:cs typeface="Arial"/>
              </a:rPr>
              <a:t>, A </a:t>
            </a:r>
            <a:r>
              <a:rPr lang="en-US" dirty="0">
                <a:latin typeface="Arial"/>
                <a:cs typeface="Arial"/>
              </a:rPr>
              <a:t>and </a:t>
            </a:r>
            <a:r>
              <a:rPr lang="en-US" i="1" dirty="0">
                <a:cs typeface="Arial"/>
              </a:rPr>
              <a:t>P</a:t>
            </a:r>
            <a:r>
              <a:rPr lang="en-US" dirty="0">
                <a:latin typeface="Arial"/>
                <a:cs typeface="Arial"/>
              </a:rPr>
              <a:t>, respectively</a:t>
            </a:r>
            <a:r>
              <a:rPr lang="en-US" dirty="0" smtClean="0">
                <a:latin typeface="Arial"/>
                <a:cs typeface="Arial"/>
              </a:rPr>
              <a:t>.</a:t>
            </a:r>
          </a:p>
          <a:p>
            <a:endParaRPr lang="en-US" dirty="0">
              <a:latin typeface="Arial"/>
              <a:cs typeface="Arial"/>
            </a:endParaRPr>
          </a:p>
          <a:p>
            <a:endParaRPr lang="en-US" dirty="0" smtClean="0">
              <a:latin typeface="Arial"/>
              <a:cs typeface="Arial"/>
            </a:endParaRPr>
          </a:p>
          <a:p>
            <a:endParaRPr lang="en-AU"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AU" dirty="0">
              <a:latin typeface="Arial"/>
              <a:cs typeface="Arial"/>
            </a:endParaRPr>
          </a:p>
        </p:txBody>
      </p:sp>
      <p:pic>
        <p:nvPicPr>
          <p:cNvPr id="2" name="Picture 1" descr="IMAG0064.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90" t="33082" r="69995" b="30752"/>
          <a:stretch/>
        </p:blipFill>
        <p:spPr>
          <a:xfrm>
            <a:off x="777522" y="1560822"/>
            <a:ext cx="3861701" cy="4608682"/>
          </a:xfrm>
          <a:prstGeom prst="rect">
            <a:avLst/>
          </a:prstGeom>
        </p:spPr>
      </p:pic>
      <p:sp>
        <p:nvSpPr>
          <p:cNvPr id="5" name="Rectangle 4"/>
          <p:cNvSpPr/>
          <p:nvPr/>
        </p:nvSpPr>
        <p:spPr>
          <a:xfrm>
            <a:off x="5020290" y="1812390"/>
            <a:ext cx="3804601" cy="3416320"/>
          </a:xfrm>
          <a:prstGeom prst="rect">
            <a:avLst/>
          </a:prstGeom>
        </p:spPr>
        <p:txBody>
          <a:bodyPr wrap="square">
            <a:spAutoFit/>
          </a:bodyPr>
          <a:lstStyle/>
          <a:p>
            <a:pPr algn="just"/>
            <a:endParaRPr lang="en-AU" dirty="0">
              <a:latin typeface="Arial"/>
              <a:cs typeface="Arial"/>
            </a:endParaRPr>
          </a:p>
          <a:p>
            <a:pPr algn="just"/>
            <a:r>
              <a:rPr lang="en-US" dirty="0">
                <a:latin typeface="Arial"/>
                <a:cs typeface="Arial"/>
              </a:rPr>
              <a:t>A coordinate system is attached to each link.  The </a:t>
            </a:r>
            <a:r>
              <a:rPr lang="en-US" i="1" dirty="0" err="1" smtClean="0">
                <a:cs typeface="Arial"/>
              </a:rPr>
              <a:t>O</a:t>
            </a:r>
            <a:r>
              <a:rPr lang="en-US" i="1" baseline="-25000" dirty="0" err="1" smtClean="0">
                <a:cs typeface="Arial"/>
              </a:rPr>
              <a:t>o</a:t>
            </a:r>
            <a:r>
              <a:rPr lang="en-US" i="1" dirty="0" err="1" smtClean="0">
                <a:cs typeface="Arial"/>
              </a:rPr>
              <a:t>x</a:t>
            </a:r>
            <a:r>
              <a:rPr lang="en-US" i="1" baseline="-25000" dirty="0" err="1" smtClean="0">
                <a:cs typeface="Arial"/>
              </a:rPr>
              <a:t>o</a:t>
            </a:r>
            <a:r>
              <a:rPr lang="en-US" i="1" dirty="0" err="1" smtClean="0">
                <a:cs typeface="Arial"/>
              </a:rPr>
              <a:t>y</a:t>
            </a:r>
            <a:r>
              <a:rPr lang="en-US" i="1" baseline="-25000" dirty="0" err="1" smtClean="0">
                <a:cs typeface="Arial"/>
              </a:rPr>
              <a:t>o</a:t>
            </a:r>
            <a:r>
              <a:rPr lang="en-US" i="1" dirty="0" err="1" smtClean="0">
                <a:cs typeface="Arial"/>
              </a:rPr>
              <a:t>z</a:t>
            </a:r>
            <a:r>
              <a:rPr lang="en-US" i="1" baseline="-25000" dirty="0" err="1" smtClean="0">
                <a:cs typeface="Arial"/>
              </a:rPr>
              <a:t>o</a:t>
            </a:r>
            <a:r>
              <a:rPr lang="en-US" i="1" dirty="0" smtClean="0">
                <a:cs typeface="Arial"/>
              </a:rPr>
              <a:t> </a:t>
            </a:r>
            <a:r>
              <a:rPr lang="en-US" dirty="0">
                <a:latin typeface="Arial"/>
                <a:cs typeface="Arial"/>
              </a:rPr>
              <a:t>coordinate system is attached to the base with </a:t>
            </a:r>
            <a:r>
              <a:rPr lang="en-US" dirty="0" smtClean="0">
                <a:latin typeface="Arial"/>
                <a:cs typeface="Arial"/>
              </a:rPr>
              <a:t>its </a:t>
            </a:r>
            <a:r>
              <a:rPr lang="en-US" dirty="0" err="1" smtClean="0">
                <a:latin typeface="Arial"/>
                <a:cs typeface="Arial"/>
              </a:rPr>
              <a:t>orign</a:t>
            </a:r>
            <a:r>
              <a:rPr lang="en-US" dirty="0" smtClean="0">
                <a:latin typeface="Arial"/>
                <a:cs typeface="Arial"/>
              </a:rPr>
              <a:t>  </a:t>
            </a:r>
            <a:r>
              <a:rPr lang="en-US" i="1" dirty="0" err="1">
                <a:cs typeface="Arial"/>
              </a:rPr>
              <a:t>O</a:t>
            </a:r>
            <a:r>
              <a:rPr lang="en-US" i="1" baseline="-25000" dirty="0" err="1">
                <a:cs typeface="Arial"/>
              </a:rPr>
              <a:t>o</a:t>
            </a:r>
            <a:r>
              <a:rPr lang="en-US" dirty="0">
                <a:latin typeface="Arial"/>
                <a:cs typeface="Arial"/>
              </a:rPr>
              <a:t> located at the </a:t>
            </a:r>
            <a:r>
              <a:rPr lang="en-US" dirty="0" smtClean="0">
                <a:latin typeface="Arial"/>
                <a:cs typeface="Arial"/>
              </a:rPr>
              <a:t>first </a:t>
            </a:r>
            <a:r>
              <a:rPr lang="en-US" dirty="0">
                <a:latin typeface="Arial"/>
                <a:cs typeface="Arial"/>
              </a:rPr>
              <a:t>joint pivot and the </a:t>
            </a:r>
            <a:r>
              <a:rPr lang="en-US" i="1" dirty="0">
                <a:cs typeface="Arial"/>
              </a:rPr>
              <a:t>x</a:t>
            </a:r>
            <a:r>
              <a:rPr lang="en-US" i="1" baseline="-25000" dirty="0">
                <a:cs typeface="Arial"/>
              </a:rPr>
              <a:t>o</a:t>
            </a:r>
            <a:r>
              <a:rPr lang="en-US" dirty="0">
                <a:latin typeface="Arial"/>
                <a:cs typeface="Arial"/>
              </a:rPr>
              <a:t>- axis pointing to the right</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Since the joint axes are all parallel to each other, all the twist </a:t>
            </a:r>
            <a:r>
              <a:rPr lang="en-US" dirty="0" smtClean="0">
                <a:latin typeface="Arial"/>
                <a:cs typeface="Arial"/>
              </a:rPr>
              <a:t>angles </a:t>
            </a:r>
            <a:r>
              <a:rPr lang="en-US" i="1" dirty="0">
                <a:cs typeface="Arial"/>
              </a:rPr>
              <a:t>d</a:t>
            </a:r>
            <a:r>
              <a:rPr lang="en-US" i="1" baseline="-25000" dirty="0">
                <a:cs typeface="Arial"/>
              </a:rPr>
              <a:t>i</a:t>
            </a:r>
            <a:r>
              <a:rPr lang="en-US" dirty="0" smtClean="0">
                <a:latin typeface="Arial"/>
                <a:cs typeface="Arial"/>
              </a:rPr>
              <a:t>  </a:t>
            </a:r>
            <a:r>
              <a:rPr lang="en-US" dirty="0">
                <a:latin typeface="Arial"/>
                <a:cs typeface="Arial"/>
              </a:rPr>
              <a:t>and translational distances </a:t>
            </a:r>
            <a:r>
              <a:rPr lang="en-US" i="1" dirty="0">
                <a:cs typeface="Arial"/>
              </a:rPr>
              <a:t>d</a:t>
            </a:r>
            <a:r>
              <a:rPr lang="en-US" i="1" baseline="-25000" dirty="0">
                <a:cs typeface="Arial"/>
              </a:rPr>
              <a:t>i</a:t>
            </a:r>
            <a:r>
              <a:rPr lang="en-US" dirty="0">
                <a:latin typeface="Arial"/>
                <a:cs typeface="Arial"/>
              </a:rPr>
              <a:t> are zero.</a:t>
            </a:r>
            <a:endParaRPr lang="en-AU" dirty="0">
              <a:latin typeface="Arial"/>
              <a:cs typeface="Arial"/>
            </a:endParaRPr>
          </a:p>
        </p:txBody>
      </p:sp>
      <p:sp>
        <p:nvSpPr>
          <p:cNvPr id="6" name="Rectangle 5"/>
          <p:cNvSpPr/>
          <p:nvPr/>
        </p:nvSpPr>
        <p:spPr>
          <a:xfrm>
            <a:off x="2162643" y="6169504"/>
            <a:ext cx="697840" cy="369332"/>
          </a:xfrm>
          <a:prstGeom prst="rect">
            <a:avLst/>
          </a:prstGeom>
        </p:spPr>
        <p:txBody>
          <a:bodyPr wrap="none">
            <a:spAutoFit/>
          </a:bodyPr>
          <a:lstStyle/>
          <a:p>
            <a:pPr algn="ctr"/>
            <a:r>
              <a:rPr lang="en-US" dirty="0">
                <a:latin typeface="Arial"/>
                <a:cs typeface="Arial"/>
              </a:rPr>
              <a:t>Fig.5</a:t>
            </a:r>
          </a:p>
        </p:txBody>
      </p:sp>
      <p:sp>
        <p:nvSpPr>
          <p:cNvPr id="7" name="TextBox 6"/>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18</a:t>
            </a:r>
            <a:endParaRPr lang="en-US" dirty="0">
              <a:latin typeface="Arial"/>
              <a:cs typeface="Arial"/>
            </a:endParaRPr>
          </a:p>
        </p:txBody>
      </p:sp>
    </p:spTree>
    <p:extLst>
      <p:ext uri="{BB962C8B-B14F-4D97-AF65-F5344CB8AC3E}">
        <p14:creationId xmlns:p14="http://schemas.microsoft.com/office/powerpoint/2010/main" val="76380066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2172" y="412462"/>
            <a:ext cx="7955413" cy="923330"/>
          </a:xfrm>
          <a:prstGeom prst="rect">
            <a:avLst/>
          </a:prstGeom>
        </p:spPr>
        <p:txBody>
          <a:bodyPr wrap="square">
            <a:spAutoFit/>
          </a:bodyPr>
          <a:lstStyle/>
          <a:p>
            <a:r>
              <a:rPr lang="en-US" dirty="0">
                <a:latin typeface="Arial"/>
                <a:cs typeface="Arial"/>
              </a:rPr>
              <a:t>For the coordinate systems chosen, the link parameters are given in Table 1</a:t>
            </a:r>
            <a:r>
              <a:rPr lang="en-US" dirty="0" smtClean="0">
                <a:latin typeface="Arial"/>
                <a:cs typeface="Arial"/>
              </a:rPr>
              <a:t>.</a:t>
            </a:r>
          </a:p>
          <a:p>
            <a:endParaRPr lang="en-AU" dirty="0">
              <a:latin typeface="Arial"/>
              <a:cs typeface="Arial"/>
            </a:endParaRPr>
          </a:p>
          <a:p>
            <a:pPr algn="ctr"/>
            <a:r>
              <a:rPr lang="en-US" dirty="0">
                <a:latin typeface="Arial"/>
                <a:cs typeface="Arial"/>
              </a:rPr>
              <a:t>Table 1. D-H Parameters of a 3-DOF Planar Manipulator</a:t>
            </a:r>
            <a:r>
              <a:rPr lang="en-AU" dirty="0">
                <a:latin typeface="Arial"/>
                <a:cs typeface="Arial"/>
              </a:rPr>
              <a:t> </a:t>
            </a:r>
            <a:endParaRPr lang="en-US" dirty="0">
              <a:latin typeface="Arial"/>
              <a:cs typeface="Arial"/>
            </a:endParaRPr>
          </a:p>
        </p:txBody>
      </p:sp>
      <p:graphicFrame>
        <p:nvGraphicFramePr>
          <p:cNvPr id="5" name="Object 4"/>
          <p:cNvGraphicFramePr>
            <a:graphicFrameLocks noChangeAspect="1"/>
          </p:cNvGraphicFramePr>
          <p:nvPr>
            <p:extLst/>
          </p:nvPr>
        </p:nvGraphicFramePr>
        <p:xfrm>
          <a:off x="817503" y="1759171"/>
          <a:ext cx="7988624" cy="1821334"/>
        </p:xfrm>
        <a:graphic>
          <a:graphicData uri="http://schemas.openxmlformats.org/presentationml/2006/ole">
            <mc:AlternateContent xmlns:mc="http://schemas.openxmlformats.org/markup-compatibility/2006">
              <mc:Choice xmlns:v="urn:schemas-microsoft-com:vml" Requires="v">
                <p:oleObj spid="_x0000_s39974" name="Document" r:id="rId3" imgW="5626100" imgH="1282700" progId="Word.Document.12">
                  <p:link updateAutomatic="1"/>
                </p:oleObj>
              </mc:Choice>
              <mc:Fallback>
                <p:oleObj name="Document" r:id="rId3" imgW="5626100" imgH="1282700" progId="Word.Document.12">
                  <p:link updateAutomatic="1"/>
                  <p:pic>
                    <p:nvPicPr>
                      <p:cNvPr id="0" name=""/>
                      <p:cNvPicPr/>
                      <p:nvPr/>
                    </p:nvPicPr>
                    <p:blipFill>
                      <a:blip r:embed="rId4"/>
                      <a:stretch>
                        <a:fillRect/>
                      </a:stretch>
                    </p:blipFill>
                    <p:spPr>
                      <a:xfrm>
                        <a:off x="817503" y="1759171"/>
                        <a:ext cx="7988624" cy="1821334"/>
                      </a:xfrm>
                      <a:prstGeom prst="rect">
                        <a:avLst/>
                      </a:prstGeom>
                    </p:spPr>
                  </p:pic>
                </p:oleObj>
              </mc:Fallback>
            </mc:AlternateContent>
          </a:graphicData>
        </a:graphic>
      </p:graphicFrame>
      <p:sp>
        <p:nvSpPr>
          <p:cNvPr id="7" name="Rectangle 6"/>
          <p:cNvSpPr/>
          <p:nvPr/>
        </p:nvSpPr>
        <p:spPr>
          <a:xfrm>
            <a:off x="817503" y="3343991"/>
            <a:ext cx="7532716" cy="923330"/>
          </a:xfrm>
          <a:prstGeom prst="rect">
            <a:avLst/>
          </a:prstGeom>
        </p:spPr>
        <p:txBody>
          <a:bodyPr wrap="square">
            <a:spAutoFit/>
          </a:bodyPr>
          <a:lstStyle/>
          <a:p>
            <a:r>
              <a:rPr lang="en-US" dirty="0">
                <a:latin typeface="Arial"/>
                <a:cs typeface="Arial"/>
              </a:rPr>
              <a:t>The D-H transformation matrices are obtained by substituting the D-H link parameters  into </a:t>
            </a:r>
            <a:endParaRPr lang="en-AU" dirty="0">
              <a:latin typeface="Arial"/>
              <a:cs typeface="Arial"/>
            </a:endParaRPr>
          </a:p>
          <a:p>
            <a:r>
              <a:rPr lang="en-US" dirty="0" smtClean="0">
                <a:latin typeface="Arial"/>
                <a:cs typeface="Arial"/>
              </a:rPr>
              <a:t>Eq.6:</a:t>
            </a:r>
            <a:endParaRPr lang="en-AU" dirty="0">
              <a:latin typeface="Arial"/>
              <a:cs typeface="Arial"/>
            </a:endParaRPr>
          </a:p>
        </p:txBody>
      </p:sp>
      <p:graphicFrame>
        <p:nvGraphicFramePr>
          <p:cNvPr id="8" name="Object 7"/>
          <p:cNvGraphicFramePr>
            <a:graphicFrameLocks noChangeAspect="1"/>
          </p:cNvGraphicFramePr>
          <p:nvPr>
            <p:extLst/>
          </p:nvPr>
        </p:nvGraphicFramePr>
        <p:xfrm>
          <a:off x="2444981" y="4267321"/>
          <a:ext cx="3978264" cy="1768117"/>
        </p:xfrm>
        <a:graphic>
          <a:graphicData uri="http://schemas.openxmlformats.org/presentationml/2006/ole">
            <mc:AlternateContent xmlns:mc="http://schemas.openxmlformats.org/markup-compatibility/2006">
              <mc:Choice xmlns:v="urn:schemas-microsoft-com:vml" Requires="v">
                <p:oleObj spid="_x0000_s39975" name="Equation" r:id="rId5" imgW="2628900" imgH="1168400" progId="Equation.DSMT4">
                  <p:embed/>
                </p:oleObj>
              </mc:Choice>
              <mc:Fallback>
                <p:oleObj name="Equation" r:id="rId5" imgW="2628900" imgH="1168400" progId="Equation.DSMT4">
                  <p:embed/>
                  <p:pic>
                    <p:nvPicPr>
                      <p:cNvPr id="0" name=""/>
                      <p:cNvPicPr/>
                      <p:nvPr/>
                    </p:nvPicPr>
                    <p:blipFill>
                      <a:blip r:embed="rId6"/>
                      <a:stretch>
                        <a:fillRect/>
                      </a:stretch>
                    </p:blipFill>
                    <p:spPr>
                      <a:xfrm>
                        <a:off x="2444981" y="4267321"/>
                        <a:ext cx="3978264" cy="1768117"/>
                      </a:xfrm>
                      <a:prstGeom prst="rect">
                        <a:avLst/>
                      </a:prstGeom>
                    </p:spPr>
                  </p:pic>
                </p:oleObj>
              </mc:Fallback>
            </mc:AlternateContent>
          </a:graphicData>
        </a:graphic>
      </p:graphicFrame>
      <p:sp>
        <p:nvSpPr>
          <p:cNvPr id="9" name="Rectangle 8"/>
          <p:cNvSpPr/>
          <p:nvPr/>
        </p:nvSpPr>
        <p:spPr>
          <a:xfrm>
            <a:off x="6858000" y="4843685"/>
            <a:ext cx="530915" cy="369332"/>
          </a:xfrm>
          <a:prstGeom prst="rect">
            <a:avLst/>
          </a:prstGeom>
        </p:spPr>
        <p:txBody>
          <a:bodyPr wrap="none">
            <a:spAutoFit/>
          </a:bodyPr>
          <a:lstStyle/>
          <a:p>
            <a:r>
              <a:rPr lang="en-US" dirty="0" smtClean="0">
                <a:latin typeface="Arial"/>
                <a:cs typeface="Arial"/>
              </a:rPr>
              <a:t>(7)</a:t>
            </a:r>
            <a:r>
              <a:rPr lang="en-AU" dirty="0" smtClean="0">
                <a:latin typeface="Arial"/>
                <a:cs typeface="Arial"/>
              </a:rPr>
              <a:t> </a:t>
            </a:r>
            <a:endParaRPr lang="en-US" dirty="0">
              <a:latin typeface="Arial"/>
              <a:cs typeface="Arial"/>
            </a:endParaRPr>
          </a:p>
        </p:txBody>
      </p:sp>
      <p:sp>
        <p:nvSpPr>
          <p:cNvPr id="10" name="TextBox 9"/>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19</a:t>
            </a:r>
            <a:endParaRPr lang="en-US" dirty="0">
              <a:latin typeface="Arial"/>
              <a:cs typeface="Arial"/>
            </a:endParaRPr>
          </a:p>
        </p:txBody>
      </p:sp>
    </p:spTree>
    <p:extLst>
      <p:ext uri="{BB962C8B-B14F-4D97-AF65-F5344CB8AC3E}">
        <p14:creationId xmlns:p14="http://schemas.microsoft.com/office/powerpoint/2010/main" val="424086561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176463" y="1046073"/>
          <a:ext cx="3792515" cy="1630427"/>
        </p:xfrm>
        <a:graphic>
          <a:graphicData uri="http://schemas.openxmlformats.org/presentationml/2006/ole">
            <mc:AlternateContent xmlns:mc="http://schemas.openxmlformats.org/markup-compatibility/2006">
              <mc:Choice xmlns:v="urn:schemas-microsoft-com:vml" Requires="v">
                <p:oleObj spid="_x0000_s40998" name="Equation" r:id="rId3" imgW="2717800" imgH="1168400" progId="Equation.DSMT4">
                  <p:embed/>
                </p:oleObj>
              </mc:Choice>
              <mc:Fallback>
                <p:oleObj name="Equation" r:id="rId3" imgW="2717800" imgH="1168400" progId="Equation.DSMT4">
                  <p:embed/>
                  <p:pic>
                    <p:nvPicPr>
                      <p:cNvPr id="0" name=""/>
                      <p:cNvPicPr/>
                      <p:nvPr/>
                    </p:nvPicPr>
                    <p:blipFill>
                      <a:blip r:embed="rId4"/>
                      <a:stretch>
                        <a:fillRect/>
                      </a:stretch>
                    </p:blipFill>
                    <p:spPr>
                      <a:xfrm>
                        <a:off x="2176463" y="1046073"/>
                        <a:ext cx="3792515" cy="1630427"/>
                      </a:xfrm>
                      <a:prstGeom prst="rect">
                        <a:avLst/>
                      </a:prstGeom>
                    </p:spPr>
                  </p:pic>
                </p:oleObj>
              </mc:Fallback>
            </mc:AlternateContent>
          </a:graphicData>
        </a:graphic>
      </p:graphicFrame>
      <p:sp>
        <p:nvSpPr>
          <p:cNvPr id="5" name="Rectangle 4"/>
          <p:cNvSpPr/>
          <p:nvPr/>
        </p:nvSpPr>
        <p:spPr>
          <a:xfrm>
            <a:off x="7610885" y="1676621"/>
            <a:ext cx="511679" cy="369332"/>
          </a:xfrm>
          <a:prstGeom prst="rect">
            <a:avLst/>
          </a:prstGeom>
        </p:spPr>
        <p:txBody>
          <a:bodyPr wrap="none">
            <a:spAutoFit/>
          </a:bodyPr>
          <a:lstStyle/>
          <a:p>
            <a:r>
              <a:rPr lang="en-US" dirty="0" smtClean="0"/>
              <a:t>(8)</a:t>
            </a:r>
            <a:r>
              <a:rPr lang="en-AU" dirty="0" smtClean="0"/>
              <a:t> </a:t>
            </a:r>
            <a:endParaRPr lang="en-US" dirty="0"/>
          </a:p>
        </p:txBody>
      </p:sp>
      <p:graphicFrame>
        <p:nvGraphicFramePr>
          <p:cNvPr id="6" name="Object 5"/>
          <p:cNvGraphicFramePr>
            <a:graphicFrameLocks noChangeAspect="1"/>
          </p:cNvGraphicFramePr>
          <p:nvPr>
            <p:extLst/>
          </p:nvPr>
        </p:nvGraphicFramePr>
        <p:xfrm>
          <a:off x="2176463" y="3374266"/>
          <a:ext cx="3590925" cy="1557337"/>
        </p:xfrm>
        <a:graphic>
          <a:graphicData uri="http://schemas.openxmlformats.org/presentationml/2006/ole">
            <mc:AlternateContent xmlns:mc="http://schemas.openxmlformats.org/markup-compatibility/2006">
              <mc:Choice xmlns:v="urn:schemas-microsoft-com:vml" Requires="v">
                <p:oleObj spid="_x0000_s40999" name="Equation" r:id="rId5" imgW="2692400" imgH="1168400" progId="Equation.DSMT4">
                  <p:embed/>
                </p:oleObj>
              </mc:Choice>
              <mc:Fallback>
                <p:oleObj name="Equation" r:id="rId5" imgW="2692400" imgH="1168400" progId="Equation.DSMT4">
                  <p:embed/>
                  <p:pic>
                    <p:nvPicPr>
                      <p:cNvPr id="0" name=""/>
                      <p:cNvPicPr/>
                      <p:nvPr/>
                    </p:nvPicPr>
                    <p:blipFill>
                      <a:blip r:embed="rId6"/>
                      <a:stretch>
                        <a:fillRect/>
                      </a:stretch>
                    </p:blipFill>
                    <p:spPr>
                      <a:xfrm>
                        <a:off x="2176463" y="3374266"/>
                        <a:ext cx="3590925" cy="1557337"/>
                      </a:xfrm>
                      <a:prstGeom prst="rect">
                        <a:avLst/>
                      </a:prstGeom>
                    </p:spPr>
                  </p:pic>
                </p:oleObj>
              </mc:Fallback>
            </mc:AlternateContent>
          </a:graphicData>
        </a:graphic>
      </p:graphicFrame>
      <p:sp>
        <p:nvSpPr>
          <p:cNvPr id="7" name="Rectangle 6"/>
          <p:cNvSpPr/>
          <p:nvPr/>
        </p:nvSpPr>
        <p:spPr>
          <a:xfrm>
            <a:off x="7610885" y="4036313"/>
            <a:ext cx="511678" cy="369332"/>
          </a:xfrm>
          <a:prstGeom prst="rect">
            <a:avLst/>
          </a:prstGeom>
        </p:spPr>
        <p:txBody>
          <a:bodyPr wrap="square">
            <a:spAutoFit/>
          </a:bodyPr>
          <a:lstStyle/>
          <a:p>
            <a:r>
              <a:rPr lang="en-US" dirty="0" smtClean="0">
                <a:latin typeface="Arial"/>
                <a:cs typeface="Arial"/>
              </a:rPr>
              <a:t>(9)</a:t>
            </a:r>
            <a:endParaRPr lang="en-US" dirty="0"/>
          </a:p>
        </p:txBody>
      </p:sp>
      <p:sp>
        <p:nvSpPr>
          <p:cNvPr id="8" name="TextBox 7"/>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20</a:t>
            </a:r>
            <a:endParaRPr lang="en-US" dirty="0">
              <a:latin typeface="Arial"/>
              <a:cs typeface="Arial"/>
            </a:endParaRPr>
          </a:p>
        </p:txBody>
      </p:sp>
    </p:spTree>
    <p:extLst>
      <p:ext uri="{BB962C8B-B14F-4D97-AF65-F5344CB8AC3E}">
        <p14:creationId xmlns:p14="http://schemas.microsoft.com/office/powerpoint/2010/main" val="3299092033"/>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740" y="571211"/>
            <a:ext cx="8166151" cy="4524316"/>
          </a:xfrm>
          <a:prstGeom prst="rect">
            <a:avLst/>
          </a:prstGeom>
        </p:spPr>
        <p:txBody>
          <a:bodyPr wrap="square">
            <a:spAutoFit/>
          </a:bodyPr>
          <a:lstStyle/>
          <a:p>
            <a:r>
              <a:rPr lang="en-US" b="1" dirty="0">
                <a:latin typeface="Arial"/>
                <a:cs typeface="Arial"/>
              </a:rPr>
              <a:t>5. D-H Transformation Matrices of the SCARA  </a:t>
            </a:r>
            <a:r>
              <a:rPr lang="en-US" b="1" dirty="0" smtClean="0">
                <a:latin typeface="Arial"/>
                <a:cs typeface="Arial"/>
              </a:rPr>
              <a:t>arm</a:t>
            </a:r>
          </a:p>
          <a:p>
            <a:endParaRPr lang="en-AU" dirty="0">
              <a:latin typeface="Arial"/>
              <a:cs typeface="Arial"/>
            </a:endParaRPr>
          </a:p>
          <a:p>
            <a:r>
              <a:rPr lang="en-US" dirty="0">
                <a:latin typeface="Arial"/>
                <a:cs typeface="Arial"/>
              </a:rPr>
              <a:t>The SCARA(Selective Compliance Assembly Robot)  arm is an important type </a:t>
            </a:r>
            <a:r>
              <a:rPr lang="en-US" dirty="0" smtClean="0">
                <a:latin typeface="Arial"/>
                <a:cs typeface="Arial"/>
              </a:rPr>
              <a:t>of 4 -</a:t>
            </a:r>
            <a:r>
              <a:rPr lang="en-US" dirty="0">
                <a:latin typeface="Arial"/>
                <a:cs typeface="Arial"/>
              </a:rPr>
              <a:t>DOF  manipulator. Fig.6 shows a schematic diagram of a SCARA arm.</a:t>
            </a:r>
            <a:endParaRPr lang="en-AU" dirty="0">
              <a:latin typeface="Arial"/>
              <a:cs typeface="Arial"/>
            </a:endParaRPr>
          </a:p>
          <a:p>
            <a:r>
              <a:rPr lang="en-US" dirty="0">
                <a:latin typeface="Arial"/>
                <a:cs typeface="Arial"/>
              </a:rPr>
              <a:t> </a:t>
            </a:r>
            <a:endParaRPr lang="en-AU"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AU" dirty="0">
              <a:latin typeface="Arial"/>
              <a:cs typeface="Arial"/>
            </a:endParaRPr>
          </a:p>
          <a:p>
            <a:r>
              <a:rPr lang="en-US" dirty="0">
                <a:latin typeface="Arial"/>
                <a:cs typeface="Arial"/>
              </a:rPr>
              <a:t> </a:t>
            </a:r>
            <a:endParaRPr lang="en-AU" dirty="0">
              <a:latin typeface="Arial"/>
              <a:cs typeface="Arial"/>
            </a:endParaRPr>
          </a:p>
        </p:txBody>
      </p:sp>
      <p:pic>
        <p:nvPicPr>
          <p:cNvPr id="2" name="Picture 1" descr="IMAG0066.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0348" t="5863" r="7651" b="60607"/>
          <a:stretch/>
        </p:blipFill>
        <p:spPr>
          <a:xfrm>
            <a:off x="658740" y="1891863"/>
            <a:ext cx="5774744" cy="4275981"/>
          </a:xfrm>
          <a:prstGeom prst="rect">
            <a:avLst/>
          </a:prstGeom>
        </p:spPr>
      </p:pic>
      <p:sp>
        <p:nvSpPr>
          <p:cNvPr id="3" name="Rectangle 2"/>
          <p:cNvSpPr/>
          <p:nvPr/>
        </p:nvSpPr>
        <p:spPr>
          <a:xfrm>
            <a:off x="6827225" y="2301561"/>
            <a:ext cx="1997666" cy="3139321"/>
          </a:xfrm>
          <a:prstGeom prst="rect">
            <a:avLst/>
          </a:prstGeom>
        </p:spPr>
        <p:txBody>
          <a:bodyPr wrap="square">
            <a:spAutoFit/>
          </a:bodyPr>
          <a:lstStyle/>
          <a:p>
            <a:r>
              <a:rPr lang="en-US" dirty="0">
                <a:latin typeface="Arial"/>
                <a:cs typeface="Arial"/>
              </a:rPr>
              <a:t>The SCARA arm has been produced by several companies, including Adept Technology, IBM, Seiko , and others. It is useful for assembling parts on a plane.</a:t>
            </a:r>
            <a:endParaRPr lang="en-AU" dirty="0">
              <a:latin typeface="Arial"/>
              <a:cs typeface="Arial"/>
            </a:endParaRPr>
          </a:p>
        </p:txBody>
      </p:sp>
      <p:sp>
        <p:nvSpPr>
          <p:cNvPr id="5" name="Rectangle 4"/>
          <p:cNvSpPr/>
          <p:nvPr/>
        </p:nvSpPr>
        <p:spPr>
          <a:xfrm>
            <a:off x="2990536" y="6167844"/>
            <a:ext cx="697840" cy="369332"/>
          </a:xfrm>
          <a:prstGeom prst="rect">
            <a:avLst/>
          </a:prstGeom>
        </p:spPr>
        <p:txBody>
          <a:bodyPr wrap="none">
            <a:spAutoFit/>
          </a:bodyPr>
          <a:lstStyle/>
          <a:p>
            <a:pPr algn="ctr"/>
            <a:r>
              <a:rPr lang="en-US" dirty="0">
                <a:latin typeface="Arial"/>
                <a:cs typeface="Arial"/>
              </a:rPr>
              <a:t>Fig.6</a:t>
            </a:r>
          </a:p>
        </p:txBody>
      </p:sp>
      <p:sp>
        <p:nvSpPr>
          <p:cNvPr id="6" name="TextBox 5"/>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21</a:t>
            </a:r>
            <a:endParaRPr lang="en-US" dirty="0">
              <a:latin typeface="Arial"/>
              <a:cs typeface="Arial"/>
            </a:endParaRPr>
          </a:p>
        </p:txBody>
      </p:sp>
    </p:spTree>
    <p:extLst>
      <p:ext uri="{BB962C8B-B14F-4D97-AF65-F5344CB8AC3E}">
        <p14:creationId xmlns:p14="http://schemas.microsoft.com/office/powerpoint/2010/main" val="12442720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1789" y="1435698"/>
            <a:ext cx="7914106" cy="3693319"/>
          </a:xfrm>
          <a:prstGeom prst="rect">
            <a:avLst/>
          </a:prstGeom>
        </p:spPr>
        <p:txBody>
          <a:bodyPr wrap="square">
            <a:spAutoFit/>
          </a:bodyPr>
          <a:lstStyle/>
          <a:p>
            <a:pPr algn="ctr"/>
            <a:endParaRPr lang="en-US" dirty="0" smtClean="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r>
              <a:rPr lang="en-US" dirty="0">
                <a:latin typeface="Arial"/>
                <a:cs typeface="Arial"/>
              </a:rPr>
              <a:t>The first two and the fourth are revolute joints, and the third is a prismatic </a:t>
            </a:r>
            <a:r>
              <a:rPr lang="en-US" dirty="0" err="1" smtClean="0">
                <a:latin typeface="Arial"/>
                <a:cs typeface="Arial"/>
              </a:rPr>
              <a:t>joint.For</a:t>
            </a:r>
            <a:r>
              <a:rPr lang="en-US" dirty="0" smtClean="0">
                <a:latin typeface="Arial"/>
                <a:cs typeface="Arial"/>
              </a:rPr>
              <a:t> </a:t>
            </a:r>
            <a:r>
              <a:rPr lang="en-US" dirty="0">
                <a:latin typeface="Arial"/>
                <a:cs typeface="Arial"/>
              </a:rPr>
              <a:t>the coordinate system established  in  the  Fig.6, the  corresponding link parameters are listed in Table 2.</a:t>
            </a:r>
            <a:endParaRPr lang="en-AU" dirty="0">
              <a:latin typeface="Arial"/>
              <a:cs typeface="Arial"/>
            </a:endParaRPr>
          </a:p>
          <a:p>
            <a:pPr algn="ctr"/>
            <a:r>
              <a:rPr lang="en-US" dirty="0">
                <a:latin typeface="Arial"/>
                <a:cs typeface="Arial"/>
              </a:rPr>
              <a:t>Table 2. D-H Parameters of the SCARA arm</a:t>
            </a:r>
            <a:endParaRPr lang="en-AU" dirty="0">
              <a:latin typeface="Arial"/>
              <a:cs typeface="Arial"/>
            </a:endParaRPr>
          </a:p>
        </p:txBody>
      </p:sp>
      <p:graphicFrame>
        <p:nvGraphicFramePr>
          <p:cNvPr id="5" name="Object 4"/>
          <p:cNvGraphicFramePr>
            <a:graphicFrameLocks noChangeAspect="1"/>
          </p:cNvGraphicFramePr>
          <p:nvPr>
            <p:extLst/>
          </p:nvPr>
        </p:nvGraphicFramePr>
        <p:xfrm>
          <a:off x="1032401" y="5129017"/>
          <a:ext cx="7165452" cy="1892456"/>
        </p:xfrm>
        <a:graphic>
          <a:graphicData uri="http://schemas.openxmlformats.org/presentationml/2006/ole">
            <mc:AlternateContent xmlns:mc="http://schemas.openxmlformats.org/markup-compatibility/2006">
              <mc:Choice xmlns:v="urn:schemas-microsoft-com:vml" Requires="v">
                <p:oleObj spid="_x0000_s42004" name="Document" r:id="rId3" imgW="5626100" imgH="1485900" progId="Word.Document.12">
                  <p:link updateAutomatic="1"/>
                </p:oleObj>
              </mc:Choice>
              <mc:Fallback>
                <p:oleObj name="Document" r:id="rId3" imgW="5626100" imgH="1485900" progId="Word.Document.12">
                  <p:link updateAutomatic="1"/>
                  <p:pic>
                    <p:nvPicPr>
                      <p:cNvPr id="0" name=""/>
                      <p:cNvPicPr/>
                      <p:nvPr/>
                    </p:nvPicPr>
                    <p:blipFill>
                      <a:blip r:embed="rId4"/>
                      <a:stretch>
                        <a:fillRect/>
                      </a:stretch>
                    </p:blipFill>
                    <p:spPr>
                      <a:xfrm>
                        <a:off x="1032401" y="5129017"/>
                        <a:ext cx="7165452" cy="1892456"/>
                      </a:xfrm>
                      <a:prstGeom prst="rect">
                        <a:avLst/>
                      </a:prstGeom>
                    </p:spPr>
                  </p:pic>
                </p:oleObj>
              </mc:Fallback>
            </mc:AlternateContent>
          </a:graphicData>
        </a:graphic>
      </p:graphicFrame>
      <p:pic>
        <p:nvPicPr>
          <p:cNvPr id="6" name="Picture 5" descr="IMAG0066.PDF"/>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0348" t="5863" r="7651" b="60607"/>
          <a:stretch/>
        </p:blipFill>
        <p:spPr>
          <a:xfrm>
            <a:off x="1928650" y="249589"/>
            <a:ext cx="5150169" cy="3655491"/>
          </a:xfrm>
          <a:prstGeom prst="rect">
            <a:avLst/>
          </a:prstGeom>
        </p:spPr>
      </p:pic>
      <p:sp>
        <p:nvSpPr>
          <p:cNvPr id="2" name="Rectangle 1"/>
          <p:cNvSpPr/>
          <p:nvPr/>
        </p:nvSpPr>
        <p:spPr>
          <a:xfrm>
            <a:off x="4097346" y="3535748"/>
            <a:ext cx="697840" cy="369332"/>
          </a:xfrm>
          <a:prstGeom prst="rect">
            <a:avLst/>
          </a:prstGeom>
        </p:spPr>
        <p:txBody>
          <a:bodyPr wrap="none">
            <a:spAutoFit/>
          </a:bodyPr>
          <a:lstStyle/>
          <a:p>
            <a:pPr algn="ctr"/>
            <a:r>
              <a:rPr lang="en-US" dirty="0">
                <a:latin typeface="Arial"/>
                <a:cs typeface="Arial"/>
              </a:rPr>
              <a:t>Fig.6</a:t>
            </a:r>
          </a:p>
        </p:txBody>
      </p:sp>
      <p:sp>
        <p:nvSpPr>
          <p:cNvPr id="7" name="TextBox 6"/>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2</a:t>
            </a:r>
            <a:endParaRPr lang="en-US" dirty="0">
              <a:latin typeface="Arial"/>
              <a:cs typeface="Arial"/>
            </a:endParaRPr>
          </a:p>
        </p:txBody>
      </p:sp>
    </p:spTree>
    <p:extLst>
      <p:ext uri="{BB962C8B-B14F-4D97-AF65-F5344CB8AC3E}">
        <p14:creationId xmlns:p14="http://schemas.microsoft.com/office/powerpoint/2010/main" val="1032657064"/>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1735" y="693929"/>
            <a:ext cx="8005838" cy="646331"/>
          </a:xfrm>
          <a:prstGeom prst="rect">
            <a:avLst/>
          </a:prstGeom>
        </p:spPr>
        <p:txBody>
          <a:bodyPr wrap="square">
            <a:spAutoFit/>
          </a:bodyPr>
          <a:lstStyle/>
          <a:p>
            <a:r>
              <a:rPr lang="en-US" dirty="0">
                <a:latin typeface="Arial"/>
                <a:cs typeface="Arial"/>
              </a:rPr>
              <a:t>Substituting the D-H parameters into </a:t>
            </a:r>
            <a:r>
              <a:rPr lang="en-US" dirty="0" smtClean="0">
                <a:latin typeface="Arial"/>
                <a:cs typeface="Arial"/>
              </a:rPr>
              <a:t>Eq.6, </a:t>
            </a:r>
            <a:r>
              <a:rPr lang="en-US" dirty="0">
                <a:latin typeface="Arial"/>
                <a:cs typeface="Arial"/>
              </a:rPr>
              <a:t>we obtain the D-H transformation matrices:</a:t>
            </a:r>
            <a:endParaRPr lang="en-AU" dirty="0">
              <a:latin typeface="Arial"/>
              <a:cs typeface="Aria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237032212"/>
              </p:ext>
            </p:extLst>
          </p:nvPr>
        </p:nvGraphicFramePr>
        <p:xfrm>
          <a:off x="2131435" y="1833142"/>
          <a:ext cx="3494739" cy="1637632"/>
        </p:xfrm>
        <a:graphic>
          <a:graphicData uri="http://schemas.openxmlformats.org/presentationml/2006/ole">
            <mc:AlternateContent xmlns:mc="http://schemas.openxmlformats.org/markup-compatibility/2006">
              <mc:Choice xmlns:v="urn:schemas-microsoft-com:vml" Requires="v">
                <p:oleObj spid="_x0000_s43046" name="Equation" r:id="rId3" imgW="2628900" imgH="1231900" progId="Equation.DSMT4">
                  <p:embed/>
                </p:oleObj>
              </mc:Choice>
              <mc:Fallback>
                <p:oleObj name="Equation" r:id="rId3" imgW="2628900" imgH="1231900" progId="Equation.DSMT4">
                  <p:embed/>
                  <p:pic>
                    <p:nvPicPr>
                      <p:cNvPr id="0" name=""/>
                      <p:cNvPicPr/>
                      <p:nvPr/>
                    </p:nvPicPr>
                    <p:blipFill>
                      <a:blip r:embed="rId4"/>
                      <a:stretch>
                        <a:fillRect/>
                      </a:stretch>
                    </p:blipFill>
                    <p:spPr>
                      <a:xfrm>
                        <a:off x="2131435" y="1833142"/>
                        <a:ext cx="3494739" cy="1637632"/>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030413" y="3871913"/>
          <a:ext cx="3803650" cy="1598612"/>
        </p:xfrm>
        <a:graphic>
          <a:graphicData uri="http://schemas.openxmlformats.org/presentationml/2006/ole">
            <mc:AlternateContent xmlns:mc="http://schemas.openxmlformats.org/markup-compatibility/2006">
              <mc:Choice xmlns:v="urn:schemas-microsoft-com:vml" Requires="v">
                <p:oleObj spid="_x0000_s43047" name="Equation" r:id="rId5" imgW="2781300" imgH="1168400" progId="Equation.DSMT4">
                  <p:embed/>
                </p:oleObj>
              </mc:Choice>
              <mc:Fallback>
                <p:oleObj name="Equation" r:id="rId5" imgW="2781300" imgH="1168400" progId="Equation.DSMT4">
                  <p:embed/>
                  <p:pic>
                    <p:nvPicPr>
                      <p:cNvPr id="0" name=""/>
                      <p:cNvPicPr/>
                      <p:nvPr/>
                    </p:nvPicPr>
                    <p:blipFill>
                      <a:blip r:embed="rId6"/>
                      <a:stretch>
                        <a:fillRect/>
                      </a:stretch>
                    </p:blipFill>
                    <p:spPr>
                      <a:xfrm>
                        <a:off x="2030413" y="3871913"/>
                        <a:ext cx="3803650" cy="1598612"/>
                      </a:xfrm>
                      <a:prstGeom prst="rect">
                        <a:avLst/>
                      </a:prstGeom>
                    </p:spPr>
                  </p:pic>
                </p:oleObj>
              </mc:Fallback>
            </mc:AlternateContent>
          </a:graphicData>
        </a:graphic>
      </p:graphicFrame>
      <p:sp>
        <p:nvSpPr>
          <p:cNvPr id="7" name="Rectangle 6"/>
          <p:cNvSpPr/>
          <p:nvPr/>
        </p:nvSpPr>
        <p:spPr>
          <a:xfrm>
            <a:off x="7868018" y="2565913"/>
            <a:ext cx="659155" cy="369332"/>
          </a:xfrm>
          <a:prstGeom prst="rect">
            <a:avLst/>
          </a:prstGeom>
        </p:spPr>
        <p:txBody>
          <a:bodyPr wrap="none">
            <a:spAutoFit/>
          </a:bodyPr>
          <a:lstStyle/>
          <a:p>
            <a:r>
              <a:rPr lang="en-US" dirty="0" smtClean="0">
                <a:latin typeface="Arial"/>
                <a:cs typeface="Arial"/>
              </a:rPr>
              <a:t>(10)</a:t>
            </a:r>
            <a:r>
              <a:rPr lang="en-AU" dirty="0" smtClean="0">
                <a:latin typeface="Arial"/>
                <a:cs typeface="Arial"/>
              </a:rPr>
              <a:t> </a:t>
            </a:r>
            <a:endParaRPr lang="en-US" dirty="0">
              <a:latin typeface="Arial"/>
              <a:cs typeface="Arial"/>
            </a:endParaRPr>
          </a:p>
        </p:txBody>
      </p:sp>
      <p:sp>
        <p:nvSpPr>
          <p:cNvPr id="8" name="Rectangle 7"/>
          <p:cNvSpPr/>
          <p:nvPr/>
        </p:nvSpPr>
        <p:spPr>
          <a:xfrm>
            <a:off x="7885150" y="4485105"/>
            <a:ext cx="642035" cy="369332"/>
          </a:xfrm>
          <a:prstGeom prst="rect">
            <a:avLst/>
          </a:prstGeom>
        </p:spPr>
        <p:txBody>
          <a:bodyPr wrap="none">
            <a:spAutoFit/>
          </a:bodyPr>
          <a:lstStyle/>
          <a:p>
            <a:r>
              <a:rPr lang="en-US" dirty="0">
                <a:latin typeface="Arial"/>
                <a:cs typeface="Arial"/>
              </a:rPr>
              <a:t>(</a:t>
            </a:r>
            <a:r>
              <a:rPr lang="en-US" dirty="0" smtClean="0">
                <a:latin typeface="Arial"/>
                <a:cs typeface="Arial"/>
              </a:rPr>
              <a:t>11)</a:t>
            </a:r>
            <a:r>
              <a:rPr lang="en-AU" dirty="0" smtClean="0">
                <a:latin typeface="Arial"/>
                <a:cs typeface="Arial"/>
              </a:rPr>
              <a:t> </a:t>
            </a:r>
            <a:endParaRPr lang="en-US" dirty="0">
              <a:latin typeface="Arial"/>
              <a:cs typeface="Arial"/>
            </a:endParaRPr>
          </a:p>
        </p:txBody>
      </p:sp>
      <p:sp>
        <p:nvSpPr>
          <p:cNvPr id="9" name="TextBox 8"/>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3</a:t>
            </a:r>
            <a:endParaRPr lang="en-US" dirty="0">
              <a:latin typeface="Arial"/>
              <a:cs typeface="Arial"/>
            </a:endParaRPr>
          </a:p>
        </p:txBody>
      </p:sp>
    </p:spTree>
    <p:extLst>
      <p:ext uri="{BB962C8B-B14F-4D97-AF65-F5344CB8AC3E}">
        <p14:creationId xmlns:p14="http://schemas.microsoft.com/office/powerpoint/2010/main" val="413136573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438909" y="1238500"/>
          <a:ext cx="2921828" cy="1639994"/>
        </p:xfrm>
        <a:graphic>
          <a:graphicData uri="http://schemas.openxmlformats.org/presentationml/2006/ole">
            <mc:AlternateContent xmlns:mc="http://schemas.openxmlformats.org/markup-compatibility/2006">
              <mc:Choice xmlns:v="urn:schemas-microsoft-com:vml" Requires="v">
                <p:oleObj spid="_x0000_s44070" name="Equation" r:id="rId3" imgW="1968500" imgH="1104900" progId="Equation.DSMT4">
                  <p:embed/>
                </p:oleObj>
              </mc:Choice>
              <mc:Fallback>
                <p:oleObj name="Equation" r:id="rId3" imgW="1968500" imgH="1104900" progId="Equation.DSMT4">
                  <p:embed/>
                  <p:pic>
                    <p:nvPicPr>
                      <p:cNvPr id="0" name=""/>
                      <p:cNvPicPr/>
                      <p:nvPr/>
                    </p:nvPicPr>
                    <p:blipFill>
                      <a:blip r:embed="rId4"/>
                      <a:stretch>
                        <a:fillRect/>
                      </a:stretch>
                    </p:blipFill>
                    <p:spPr>
                      <a:xfrm>
                        <a:off x="2438909" y="1238500"/>
                        <a:ext cx="2921828" cy="1639994"/>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291856" y="3420927"/>
          <a:ext cx="3242670" cy="1673636"/>
        </p:xfrm>
        <a:graphic>
          <a:graphicData uri="http://schemas.openxmlformats.org/presentationml/2006/ole">
            <mc:AlternateContent xmlns:mc="http://schemas.openxmlformats.org/markup-compatibility/2006">
              <mc:Choice xmlns:v="urn:schemas-microsoft-com:vml" Requires="v">
                <p:oleObj spid="_x0000_s44071" name="Equation" r:id="rId5" imgW="2362200" imgH="1219200" progId="Equation.DSMT4">
                  <p:embed/>
                </p:oleObj>
              </mc:Choice>
              <mc:Fallback>
                <p:oleObj name="Equation" r:id="rId5" imgW="2362200" imgH="1219200" progId="Equation.DSMT4">
                  <p:embed/>
                  <p:pic>
                    <p:nvPicPr>
                      <p:cNvPr id="0" name=""/>
                      <p:cNvPicPr/>
                      <p:nvPr/>
                    </p:nvPicPr>
                    <p:blipFill>
                      <a:blip r:embed="rId6"/>
                      <a:stretch>
                        <a:fillRect/>
                      </a:stretch>
                    </p:blipFill>
                    <p:spPr>
                      <a:xfrm>
                        <a:off x="2291856" y="3420927"/>
                        <a:ext cx="3242670" cy="1673636"/>
                      </a:xfrm>
                      <a:prstGeom prst="rect">
                        <a:avLst/>
                      </a:prstGeom>
                    </p:spPr>
                  </p:pic>
                </p:oleObj>
              </mc:Fallback>
            </mc:AlternateContent>
          </a:graphicData>
        </a:graphic>
      </p:graphicFrame>
      <p:sp>
        <p:nvSpPr>
          <p:cNvPr id="6" name="Rectangle 5"/>
          <p:cNvSpPr/>
          <p:nvPr/>
        </p:nvSpPr>
        <p:spPr>
          <a:xfrm>
            <a:off x="7333282" y="1819300"/>
            <a:ext cx="659155" cy="369332"/>
          </a:xfrm>
          <a:prstGeom prst="rect">
            <a:avLst/>
          </a:prstGeom>
        </p:spPr>
        <p:txBody>
          <a:bodyPr wrap="none">
            <a:spAutoFit/>
          </a:bodyPr>
          <a:lstStyle/>
          <a:p>
            <a:r>
              <a:rPr lang="en-US" dirty="0">
                <a:latin typeface="Arial"/>
                <a:cs typeface="Arial"/>
              </a:rPr>
              <a:t>(</a:t>
            </a:r>
            <a:r>
              <a:rPr lang="en-US" dirty="0" smtClean="0">
                <a:latin typeface="Arial"/>
                <a:cs typeface="Arial"/>
              </a:rPr>
              <a:t>12)</a:t>
            </a:r>
            <a:r>
              <a:rPr lang="en-AU" dirty="0" smtClean="0">
                <a:latin typeface="Arial"/>
                <a:cs typeface="Arial"/>
              </a:rPr>
              <a:t> </a:t>
            </a:r>
            <a:endParaRPr lang="en-US" dirty="0">
              <a:latin typeface="Arial"/>
              <a:cs typeface="Arial"/>
            </a:endParaRPr>
          </a:p>
        </p:txBody>
      </p:sp>
      <p:sp>
        <p:nvSpPr>
          <p:cNvPr id="7" name="Rectangle 6"/>
          <p:cNvSpPr/>
          <p:nvPr/>
        </p:nvSpPr>
        <p:spPr>
          <a:xfrm>
            <a:off x="7333282" y="4247611"/>
            <a:ext cx="659155" cy="369332"/>
          </a:xfrm>
          <a:prstGeom prst="rect">
            <a:avLst/>
          </a:prstGeom>
        </p:spPr>
        <p:txBody>
          <a:bodyPr wrap="none">
            <a:spAutoFit/>
          </a:bodyPr>
          <a:lstStyle/>
          <a:p>
            <a:r>
              <a:rPr lang="en-US" dirty="0">
                <a:latin typeface="Arial"/>
                <a:cs typeface="Arial"/>
              </a:rPr>
              <a:t>(</a:t>
            </a:r>
            <a:r>
              <a:rPr lang="en-US" dirty="0" smtClean="0">
                <a:latin typeface="Arial"/>
                <a:cs typeface="Arial"/>
              </a:rPr>
              <a:t>13)</a:t>
            </a:r>
            <a:r>
              <a:rPr lang="en-AU" dirty="0" smtClean="0">
                <a:latin typeface="Arial"/>
                <a:cs typeface="Arial"/>
              </a:rPr>
              <a:t> </a:t>
            </a:r>
            <a:endParaRPr lang="en-US" dirty="0">
              <a:latin typeface="Arial"/>
              <a:cs typeface="Arial"/>
            </a:endParaRPr>
          </a:p>
        </p:txBody>
      </p:sp>
      <p:sp>
        <p:nvSpPr>
          <p:cNvPr id="8" name="TextBox 7"/>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4</a:t>
            </a:r>
            <a:endParaRPr lang="en-US" dirty="0">
              <a:latin typeface="Arial"/>
              <a:cs typeface="Arial"/>
            </a:endParaRPr>
          </a:p>
        </p:txBody>
      </p:sp>
    </p:spTree>
    <p:extLst>
      <p:ext uri="{BB962C8B-B14F-4D97-AF65-F5344CB8AC3E}">
        <p14:creationId xmlns:p14="http://schemas.microsoft.com/office/powerpoint/2010/main" val="3272320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887" y="261120"/>
            <a:ext cx="7986891" cy="6440225"/>
          </a:xfrm>
          <a:prstGeom prst="rect">
            <a:avLst/>
          </a:prstGeom>
        </p:spPr>
        <p:txBody>
          <a:bodyPr wrap="square">
            <a:spAutoFit/>
          </a:bodyPr>
          <a:lstStyle/>
          <a:p>
            <a:r>
              <a:rPr lang="en-US" dirty="0" smtClean="0">
                <a:latin typeface="Arial" pitchFamily="34" charset="0"/>
                <a:cs typeface="Arial" pitchFamily="34" charset="0"/>
              </a:rPr>
              <a:t>For example, a kinematic structure of the  Fanuc S-900W robot (Fig. 5 ), consisting of six links and six joints has a view shown in Fig. 6.</a:t>
            </a:r>
            <a:endParaRPr lang="ru-RU" dirty="0" smtClean="0">
              <a:latin typeface="Arial" pitchFamily="34" charset="0"/>
              <a:cs typeface="Arial" pitchFamily="34" charset="0"/>
            </a:endParaRPr>
          </a:p>
          <a:p>
            <a:pPr>
              <a:lnSpc>
                <a:spcPct val="150000"/>
              </a:lnSpc>
            </a:pPr>
            <a:endParaRPr lang="en-AU" dirty="0">
              <a:latin typeface="Arial"/>
              <a:cs typeface="Arial"/>
            </a:endParaRPr>
          </a:p>
          <a:p>
            <a:pPr>
              <a:lnSpc>
                <a:spcPct val="150000"/>
              </a:lnSpc>
            </a:pPr>
            <a:endParaRPr lang="en-AU" dirty="0" smtClean="0">
              <a:latin typeface="Arial"/>
              <a:cs typeface="Arial"/>
            </a:endParaRPr>
          </a:p>
          <a:p>
            <a:pPr>
              <a:lnSpc>
                <a:spcPct val="150000"/>
              </a:lnSpc>
            </a:pPr>
            <a:endParaRPr lang="en-AU" dirty="0">
              <a:latin typeface="Arial"/>
              <a:cs typeface="Arial"/>
            </a:endParaRPr>
          </a:p>
          <a:p>
            <a:pPr algn="ctr">
              <a:lnSpc>
                <a:spcPct val="150000"/>
              </a:lnSpc>
            </a:pPr>
            <a:endParaRPr lang="en-AU" dirty="0" smtClean="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a:latin typeface="Arial"/>
              <a:cs typeface="Arial"/>
            </a:endParaRPr>
          </a:p>
          <a:p>
            <a:pPr algn="ctr">
              <a:lnSpc>
                <a:spcPct val="150000"/>
              </a:lnSpc>
            </a:pPr>
            <a:endParaRPr lang="en-US" dirty="0" smtClean="0">
              <a:latin typeface="Arial"/>
              <a:cs typeface="Arial"/>
            </a:endParaRPr>
          </a:p>
          <a:p>
            <a:pPr algn="ctr">
              <a:lnSpc>
                <a:spcPct val="150000"/>
              </a:lnSpc>
            </a:pPr>
            <a:r>
              <a:rPr lang="en-US" dirty="0" smtClean="0">
                <a:latin typeface="Arial"/>
                <a:cs typeface="Arial"/>
              </a:rPr>
              <a:t>Fig</a:t>
            </a:r>
            <a:r>
              <a:rPr lang="en-US" dirty="0">
                <a:latin typeface="Arial"/>
                <a:cs typeface="Arial"/>
              </a:rPr>
              <a:t>. </a:t>
            </a:r>
            <a:r>
              <a:rPr lang="en-US" dirty="0" smtClean="0">
                <a:latin typeface="Arial"/>
                <a:cs typeface="Arial"/>
              </a:rPr>
              <a:t>5 </a:t>
            </a:r>
          </a:p>
        </p:txBody>
      </p:sp>
      <p:pic>
        <p:nvPicPr>
          <p:cNvPr id="3" name="Picture 2"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2245941" y="1551614"/>
            <a:ext cx="5204941" cy="4168588"/>
          </a:xfrm>
          <a:prstGeom prst="rect">
            <a:avLst/>
          </a:prstGeom>
        </p:spPr>
      </p:pic>
      <p:sp>
        <p:nvSpPr>
          <p:cNvPr id="5" name="TextBox 4"/>
          <p:cNvSpPr txBox="1"/>
          <p:nvPr/>
        </p:nvSpPr>
        <p:spPr>
          <a:xfrm>
            <a:off x="8596327" y="300788"/>
            <a:ext cx="312906"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spTree>
    <p:extLst>
      <p:ext uri="{BB962C8B-B14F-4D97-AF65-F5344CB8AC3E}">
        <p14:creationId xmlns:p14="http://schemas.microsoft.com/office/powerpoint/2010/main" val="336051136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8705" y="1990969"/>
            <a:ext cx="7449747" cy="2308324"/>
          </a:xfrm>
          <a:prstGeom prst="rect">
            <a:avLst/>
          </a:prstGeom>
        </p:spPr>
        <p:txBody>
          <a:bodyPr wrap="square">
            <a:spAutoFit/>
          </a:bodyPr>
          <a:lstStyle/>
          <a:p>
            <a:r>
              <a:rPr lang="en-US" dirty="0">
                <a:latin typeface="Arial"/>
                <a:cs typeface="Arial"/>
              </a:rPr>
              <a:t>In this robot, the joint variables are </a:t>
            </a:r>
            <a:r>
              <a:rPr lang="en-US" dirty="0" smtClean="0">
                <a:latin typeface="Arial"/>
                <a:cs typeface="Arial"/>
              </a:rPr>
              <a:t>                    </a:t>
            </a:r>
            <a:r>
              <a:rPr lang="en-US" dirty="0">
                <a:latin typeface="Arial"/>
                <a:cs typeface="Arial"/>
              </a:rPr>
              <a:t>and</a:t>
            </a:r>
            <a:r>
              <a:rPr lang="en-AU" dirty="0">
                <a:latin typeface="Arial"/>
                <a:cs typeface="Arial"/>
              </a:rPr>
              <a:t> </a:t>
            </a:r>
            <a:r>
              <a:rPr lang="en-AU" dirty="0" smtClean="0">
                <a:latin typeface="Arial"/>
                <a:cs typeface="Arial"/>
              </a:rPr>
              <a:t>      .</a:t>
            </a:r>
          </a:p>
          <a:p>
            <a:endParaRPr lang="en-US" dirty="0" smtClean="0">
              <a:latin typeface="Arial"/>
              <a:cs typeface="Arial"/>
            </a:endParaRPr>
          </a:p>
          <a:p>
            <a:r>
              <a:rPr lang="en-US" dirty="0" smtClean="0">
                <a:latin typeface="Arial"/>
                <a:cs typeface="Arial"/>
              </a:rPr>
              <a:t>The </a:t>
            </a:r>
            <a:r>
              <a:rPr lang="en-US" dirty="0">
                <a:latin typeface="Arial"/>
                <a:cs typeface="Arial"/>
              </a:rPr>
              <a:t>first two joint variables control the </a:t>
            </a:r>
            <a:r>
              <a:rPr lang="en-US" i="1" dirty="0">
                <a:cs typeface="Arial"/>
              </a:rPr>
              <a:t>x</a:t>
            </a:r>
            <a:r>
              <a:rPr lang="en-US" dirty="0">
                <a:latin typeface="Arial"/>
                <a:cs typeface="Arial"/>
              </a:rPr>
              <a:t> and </a:t>
            </a:r>
            <a:r>
              <a:rPr lang="en-US" i="1" dirty="0">
                <a:cs typeface="Arial"/>
              </a:rPr>
              <a:t>y</a:t>
            </a:r>
            <a:r>
              <a:rPr lang="en-US" dirty="0">
                <a:latin typeface="Arial"/>
                <a:cs typeface="Arial"/>
              </a:rPr>
              <a:t>  coordinates, the third joint variable controls the </a:t>
            </a:r>
            <a:r>
              <a:rPr lang="en-US" i="1" dirty="0">
                <a:cs typeface="Arial"/>
              </a:rPr>
              <a:t>z</a:t>
            </a:r>
            <a:r>
              <a:rPr lang="en-US" dirty="0">
                <a:latin typeface="Arial"/>
                <a:cs typeface="Arial"/>
              </a:rPr>
              <a:t> coordinate, and the fourth joint variable controls the orientation of the end-effector. </a:t>
            </a:r>
            <a:endParaRPr lang="en-US" dirty="0" smtClean="0">
              <a:latin typeface="Arial"/>
              <a:cs typeface="Arial"/>
            </a:endParaRPr>
          </a:p>
          <a:p>
            <a:endParaRPr lang="en-US" dirty="0" smtClean="0">
              <a:latin typeface="Arial"/>
              <a:cs typeface="Arial"/>
            </a:endParaRPr>
          </a:p>
          <a:p>
            <a:r>
              <a:rPr lang="en-US" dirty="0" smtClean="0">
                <a:latin typeface="Arial"/>
                <a:cs typeface="Arial"/>
              </a:rPr>
              <a:t>Since </a:t>
            </a:r>
            <a:r>
              <a:rPr lang="en-US" dirty="0">
                <a:latin typeface="Arial"/>
                <a:cs typeface="Arial"/>
              </a:rPr>
              <a:t>the robot has only 4 DOF, it is very useful for  assembling components on a plane such as a PC board.</a:t>
            </a:r>
            <a:endParaRPr lang="en-AU" dirty="0">
              <a:latin typeface="Arial"/>
              <a:cs typeface="Arial"/>
            </a:endParaRPr>
          </a:p>
        </p:txBody>
      </p:sp>
      <p:graphicFrame>
        <p:nvGraphicFramePr>
          <p:cNvPr id="7" name="Object 6"/>
          <p:cNvGraphicFramePr>
            <a:graphicFrameLocks noChangeAspect="1"/>
          </p:cNvGraphicFramePr>
          <p:nvPr>
            <p:extLst/>
          </p:nvPr>
        </p:nvGraphicFramePr>
        <p:xfrm>
          <a:off x="4543579" y="1990969"/>
          <a:ext cx="8909746" cy="598108"/>
        </p:xfrm>
        <a:graphic>
          <a:graphicData uri="http://schemas.openxmlformats.org/presentationml/2006/ole">
            <mc:AlternateContent xmlns:mc="http://schemas.openxmlformats.org/markup-compatibility/2006">
              <mc:Choice xmlns:v="urn:schemas-microsoft-com:vml" Requires="v">
                <p:oleObj spid="_x0000_s45094" name="Document" r:id="rId3" imgW="5486400" imgH="368300" progId="Word.Document.12">
                  <p:link updateAutomatic="1"/>
                </p:oleObj>
              </mc:Choice>
              <mc:Fallback>
                <p:oleObj name="Document" r:id="rId3" imgW="5486400" imgH="368300" progId="Word.Document.12">
                  <p:link updateAutomatic="1"/>
                  <p:pic>
                    <p:nvPicPr>
                      <p:cNvPr id="0" name=""/>
                      <p:cNvPicPr/>
                      <p:nvPr/>
                    </p:nvPicPr>
                    <p:blipFill>
                      <a:blip r:embed="rId4"/>
                      <a:stretch>
                        <a:fillRect/>
                      </a:stretch>
                    </p:blipFill>
                    <p:spPr>
                      <a:xfrm>
                        <a:off x="4543579" y="1990969"/>
                        <a:ext cx="8909746" cy="59810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6249088" y="1990969"/>
          <a:ext cx="9422635" cy="632538"/>
        </p:xfrm>
        <a:graphic>
          <a:graphicData uri="http://schemas.openxmlformats.org/presentationml/2006/ole">
            <mc:AlternateContent xmlns:mc="http://schemas.openxmlformats.org/markup-compatibility/2006">
              <mc:Choice xmlns:v="urn:schemas-microsoft-com:vml" Requires="v">
                <p:oleObj spid="_x0000_s45095" name="Document" r:id="rId5" imgW="5486400" imgH="368300" progId="Word.Document.12">
                  <p:link updateAutomatic="1"/>
                </p:oleObj>
              </mc:Choice>
              <mc:Fallback>
                <p:oleObj name="Document" r:id="rId5" imgW="5486400" imgH="368300" progId="Word.Document.12">
                  <p:link updateAutomatic="1"/>
                  <p:pic>
                    <p:nvPicPr>
                      <p:cNvPr id="0" name=""/>
                      <p:cNvPicPr/>
                      <p:nvPr/>
                    </p:nvPicPr>
                    <p:blipFill>
                      <a:blip r:embed="rId6"/>
                      <a:stretch>
                        <a:fillRect/>
                      </a:stretch>
                    </p:blipFill>
                    <p:spPr>
                      <a:xfrm>
                        <a:off x="6249088" y="1990969"/>
                        <a:ext cx="9422635" cy="632538"/>
                      </a:xfrm>
                      <a:prstGeom prst="rect">
                        <a:avLst/>
                      </a:prstGeom>
                    </p:spPr>
                  </p:pic>
                </p:oleObj>
              </mc:Fallback>
            </mc:AlternateContent>
          </a:graphicData>
        </a:graphic>
      </p:graphicFrame>
      <p:sp>
        <p:nvSpPr>
          <p:cNvPr id="5" name="TextBox 4"/>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5</a:t>
            </a:r>
            <a:endParaRPr lang="en-US" dirty="0">
              <a:latin typeface="Arial"/>
              <a:cs typeface="Arial"/>
            </a:endParaRPr>
          </a:p>
        </p:txBody>
      </p:sp>
    </p:spTree>
    <p:extLst>
      <p:ext uri="{BB962C8B-B14F-4D97-AF65-F5344CB8AC3E}">
        <p14:creationId xmlns:p14="http://schemas.microsoft.com/office/powerpoint/2010/main" val="39913814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8213" y="537785"/>
            <a:ext cx="7817576" cy="2308324"/>
          </a:xfrm>
          <a:prstGeom prst="rect">
            <a:avLst/>
          </a:prstGeom>
        </p:spPr>
        <p:txBody>
          <a:bodyPr wrap="square">
            <a:spAutoFit/>
          </a:bodyPr>
          <a:lstStyle/>
          <a:p>
            <a:r>
              <a:rPr lang="en-US" b="1" dirty="0">
                <a:latin typeface="Arial"/>
                <a:cs typeface="Arial"/>
              </a:rPr>
              <a:t>6. Loop- Closure Equations </a:t>
            </a:r>
            <a:endParaRPr lang="en-US" b="1" dirty="0" smtClean="0">
              <a:latin typeface="Arial"/>
              <a:cs typeface="Arial"/>
            </a:endParaRPr>
          </a:p>
          <a:p>
            <a:endParaRPr lang="en-AU" dirty="0">
              <a:latin typeface="Arial"/>
              <a:cs typeface="Arial"/>
            </a:endParaRPr>
          </a:p>
          <a:p>
            <a:pPr algn="just"/>
            <a:r>
              <a:rPr lang="en-US" dirty="0">
                <a:latin typeface="Arial"/>
                <a:cs typeface="Arial"/>
              </a:rPr>
              <a:t>In a study of the kinematics of robot manipulators, we are interested in deriving an </a:t>
            </a:r>
            <a:r>
              <a:rPr lang="en-US" dirty="0" smtClean="0">
                <a:latin typeface="Arial"/>
                <a:cs typeface="Arial"/>
              </a:rPr>
              <a:t>algebraic  </a:t>
            </a:r>
            <a:r>
              <a:rPr lang="en-US" dirty="0">
                <a:latin typeface="Arial"/>
                <a:cs typeface="Arial"/>
              </a:rPr>
              <a:t>equation relating the location of the end-effector to the joint variables</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The location of the end-effector can be specified by the following  4x4  homogeneous transformation  matrix:</a:t>
            </a:r>
            <a:endParaRPr lang="en-AU" dirty="0">
              <a:latin typeface="Arial"/>
              <a:cs typeface="Arial"/>
            </a:endParaRPr>
          </a:p>
        </p:txBody>
      </p:sp>
      <p:graphicFrame>
        <p:nvGraphicFramePr>
          <p:cNvPr id="5" name="Object 4"/>
          <p:cNvGraphicFramePr>
            <a:graphicFrameLocks noChangeAspect="1"/>
          </p:cNvGraphicFramePr>
          <p:nvPr>
            <p:extLst/>
          </p:nvPr>
        </p:nvGraphicFramePr>
        <p:xfrm>
          <a:off x="3001963" y="2959100"/>
          <a:ext cx="2906712" cy="939800"/>
        </p:xfrm>
        <a:graphic>
          <a:graphicData uri="http://schemas.openxmlformats.org/presentationml/2006/ole">
            <mc:AlternateContent xmlns:mc="http://schemas.openxmlformats.org/markup-compatibility/2006">
              <mc:Choice xmlns:v="urn:schemas-microsoft-com:vml" Requires="v">
                <p:oleObj spid="_x0000_s46100" name="Equation" r:id="rId3" imgW="1727200" imgH="558800" progId="Equation.DSMT4">
                  <p:embed/>
                </p:oleObj>
              </mc:Choice>
              <mc:Fallback>
                <p:oleObj name="Equation" r:id="rId3" imgW="1727200" imgH="558800" progId="Equation.DSMT4">
                  <p:embed/>
                  <p:pic>
                    <p:nvPicPr>
                      <p:cNvPr id="0" name=""/>
                      <p:cNvPicPr/>
                      <p:nvPr/>
                    </p:nvPicPr>
                    <p:blipFill>
                      <a:blip r:embed="rId4"/>
                      <a:stretch>
                        <a:fillRect/>
                      </a:stretch>
                    </p:blipFill>
                    <p:spPr>
                      <a:xfrm>
                        <a:off x="3001963" y="2959100"/>
                        <a:ext cx="2906712" cy="939800"/>
                      </a:xfrm>
                      <a:prstGeom prst="rect">
                        <a:avLst/>
                      </a:prstGeom>
                    </p:spPr>
                  </p:pic>
                </p:oleObj>
              </mc:Fallback>
            </mc:AlternateContent>
          </a:graphicData>
        </a:graphic>
      </p:graphicFrame>
      <p:sp>
        <p:nvSpPr>
          <p:cNvPr id="6" name="Rectangle 5"/>
          <p:cNvSpPr/>
          <p:nvPr/>
        </p:nvSpPr>
        <p:spPr>
          <a:xfrm>
            <a:off x="7960629" y="3059668"/>
            <a:ext cx="659155" cy="369332"/>
          </a:xfrm>
          <a:prstGeom prst="rect">
            <a:avLst/>
          </a:prstGeom>
        </p:spPr>
        <p:txBody>
          <a:bodyPr wrap="none">
            <a:spAutoFit/>
          </a:bodyPr>
          <a:lstStyle/>
          <a:p>
            <a:r>
              <a:rPr lang="en-US" dirty="0">
                <a:latin typeface="Arial"/>
                <a:cs typeface="Arial"/>
              </a:rPr>
              <a:t>(</a:t>
            </a:r>
            <a:r>
              <a:rPr lang="en-US" dirty="0" smtClean="0">
                <a:latin typeface="Arial"/>
                <a:cs typeface="Arial"/>
              </a:rPr>
              <a:t>14)</a:t>
            </a:r>
            <a:r>
              <a:rPr lang="en-AU" dirty="0" smtClean="0">
                <a:latin typeface="Arial"/>
                <a:cs typeface="Arial"/>
              </a:rPr>
              <a:t> </a:t>
            </a:r>
            <a:endParaRPr lang="en-US" dirty="0">
              <a:latin typeface="Arial"/>
              <a:cs typeface="Arial"/>
            </a:endParaRPr>
          </a:p>
        </p:txBody>
      </p:sp>
      <p:sp>
        <p:nvSpPr>
          <p:cNvPr id="7" name="Rectangle 6"/>
          <p:cNvSpPr/>
          <p:nvPr/>
        </p:nvSpPr>
        <p:spPr>
          <a:xfrm>
            <a:off x="738213" y="4049466"/>
            <a:ext cx="7817576" cy="2031325"/>
          </a:xfrm>
          <a:prstGeom prst="rect">
            <a:avLst/>
          </a:prstGeom>
        </p:spPr>
        <p:txBody>
          <a:bodyPr wrap="square">
            <a:spAutoFit/>
          </a:bodyPr>
          <a:lstStyle/>
          <a:p>
            <a:pPr algn="just"/>
            <a:r>
              <a:rPr lang="en-US" dirty="0">
                <a:latin typeface="Arial"/>
                <a:cs typeface="Arial"/>
              </a:rPr>
              <a:t>w</a:t>
            </a:r>
            <a:r>
              <a:rPr lang="en-US" dirty="0" smtClean="0">
                <a:latin typeface="Arial"/>
                <a:cs typeface="Arial"/>
              </a:rPr>
              <a:t>here </a:t>
            </a:r>
            <a:r>
              <a:rPr lang="en-US" dirty="0">
                <a:latin typeface="Arial"/>
                <a:cs typeface="Arial"/>
              </a:rPr>
              <a:t>the upper 3x1 </a:t>
            </a:r>
            <a:r>
              <a:rPr lang="en-US" dirty="0" err="1" smtClean="0">
                <a:latin typeface="Arial"/>
                <a:cs typeface="Arial"/>
              </a:rPr>
              <a:t>submatrix</a:t>
            </a:r>
            <a:r>
              <a:rPr lang="en-US" dirty="0" smtClean="0">
                <a:latin typeface="Arial"/>
                <a:cs typeface="Arial"/>
              </a:rPr>
              <a:t> </a:t>
            </a:r>
            <a:r>
              <a:rPr lang="en-US" dirty="0">
                <a:latin typeface="Arial"/>
                <a:cs typeface="Arial"/>
              </a:rPr>
              <a:t>describes  the  positions of a reference point </a:t>
            </a:r>
            <a:r>
              <a:rPr lang="en-US" i="1" dirty="0">
                <a:cs typeface="Arial"/>
              </a:rPr>
              <a:t>Q</a:t>
            </a:r>
            <a:r>
              <a:rPr lang="en-US" dirty="0">
                <a:latin typeface="Arial"/>
                <a:cs typeface="Arial"/>
              </a:rPr>
              <a:t>, and the upper left 3x3 </a:t>
            </a:r>
            <a:r>
              <a:rPr lang="en-US" dirty="0" err="1" smtClean="0">
                <a:latin typeface="Arial"/>
                <a:cs typeface="Arial"/>
              </a:rPr>
              <a:t>submatrix</a:t>
            </a:r>
            <a:r>
              <a:rPr lang="en-US" dirty="0" smtClean="0">
                <a:latin typeface="Arial"/>
                <a:cs typeface="Arial"/>
              </a:rPr>
              <a:t> </a:t>
            </a:r>
            <a:r>
              <a:rPr lang="en-US" dirty="0">
                <a:latin typeface="Arial"/>
                <a:cs typeface="Arial"/>
              </a:rPr>
              <a:t>describes the orientation of the end- effector</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The orientation of the </a:t>
            </a:r>
            <a:r>
              <a:rPr lang="en-US" dirty="0" smtClean="0">
                <a:latin typeface="Arial"/>
                <a:cs typeface="Arial"/>
              </a:rPr>
              <a:t>end-effector </a:t>
            </a:r>
            <a:r>
              <a:rPr lang="en-US" dirty="0">
                <a:latin typeface="Arial"/>
                <a:cs typeface="Arial"/>
              </a:rPr>
              <a:t>can be specified in terms of </a:t>
            </a:r>
            <a:r>
              <a:rPr lang="en-US" dirty="0" smtClean="0">
                <a:latin typeface="Arial"/>
                <a:cs typeface="Arial"/>
              </a:rPr>
              <a:t>three  </a:t>
            </a:r>
            <a:r>
              <a:rPr lang="en-US" dirty="0">
                <a:latin typeface="Arial"/>
                <a:cs typeface="Arial"/>
              </a:rPr>
              <a:t>Euler angles, or the direction cosines of the three end-effectors coordinate axes </a:t>
            </a:r>
            <a:r>
              <a:rPr lang="en-US" i="1" dirty="0" smtClean="0">
                <a:cs typeface="Times New Roman"/>
              </a:rPr>
              <a:t>u</a:t>
            </a:r>
            <a:r>
              <a:rPr lang="en-US" i="1" dirty="0" smtClean="0">
                <a:cs typeface="Arial"/>
              </a:rPr>
              <a:t>, </a:t>
            </a:r>
            <a:r>
              <a:rPr lang="en-US" i="1" dirty="0">
                <a:cs typeface="Times New Roman"/>
              </a:rPr>
              <a:t>ѵ </a:t>
            </a:r>
            <a:r>
              <a:rPr lang="en-US" dirty="0">
                <a:latin typeface="Arial"/>
                <a:cs typeface="Arial"/>
              </a:rPr>
              <a:t>and </a:t>
            </a:r>
            <a:r>
              <a:rPr lang="en-US" i="1" dirty="0">
                <a:cs typeface="Times New Roman"/>
              </a:rPr>
              <a:t>ѡ</a:t>
            </a:r>
            <a:r>
              <a:rPr lang="en-US" dirty="0">
                <a:latin typeface="Arial"/>
                <a:cs typeface="Arial"/>
              </a:rPr>
              <a:t>.</a:t>
            </a:r>
            <a:endParaRPr lang="en-AU" dirty="0">
              <a:latin typeface="Arial"/>
              <a:cs typeface="Arial"/>
            </a:endParaRPr>
          </a:p>
        </p:txBody>
      </p:sp>
      <p:sp>
        <p:nvSpPr>
          <p:cNvPr id="8" name="TextBox 7"/>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6</a:t>
            </a:r>
            <a:endParaRPr lang="en-US" dirty="0">
              <a:latin typeface="Arial"/>
              <a:cs typeface="Arial"/>
            </a:endParaRPr>
          </a:p>
        </p:txBody>
      </p:sp>
    </p:spTree>
    <p:extLst>
      <p:ext uri="{BB962C8B-B14F-4D97-AF65-F5344CB8AC3E}">
        <p14:creationId xmlns:p14="http://schemas.microsoft.com/office/powerpoint/2010/main" val="6395705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3729" y="589617"/>
            <a:ext cx="7860864" cy="646331"/>
          </a:xfrm>
          <a:prstGeom prst="rect">
            <a:avLst/>
          </a:prstGeom>
        </p:spPr>
        <p:txBody>
          <a:bodyPr wrap="square">
            <a:spAutoFit/>
          </a:bodyPr>
          <a:lstStyle/>
          <a:p>
            <a:pPr algn="just"/>
            <a:r>
              <a:rPr lang="en-US" dirty="0" smtClean="0">
                <a:latin typeface="Arial"/>
                <a:cs typeface="Arial"/>
              </a:rPr>
              <a:t>If </a:t>
            </a:r>
            <a:r>
              <a:rPr lang="en-US" dirty="0">
                <a:latin typeface="Arial"/>
                <a:cs typeface="Arial"/>
              </a:rPr>
              <a:t>the </a:t>
            </a:r>
            <a:r>
              <a:rPr lang="en-US" i="1" dirty="0" smtClean="0">
                <a:latin typeface="Times New Roman"/>
                <a:cs typeface="Times New Roman"/>
              </a:rPr>
              <a:t>w-u-w </a:t>
            </a:r>
            <a:r>
              <a:rPr lang="en-US" dirty="0" smtClean="0">
                <a:latin typeface="Arial"/>
                <a:cs typeface="Arial"/>
              </a:rPr>
              <a:t>Euler </a:t>
            </a:r>
            <a:r>
              <a:rPr lang="en-US" dirty="0">
                <a:latin typeface="Arial"/>
                <a:cs typeface="Arial"/>
              </a:rPr>
              <a:t>angles are used, for example, the element of the upper left 3×3 </a:t>
            </a:r>
            <a:r>
              <a:rPr lang="en-US" dirty="0" err="1">
                <a:latin typeface="Arial"/>
                <a:cs typeface="Arial"/>
              </a:rPr>
              <a:t>summatrix</a:t>
            </a:r>
            <a:r>
              <a:rPr lang="en-US" dirty="0">
                <a:latin typeface="Arial"/>
                <a:cs typeface="Arial"/>
              </a:rPr>
              <a:t> are given by </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509267" y="1295795"/>
          <a:ext cx="2884299" cy="1393755"/>
        </p:xfrm>
        <a:graphic>
          <a:graphicData uri="http://schemas.openxmlformats.org/presentationml/2006/ole">
            <mc:AlternateContent xmlns:mc="http://schemas.openxmlformats.org/markup-compatibility/2006">
              <mc:Choice xmlns:v="urn:schemas-microsoft-com:vml" Requires="v">
                <p:oleObj spid="_x0000_s47160" name="Equation" r:id="rId3" imgW="1892300" imgH="914400" progId="Equation.DSMT4">
                  <p:embed/>
                </p:oleObj>
              </mc:Choice>
              <mc:Fallback>
                <p:oleObj name="Equation" r:id="rId3" imgW="1892300" imgH="914400" progId="Equation.DSMT4">
                  <p:embed/>
                  <p:pic>
                    <p:nvPicPr>
                      <p:cNvPr id="0" name=""/>
                      <p:cNvPicPr/>
                      <p:nvPr/>
                    </p:nvPicPr>
                    <p:blipFill>
                      <a:blip r:embed="rId4"/>
                      <a:stretch>
                        <a:fillRect/>
                      </a:stretch>
                    </p:blipFill>
                    <p:spPr>
                      <a:xfrm>
                        <a:off x="2509267" y="1295795"/>
                        <a:ext cx="2884299" cy="1393755"/>
                      </a:xfrm>
                      <a:prstGeom prst="rect">
                        <a:avLst/>
                      </a:prstGeom>
                    </p:spPr>
                  </p:pic>
                </p:oleObj>
              </mc:Fallback>
            </mc:AlternateContent>
          </a:graphicData>
        </a:graphic>
      </p:graphicFrame>
      <p:graphicFrame>
        <p:nvGraphicFramePr>
          <p:cNvPr id="6" name="Object 5"/>
          <p:cNvGraphicFramePr>
            <a:graphicFrameLocks noChangeAspect="1"/>
          </p:cNvGraphicFramePr>
          <p:nvPr>
            <p:extLst/>
          </p:nvPr>
        </p:nvGraphicFramePr>
        <p:xfrm>
          <a:off x="2509267" y="2706329"/>
          <a:ext cx="2962014" cy="1358376"/>
        </p:xfrm>
        <a:graphic>
          <a:graphicData uri="http://schemas.openxmlformats.org/presentationml/2006/ole">
            <mc:AlternateContent xmlns:mc="http://schemas.openxmlformats.org/markup-compatibility/2006">
              <mc:Choice xmlns:v="urn:schemas-microsoft-com:vml" Requires="v">
                <p:oleObj spid="_x0000_s47161" name="Equation" r:id="rId5" imgW="1993900" imgH="914400" progId="Equation.DSMT4">
                  <p:embed/>
                </p:oleObj>
              </mc:Choice>
              <mc:Fallback>
                <p:oleObj name="Equation" r:id="rId5" imgW="1993900" imgH="914400" progId="Equation.DSMT4">
                  <p:embed/>
                  <p:pic>
                    <p:nvPicPr>
                      <p:cNvPr id="0" name=""/>
                      <p:cNvPicPr/>
                      <p:nvPr/>
                    </p:nvPicPr>
                    <p:blipFill>
                      <a:blip r:embed="rId6"/>
                      <a:stretch>
                        <a:fillRect/>
                      </a:stretch>
                    </p:blipFill>
                    <p:spPr>
                      <a:xfrm>
                        <a:off x="2509267" y="2706329"/>
                        <a:ext cx="2962014" cy="1358376"/>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509267" y="4167080"/>
          <a:ext cx="1609284" cy="1347308"/>
        </p:xfrm>
        <a:graphic>
          <a:graphicData uri="http://schemas.openxmlformats.org/presentationml/2006/ole">
            <mc:AlternateContent xmlns:mc="http://schemas.openxmlformats.org/markup-compatibility/2006">
              <mc:Choice xmlns:v="urn:schemas-microsoft-com:vml" Requires="v">
                <p:oleObj spid="_x0000_s47162" name="Equation" r:id="rId7" imgW="1092200" imgH="914400" progId="Equation.DSMT4">
                  <p:embed/>
                </p:oleObj>
              </mc:Choice>
              <mc:Fallback>
                <p:oleObj name="Equation" r:id="rId7" imgW="1092200" imgH="914400" progId="Equation.DSMT4">
                  <p:embed/>
                  <p:pic>
                    <p:nvPicPr>
                      <p:cNvPr id="0" name=""/>
                      <p:cNvPicPr/>
                      <p:nvPr/>
                    </p:nvPicPr>
                    <p:blipFill>
                      <a:blip r:embed="rId8"/>
                      <a:stretch>
                        <a:fillRect/>
                      </a:stretch>
                    </p:blipFill>
                    <p:spPr>
                      <a:xfrm>
                        <a:off x="2509267" y="4167080"/>
                        <a:ext cx="1609284" cy="1347308"/>
                      </a:xfrm>
                      <a:prstGeom prst="rect">
                        <a:avLst/>
                      </a:prstGeom>
                    </p:spPr>
                  </p:pic>
                </p:oleObj>
              </mc:Fallback>
            </mc:AlternateContent>
          </a:graphicData>
        </a:graphic>
      </p:graphicFrame>
      <p:sp>
        <p:nvSpPr>
          <p:cNvPr id="8" name="Rectangle 7"/>
          <p:cNvSpPr/>
          <p:nvPr/>
        </p:nvSpPr>
        <p:spPr>
          <a:xfrm>
            <a:off x="8111704" y="1826205"/>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15)</a:t>
            </a:r>
            <a:r>
              <a:rPr lang="en-AU" dirty="0" smtClean="0">
                <a:latin typeface="Arial"/>
                <a:cs typeface="Arial"/>
              </a:rPr>
              <a:t> </a:t>
            </a:r>
            <a:endParaRPr lang="en-US" dirty="0">
              <a:latin typeface="Arial"/>
              <a:cs typeface="Arial"/>
            </a:endParaRPr>
          </a:p>
        </p:txBody>
      </p:sp>
      <p:sp>
        <p:nvSpPr>
          <p:cNvPr id="9" name="Rectangle 8"/>
          <p:cNvSpPr/>
          <p:nvPr/>
        </p:nvSpPr>
        <p:spPr>
          <a:xfrm>
            <a:off x="8111704" y="3209237"/>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16)</a:t>
            </a:r>
            <a:r>
              <a:rPr lang="en-AU" dirty="0" smtClean="0">
                <a:latin typeface="Arial"/>
                <a:cs typeface="Arial"/>
              </a:rPr>
              <a:t> </a:t>
            </a:r>
            <a:endParaRPr lang="en-US" dirty="0">
              <a:latin typeface="Arial"/>
              <a:cs typeface="Arial"/>
            </a:endParaRPr>
          </a:p>
        </p:txBody>
      </p:sp>
      <p:sp>
        <p:nvSpPr>
          <p:cNvPr id="10" name="Rectangle 9"/>
          <p:cNvSpPr/>
          <p:nvPr/>
        </p:nvSpPr>
        <p:spPr>
          <a:xfrm>
            <a:off x="8111704" y="4553903"/>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17)</a:t>
            </a:r>
            <a:r>
              <a:rPr lang="en-AU" dirty="0" smtClean="0">
                <a:latin typeface="Arial"/>
                <a:cs typeface="Arial"/>
              </a:rPr>
              <a:t> </a:t>
            </a:r>
            <a:endParaRPr lang="en-US" dirty="0">
              <a:latin typeface="Arial"/>
              <a:cs typeface="Arial"/>
            </a:endParaRPr>
          </a:p>
        </p:txBody>
      </p:sp>
      <p:sp>
        <p:nvSpPr>
          <p:cNvPr id="11" name="Rectangle 10"/>
          <p:cNvSpPr/>
          <p:nvPr/>
        </p:nvSpPr>
        <p:spPr>
          <a:xfrm>
            <a:off x="743729" y="5548322"/>
            <a:ext cx="7860864" cy="923330"/>
          </a:xfrm>
          <a:prstGeom prst="rect">
            <a:avLst/>
          </a:prstGeom>
        </p:spPr>
        <p:txBody>
          <a:bodyPr wrap="square">
            <a:spAutoFit/>
          </a:bodyPr>
          <a:lstStyle/>
          <a:p>
            <a:pPr algn="just"/>
            <a:r>
              <a:rPr lang="en-US" dirty="0">
                <a:latin typeface="Arial"/>
                <a:cs typeface="Arial"/>
              </a:rPr>
              <a:t>If the direction cosines are used, </a:t>
            </a:r>
            <a:r>
              <a:rPr lang="en-US" i="1" dirty="0">
                <a:latin typeface="Times New Roman"/>
                <a:cs typeface="Times New Roman"/>
              </a:rPr>
              <a:t>u, v </a:t>
            </a:r>
            <a:r>
              <a:rPr lang="en-US" dirty="0">
                <a:latin typeface="Arial"/>
                <a:cs typeface="Arial"/>
              </a:rPr>
              <a:t>and </a:t>
            </a:r>
            <a:r>
              <a:rPr lang="en-US" i="1" dirty="0">
                <a:latin typeface="Times New Roman"/>
                <a:cs typeface="Times New Roman"/>
              </a:rPr>
              <a:t>w</a:t>
            </a:r>
            <a:r>
              <a:rPr lang="en-US" dirty="0">
                <a:latin typeface="Arial"/>
                <a:cs typeface="Arial"/>
              </a:rPr>
              <a:t> represent three unit vectors directed along the three coordinate axes of the hand coordinate system and expressed in the base coordinate system.</a:t>
            </a:r>
            <a:endParaRPr lang="en-AU" dirty="0">
              <a:latin typeface="Arial"/>
              <a:cs typeface="Arial"/>
            </a:endParaRPr>
          </a:p>
        </p:txBody>
      </p:sp>
      <p:sp>
        <p:nvSpPr>
          <p:cNvPr id="12" name="TextBox 11"/>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smtClean="0">
                <a:latin typeface="Arial"/>
                <a:cs typeface="Arial"/>
              </a:rPr>
              <a:t>7</a:t>
            </a:r>
            <a:endParaRPr lang="en-US" dirty="0">
              <a:latin typeface="Arial"/>
              <a:cs typeface="Arial"/>
            </a:endParaRPr>
          </a:p>
        </p:txBody>
      </p:sp>
    </p:spTree>
    <p:extLst>
      <p:ext uri="{BB962C8B-B14F-4D97-AF65-F5344CB8AC3E}">
        <p14:creationId xmlns:p14="http://schemas.microsoft.com/office/powerpoint/2010/main" val="3928730514"/>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6456" y="1196418"/>
            <a:ext cx="7712281" cy="1231106"/>
          </a:xfrm>
          <a:prstGeom prst="rect">
            <a:avLst/>
          </a:prstGeom>
        </p:spPr>
        <p:txBody>
          <a:bodyPr wrap="square">
            <a:spAutoFit/>
          </a:bodyPr>
          <a:lstStyle/>
          <a:p>
            <a:pPr algn="just"/>
            <a:r>
              <a:rPr lang="en-US" dirty="0">
                <a:latin typeface="Arial"/>
                <a:cs typeface="Arial"/>
              </a:rPr>
              <a:t>From the geometry of the links, the transformation matrix   </a:t>
            </a:r>
            <a:r>
              <a:rPr lang="en-US" sz="2000" i="1" baseline="30000" dirty="0">
                <a:latin typeface="Times New Roman"/>
                <a:cs typeface="Times New Roman"/>
              </a:rPr>
              <a:t> </a:t>
            </a:r>
            <a:r>
              <a:rPr lang="en-US" sz="2000" i="1" dirty="0" smtClean="0">
                <a:latin typeface="Times New Roman"/>
                <a:cs typeface="Times New Roman"/>
              </a:rPr>
              <a:t>    </a:t>
            </a:r>
            <a:r>
              <a:rPr lang="en-US" dirty="0" smtClean="0">
                <a:latin typeface="Arial"/>
                <a:cs typeface="Arial"/>
              </a:rPr>
              <a:t>   Eq</a:t>
            </a:r>
            <a:r>
              <a:rPr lang="en-US" dirty="0">
                <a:latin typeface="Arial"/>
                <a:cs typeface="Arial"/>
              </a:rPr>
              <a:t>. (14), can be thought as the resultant of a series of coordinate transformation beginning from the base coordinate system to the end- effector coordinate system. This is</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201863" y="2719388"/>
          <a:ext cx="4765675" cy="563562"/>
        </p:xfrm>
        <a:graphic>
          <a:graphicData uri="http://schemas.openxmlformats.org/presentationml/2006/ole">
            <mc:AlternateContent xmlns:mc="http://schemas.openxmlformats.org/markup-compatibility/2006">
              <mc:Choice xmlns:v="urn:schemas-microsoft-com:vml" Requires="v">
                <p:oleObj spid="_x0000_s48166" name="Equation" r:id="rId3" imgW="2895600" imgH="342900" progId="Equation.DSMT4">
                  <p:embed/>
                </p:oleObj>
              </mc:Choice>
              <mc:Fallback>
                <p:oleObj name="Equation" r:id="rId3" imgW="2895600" imgH="342900" progId="Equation.DSMT4">
                  <p:embed/>
                  <p:pic>
                    <p:nvPicPr>
                      <p:cNvPr id="0" name=""/>
                      <p:cNvPicPr/>
                      <p:nvPr/>
                    </p:nvPicPr>
                    <p:blipFill>
                      <a:blip r:embed="rId4"/>
                      <a:stretch>
                        <a:fillRect/>
                      </a:stretch>
                    </p:blipFill>
                    <p:spPr>
                      <a:xfrm>
                        <a:off x="2201863" y="2719388"/>
                        <a:ext cx="4765675" cy="563562"/>
                      </a:xfrm>
                      <a:prstGeom prst="rect">
                        <a:avLst/>
                      </a:prstGeom>
                    </p:spPr>
                  </p:pic>
                </p:oleObj>
              </mc:Fallback>
            </mc:AlternateContent>
          </a:graphicData>
        </a:graphic>
      </p:graphicFrame>
      <p:sp>
        <p:nvSpPr>
          <p:cNvPr id="6" name="Rectangle 5"/>
          <p:cNvSpPr/>
          <p:nvPr/>
        </p:nvSpPr>
        <p:spPr>
          <a:xfrm>
            <a:off x="7742304" y="2819727"/>
            <a:ext cx="595160" cy="369332"/>
          </a:xfrm>
          <a:prstGeom prst="rect">
            <a:avLst/>
          </a:prstGeom>
        </p:spPr>
        <p:txBody>
          <a:bodyPr wrap="none">
            <a:spAutoFit/>
          </a:bodyPr>
          <a:lstStyle/>
          <a:p>
            <a:r>
              <a:rPr lang="en-US" dirty="0">
                <a:latin typeface="Arial"/>
                <a:cs typeface="Arial"/>
              </a:rPr>
              <a:t>(18)</a:t>
            </a:r>
            <a:endParaRPr lang="en-AU" dirty="0">
              <a:latin typeface="Arial"/>
              <a:cs typeface="Arial"/>
            </a:endParaRPr>
          </a:p>
        </p:txBody>
      </p:sp>
      <p:sp>
        <p:nvSpPr>
          <p:cNvPr id="7" name="Rectangle 6"/>
          <p:cNvSpPr/>
          <p:nvPr/>
        </p:nvSpPr>
        <p:spPr>
          <a:xfrm>
            <a:off x="696456" y="3593046"/>
            <a:ext cx="7712281" cy="1754327"/>
          </a:xfrm>
          <a:prstGeom prst="rect">
            <a:avLst/>
          </a:prstGeom>
        </p:spPr>
        <p:txBody>
          <a:bodyPr wrap="square">
            <a:spAutoFit/>
          </a:bodyPr>
          <a:lstStyle/>
          <a:p>
            <a:pPr algn="just"/>
            <a:r>
              <a:rPr lang="en-US" dirty="0">
                <a:latin typeface="Arial"/>
                <a:cs typeface="Arial"/>
              </a:rPr>
              <a:t>Eq. (18) is called the </a:t>
            </a:r>
            <a:r>
              <a:rPr lang="en-US" b="1" dirty="0">
                <a:latin typeface="Arial"/>
                <a:cs typeface="Arial"/>
              </a:rPr>
              <a:t>loop- closure equation</a:t>
            </a:r>
            <a:r>
              <a:rPr lang="en-US" dirty="0">
                <a:latin typeface="Arial"/>
                <a:cs typeface="Arial"/>
              </a:rPr>
              <a:t> of a serial manipulator. </a:t>
            </a:r>
            <a:endParaRPr lang="en-US" dirty="0" smtClean="0">
              <a:latin typeface="Arial"/>
              <a:cs typeface="Arial"/>
            </a:endParaRPr>
          </a:p>
          <a:p>
            <a:pPr algn="just"/>
            <a:endParaRPr lang="en-AU" dirty="0">
              <a:latin typeface="Arial"/>
              <a:cs typeface="Arial"/>
            </a:endParaRPr>
          </a:p>
          <a:p>
            <a:pPr algn="just"/>
            <a:r>
              <a:rPr lang="en-US" dirty="0" smtClean="0">
                <a:latin typeface="Arial"/>
                <a:cs typeface="Arial"/>
              </a:rPr>
              <a:t>It </a:t>
            </a:r>
            <a:r>
              <a:rPr lang="en-US" dirty="0">
                <a:latin typeface="Arial"/>
                <a:cs typeface="Arial"/>
              </a:rPr>
              <a:t>contains 16 scalar equations, four of which are trivial</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Equating the upper right 3×1 </a:t>
            </a:r>
            <a:r>
              <a:rPr lang="en-US" dirty="0" err="1" smtClean="0">
                <a:latin typeface="Arial"/>
                <a:cs typeface="Arial"/>
              </a:rPr>
              <a:t>submatrix</a:t>
            </a:r>
            <a:r>
              <a:rPr lang="en-US" dirty="0" smtClean="0">
                <a:latin typeface="Arial"/>
                <a:cs typeface="Arial"/>
              </a:rPr>
              <a:t> </a:t>
            </a:r>
            <a:r>
              <a:rPr lang="en-US" dirty="0">
                <a:latin typeface="Arial"/>
                <a:cs typeface="Arial"/>
              </a:rPr>
              <a:t>results in three independent equations, representing the position of the end- effector.</a:t>
            </a:r>
            <a:endParaRPr lang="en-AU" dirty="0">
              <a:latin typeface="Arial"/>
              <a:cs typeface="Arial"/>
            </a:endParaRPr>
          </a:p>
        </p:txBody>
      </p:sp>
      <p:sp>
        <p:nvSpPr>
          <p:cNvPr id="8" name="TextBox 7"/>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8</a:t>
            </a:r>
            <a:endParaRPr lang="en-US" dirty="0">
              <a:latin typeface="Arial"/>
              <a:cs typeface="Arial"/>
            </a:endParaRPr>
          </a:p>
        </p:txBody>
      </p:sp>
      <p:graphicFrame>
        <p:nvGraphicFramePr>
          <p:cNvPr id="9" name="Object 8"/>
          <p:cNvGraphicFramePr>
            <a:graphicFrameLocks noChangeAspect="1"/>
          </p:cNvGraphicFramePr>
          <p:nvPr>
            <p:extLst/>
          </p:nvPr>
        </p:nvGraphicFramePr>
        <p:xfrm>
          <a:off x="6640470" y="1105467"/>
          <a:ext cx="795338" cy="519112"/>
        </p:xfrm>
        <a:graphic>
          <a:graphicData uri="http://schemas.openxmlformats.org/presentationml/2006/ole">
            <mc:AlternateContent xmlns:mc="http://schemas.openxmlformats.org/markup-compatibility/2006">
              <mc:Choice xmlns:v="urn:schemas-microsoft-com:vml" Requires="v">
                <p:oleObj spid="_x0000_s48167" name="Equation" r:id="rId5" imgW="482600" imgH="317500" progId="Equation.DSMT4">
                  <p:embed/>
                </p:oleObj>
              </mc:Choice>
              <mc:Fallback>
                <p:oleObj name="Equation" r:id="rId5" imgW="482600" imgH="317500" progId="Equation.DSMT4">
                  <p:embed/>
                  <p:pic>
                    <p:nvPicPr>
                      <p:cNvPr id="0" name=""/>
                      <p:cNvPicPr/>
                      <p:nvPr/>
                    </p:nvPicPr>
                    <p:blipFill>
                      <a:blip r:embed="rId6"/>
                      <a:stretch>
                        <a:fillRect/>
                      </a:stretch>
                    </p:blipFill>
                    <p:spPr>
                      <a:xfrm>
                        <a:off x="6640470" y="1105467"/>
                        <a:ext cx="795338" cy="519112"/>
                      </a:xfrm>
                      <a:prstGeom prst="rect">
                        <a:avLst/>
                      </a:prstGeom>
                    </p:spPr>
                  </p:pic>
                </p:oleObj>
              </mc:Fallback>
            </mc:AlternateContent>
          </a:graphicData>
        </a:graphic>
      </p:graphicFrame>
    </p:spTree>
    <p:extLst>
      <p:ext uri="{BB962C8B-B14F-4D97-AF65-F5344CB8AC3E}">
        <p14:creationId xmlns:p14="http://schemas.microsoft.com/office/powerpoint/2010/main" val="211369546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2316" y="960422"/>
            <a:ext cx="7513052" cy="4524316"/>
          </a:xfrm>
          <a:prstGeom prst="rect">
            <a:avLst/>
          </a:prstGeom>
        </p:spPr>
        <p:txBody>
          <a:bodyPr wrap="square">
            <a:spAutoFit/>
          </a:bodyPr>
          <a:lstStyle/>
          <a:p>
            <a:r>
              <a:rPr lang="en-US" dirty="0">
                <a:latin typeface="Arial"/>
                <a:cs typeface="Arial"/>
              </a:rPr>
              <a:t>Equating the elements of the upper left 3×3 </a:t>
            </a:r>
            <a:r>
              <a:rPr lang="en-US" dirty="0" err="1" smtClean="0">
                <a:latin typeface="Arial"/>
                <a:cs typeface="Arial"/>
              </a:rPr>
              <a:t>submatrix</a:t>
            </a:r>
            <a:r>
              <a:rPr lang="en-US" dirty="0" smtClean="0">
                <a:latin typeface="Arial"/>
                <a:cs typeface="Arial"/>
              </a:rPr>
              <a:t> </a:t>
            </a:r>
            <a:r>
              <a:rPr lang="en-US" dirty="0">
                <a:latin typeface="Arial"/>
                <a:cs typeface="Arial"/>
              </a:rPr>
              <a:t>results in nine equations, representing the orientation of the end- effector. However, only three of the nine orientation equations are independent because of the orthogonal conditions</a:t>
            </a:r>
            <a:r>
              <a:rPr lang="en-US" dirty="0" smtClean="0">
                <a:latin typeface="Arial"/>
                <a:cs typeface="Arial"/>
              </a:rPr>
              <a:t>.</a:t>
            </a:r>
          </a:p>
          <a:p>
            <a:endParaRPr lang="en-AU" dirty="0">
              <a:latin typeface="Arial"/>
              <a:cs typeface="Arial"/>
            </a:endParaRPr>
          </a:p>
          <a:p>
            <a:r>
              <a:rPr lang="en-US" dirty="0">
                <a:latin typeface="Arial"/>
                <a:cs typeface="Arial"/>
              </a:rPr>
              <a:t>The loop- closure equation , Eq. (18), can be used to solve both direct and inverse kinematics problem. </a:t>
            </a:r>
            <a:endParaRPr lang="en-US" dirty="0" smtClean="0">
              <a:latin typeface="Arial"/>
              <a:cs typeface="Arial"/>
            </a:endParaRPr>
          </a:p>
          <a:p>
            <a:endParaRPr lang="en-AU" dirty="0">
              <a:latin typeface="Arial"/>
              <a:cs typeface="Arial"/>
            </a:endParaRPr>
          </a:p>
          <a:p>
            <a:r>
              <a:rPr lang="en-US" dirty="0">
                <a:latin typeface="Arial"/>
                <a:cs typeface="Arial"/>
              </a:rPr>
              <a:t>For direct kinematics, the joint variables are given and the problem is to find where the end- effector is with respect to the base coordinate system. This can be accomplished by multiplying the D-H matrices on the left- hand side of the equation. </a:t>
            </a:r>
            <a:endParaRPr lang="en-US" dirty="0" smtClean="0">
              <a:latin typeface="Arial"/>
              <a:cs typeface="Arial"/>
            </a:endParaRPr>
          </a:p>
          <a:p>
            <a:pPr algn="just"/>
            <a:endParaRPr lang="en-US" dirty="0">
              <a:latin typeface="Arial"/>
              <a:cs typeface="Arial"/>
            </a:endParaRPr>
          </a:p>
          <a:p>
            <a:r>
              <a:rPr lang="en-US" dirty="0" smtClean="0">
                <a:latin typeface="Arial"/>
                <a:cs typeface="Arial"/>
              </a:rPr>
              <a:t>For </a:t>
            </a:r>
            <a:r>
              <a:rPr lang="en-US" dirty="0">
                <a:latin typeface="Arial"/>
                <a:cs typeface="Arial"/>
              </a:rPr>
              <a:t>the inverse kinematics, the end- effector </a:t>
            </a:r>
            <a:r>
              <a:rPr lang="en-US" dirty="0" smtClean="0">
                <a:latin typeface="Arial"/>
                <a:cs typeface="Arial"/>
              </a:rPr>
              <a:t>location   </a:t>
            </a:r>
            <a:r>
              <a:rPr lang="en-US" dirty="0">
                <a:latin typeface="Arial"/>
                <a:cs typeface="Arial"/>
              </a:rPr>
              <a:t>( i.e.</a:t>
            </a:r>
            <a:r>
              <a:rPr lang="en-US" dirty="0" smtClean="0">
                <a:latin typeface="Arial"/>
                <a:cs typeface="Arial"/>
              </a:rPr>
              <a:t>,     </a:t>
            </a:r>
            <a:r>
              <a:rPr lang="en-US" baseline="30000" dirty="0" smtClean="0">
                <a:latin typeface="Arial"/>
                <a:cs typeface="Arial"/>
              </a:rPr>
              <a:t> </a:t>
            </a:r>
            <a:r>
              <a:rPr lang="en-US" dirty="0" smtClean="0">
                <a:latin typeface="Arial"/>
                <a:cs typeface="Arial"/>
              </a:rPr>
              <a:t>     ) </a:t>
            </a:r>
            <a:r>
              <a:rPr lang="en-US" dirty="0">
                <a:latin typeface="Arial"/>
                <a:cs typeface="Arial"/>
              </a:rPr>
              <a:t>is given and the  problem is to find the joint variables needed to bring the end- effector to the </a:t>
            </a:r>
            <a:r>
              <a:rPr lang="en-US" dirty="0" smtClean="0">
                <a:latin typeface="Arial"/>
                <a:cs typeface="Arial"/>
              </a:rPr>
              <a:t>desired </a:t>
            </a:r>
            <a:r>
              <a:rPr lang="en-US" dirty="0">
                <a:latin typeface="Arial"/>
                <a:cs typeface="Arial"/>
              </a:rPr>
              <a:t>location. The problem is very nonlinear. </a:t>
            </a:r>
            <a:endParaRPr lang="en-AU" dirty="0">
              <a:latin typeface="Arial"/>
              <a:cs typeface="Arial"/>
            </a:endParaRPr>
          </a:p>
        </p:txBody>
      </p:sp>
      <p:sp>
        <p:nvSpPr>
          <p:cNvPr id="4" name="TextBox 3"/>
          <p:cNvSpPr txBox="1"/>
          <p:nvPr/>
        </p:nvSpPr>
        <p:spPr>
          <a:xfrm>
            <a:off x="8604593" y="220285"/>
            <a:ext cx="441422" cy="369332"/>
          </a:xfrm>
          <a:prstGeom prst="rect">
            <a:avLst/>
          </a:prstGeom>
          <a:noFill/>
        </p:spPr>
        <p:txBody>
          <a:bodyPr wrap="none" rtlCol="0">
            <a:spAutoFit/>
          </a:bodyPr>
          <a:lstStyle/>
          <a:p>
            <a:r>
              <a:rPr lang="ru-RU" dirty="0" smtClean="0">
                <a:latin typeface="Arial"/>
                <a:cs typeface="Arial"/>
              </a:rPr>
              <a:t>2</a:t>
            </a:r>
            <a:r>
              <a:rPr lang="en-AU" dirty="0">
                <a:latin typeface="Arial"/>
                <a:cs typeface="Arial"/>
              </a:rPr>
              <a:t>9</a:t>
            </a:r>
            <a:endParaRPr lang="en-US" dirty="0">
              <a:latin typeface="Arial"/>
              <a:cs typeface="Arial"/>
            </a:endParaRPr>
          </a:p>
        </p:txBody>
      </p:sp>
      <p:graphicFrame>
        <p:nvGraphicFramePr>
          <p:cNvPr id="5" name="Object 4"/>
          <p:cNvGraphicFramePr>
            <a:graphicFrameLocks noChangeAspect="1"/>
          </p:cNvGraphicFramePr>
          <p:nvPr>
            <p:extLst/>
          </p:nvPr>
        </p:nvGraphicFramePr>
        <p:xfrm>
          <a:off x="6972335" y="4404641"/>
          <a:ext cx="690562" cy="519113"/>
        </p:xfrm>
        <a:graphic>
          <a:graphicData uri="http://schemas.openxmlformats.org/presentationml/2006/ole">
            <mc:AlternateContent xmlns:mc="http://schemas.openxmlformats.org/markup-compatibility/2006">
              <mc:Choice xmlns:v="urn:schemas-microsoft-com:vml" Requires="v">
                <p:oleObj spid="_x0000_s49172" name="Equation" r:id="rId3" imgW="419100" imgH="317500" progId="Equation.DSMT4">
                  <p:embed/>
                </p:oleObj>
              </mc:Choice>
              <mc:Fallback>
                <p:oleObj name="Equation" r:id="rId3" imgW="419100" imgH="317500" progId="Equation.DSMT4">
                  <p:embed/>
                  <p:pic>
                    <p:nvPicPr>
                      <p:cNvPr id="0" name=""/>
                      <p:cNvPicPr/>
                      <p:nvPr/>
                    </p:nvPicPr>
                    <p:blipFill>
                      <a:blip r:embed="rId4"/>
                      <a:stretch>
                        <a:fillRect/>
                      </a:stretch>
                    </p:blipFill>
                    <p:spPr>
                      <a:xfrm>
                        <a:off x="6972335" y="4404641"/>
                        <a:ext cx="690562" cy="519113"/>
                      </a:xfrm>
                      <a:prstGeom prst="rect">
                        <a:avLst/>
                      </a:prstGeom>
                    </p:spPr>
                  </p:pic>
                </p:oleObj>
              </mc:Fallback>
            </mc:AlternateContent>
          </a:graphicData>
        </a:graphic>
      </p:graphicFrame>
    </p:spTree>
    <p:extLst>
      <p:ext uri="{BB962C8B-B14F-4D97-AF65-F5344CB8AC3E}">
        <p14:creationId xmlns:p14="http://schemas.microsoft.com/office/powerpoint/2010/main" val="375445291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8914" y="396810"/>
            <a:ext cx="3699746" cy="369332"/>
          </a:xfrm>
          <a:prstGeom prst="rect">
            <a:avLst/>
          </a:prstGeom>
        </p:spPr>
        <p:txBody>
          <a:bodyPr wrap="square">
            <a:spAutoFit/>
          </a:bodyPr>
          <a:lstStyle/>
          <a:p>
            <a:r>
              <a:rPr lang="en-US" b="1" dirty="0">
                <a:latin typeface="Arial"/>
                <a:cs typeface="Arial"/>
              </a:rPr>
              <a:t>7. </a:t>
            </a:r>
            <a:r>
              <a:rPr lang="en-US" b="1" dirty="0" err="1">
                <a:latin typeface="Arial"/>
                <a:cs typeface="Arial"/>
              </a:rPr>
              <a:t>Scorbot</a:t>
            </a:r>
            <a:r>
              <a:rPr lang="en-US" b="1" dirty="0">
                <a:latin typeface="Arial"/>
                <a:cs typeface="Arial"/>
              </a:rPr>
              <a:t> Robot </a:t>
            </a:r>
            <a:r>
              <a:rPr lang="en-US" b="1" dirty="0" smtClean="0">
                <a:latin typeface="Arial"/>
                <a:cs typeface="Arial"/>
              </a:rPr>
              <a:t>Kinematics</a:t>
            </a:r>
            <a:endParaRPr lang="en-AU" dirty="0" smtClean="0">
              <a:latin typeface="Arial"/>
              <a:cs typeface="Arial"/>
            </a:endParaRPr>
          </a:p>
        </p:txBody>
      </p:sp>
      <p:pic>
        <p:nvPicPr>
          <p:cNvPr id="3" name="Picture 2" descr="IMAG006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7445" t="17732" r="61393" b="45299"/>
          <a:stretch/>
        </p:blipFill>
        <p:spPr>
          <a:xfrm>
            <a:off x="2330329" y="1217371"/>
            <a:ext cx="4854908" cy="3703755"/>
          </a:xfrm>
          <a:prstGeom prst="rect">
            <a:avLst/>
          </a:prstGeom>
        </p:spPr>
      </p:pic>
      <p:sp>
        <p:nvSpPr>
          <p:cNvPr id="4" name="Rectangle 3"/>
          <p:cNvSpPr/>
          <p:nvPr/>
        </p:nvSpPr>
        <p:spPr>
          <a:xfrm>
            <a:off x="4757783" y="4526870"/>
            <a:ext cx="697840" cy="369332"/>
          </a:xfrm>
          <a:prstGeom prst="rect">
            <a:avLst/>
          </a:prstGeom>
        </p:spPr>
        <p:txBody>
          <a:bodyPr wrap="none">
            <a:spAutoFit/>
          </a:bodyPr>
          <a:lstStyle/>
          <a:p>
            <a:pPr algn="ctr"/>
            <a:r>
              <a:rPr lang="en-US" dirty="0">
                <a:latin typeface="Arial"/>
                <a:cs typeface="Arial"/>
              </a:rPr>
              <a:t>Fig.7</a:t>
            </a:r>
          </a:p>
        </p:txBody>
      </p:sp>
      <p:sp>
        <p:nvSpPr>
          <p:cNvPr id="5" name="TextBox 4"/>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30</a:t>
            </a:r>
            <a:endParaRPr lang="en-US" dirty="0">
              <a:latin typeface="Arial"/>
              <a:cs typeface="Arial"/>
            </a:endParaRPr>
          </a:p>
        </p:txBody>
      </p:sp>
      <p:sp>
        <p:nvSpPr>
          <p:cNvPr id="6" name="Rectangle 5"/>
          <p:cNvSpPr/>
          <p:nvPr/>
        </p:nvSpPr>
        <p:spPr>
          <a:xfrm>
            <a:off x="708914" y="5011169"/>
            <a:ext cx="8216626" cy="1477328"/>
          </a:xfrm>
          <a:prstGeom prst="rect">
            <a:avLst/>
          </a:prstGeom>
        </p:spPr>
        <p:txBody>
          <a:bodyPr wrap="square">
            <a:spAutoFit/>
          </a:bodyPr>
          <a:lstStyle/>
          <a:p>
            <a:pPr algn="just"/>
            <a:r>
              <a:rPr lang="en-US" dirty="0">
                <a:latin typeface="Arial"/>
                <a:cs typeface="Arial"/>
              </a:rPr>
              <a:t>In this diagram, the second, third and fourth joint axes are parallel to one another and point into the paper at points </a:t>
            </a:r>
            <a:r>
              <a:rPr lang="en-US" i="1" dirty="0">
                <a:latin typeface="Times New Roman"/>
                <a:cs typeface="Times New Roman"/>
              </a:rPr>
              <a:t>A,B </a:t>
            </a:r>
            <a:r>
              <a:rPr lang="en-US" dirty="0">
                <a:latin typeface="Arial"/>
                <a:cs typeface="Arial"/>
              </a:rPr>
              <a:t>and </a:t>
            </a:r>
            <a:r>
              <a:rPr lang="en-US" i="1" dirty="0" smtClean="0">
                <a:latin typeface="Times New Roman"/>
                <a:cs typeface="Times New Roman"/>
              </a:rPr>
              <a:t>P, </a:t>
            </a:r>
            <a:r>
              <a:rPr lang="en-US" dirty="0">
                <a:latin typeface="Arial"/>
                <a:cs typeface="Arial"/>
              </a:rPr>
              <a:t>respectively</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The first joint axis point up vertically, and the fifth joint axis intersects the fourth perpendicular. We wish to find the overall transformation matrix for the robot.</a:t>
            </a:r>
            <a:endParaRPr lang="en-AU" dirty="0">
              <a:latin typeface="Arial"/>
              <a:cs typeface="Arial"/>
            </a:endParaRPr>
          </a:p>
        </p:txBody>
      </p:sp>
      <p:sp>
        <p:nvSpPr>
          <p:cNvPr id="7" name="Rectangle 6"/>
          <p:cNvSpPr/>
          <p:nvPr/>
        </p:nvSpPr>
        <p:spPr>
          <a:xfrm>
            <a:off x="708914" y="848039"/>
            <a:ext cx="7848759" cy="369332"/>
          </a:xfrm>
          <a:prstGeom prst="rect">
            <a:avLst/>
          </a:prstGeom>
        </p:spPr>
        <p:txBody>
          <a:bodyPr wrap="square">
            <a:spAutoFit/>
          </a:bodyPr>
          <a:lstStyle/>
          <a:p>
            <a:r>
              <a:rPr lang="en-US" dirty="0" smtClean="0">
                <a:latin typeface="Arial"/>
                <a:cs typeface="Arial"/>
              </a:rPr>
              <a:t>Fig</a:t>
            </a:r>
            <a:r>
              <a:rPr lang="en-US" dirty="0">
                <a:latin typeface="Arial"/>
                <a:cs typeface="Arial"/>
              </a:rPr>
              <a:t>. 7 shows a schematic diagram of the </a:t>
            </a:r>
            <a:r>
              <a:rPr lang="en-US" dirty="0" err="1">
                <a:latin typeface="Arial"/>
                <a:cs typeface="Arial"/>
              </a:rPr>
              <a:t>Scorbot</a:t>
            </a:r>
            <a:r>
              <a:rPr lang="en-US" dirty="0">
                <a:latin typeface="Arial"/>
                <a:cs typeface="Arial"/>
              </a:rPr>
              <a:t> robot.</a:t>
            </a:r>
            <a:endParaRPr lang="en-AU" dirty="0">
              <a:latin typeface="Arial"/>
              <a:cs typeface="Arial"/>
            </a:endParaRPr>
          </a:p>
        </p:txBody>
      </p:sp>
    </p:spTree>
    <p:extLst>
      <p:ext uri="{BB962C8B-B14F-4D97-AF65-F5344CB8AC3E}">
        <p14:creationId xmlns:p14="http://schemas.microsoft.com/office/powerpoint/2010/main" val="240074479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5924" y="626070"/>
            <a:ext cx="8128463" cy="923330"/>
          </a:xfrm>
          <a:prstGeom prst="rect">
            <a:avLst/>
          </a:prstGeom>
        </p:spPr>
        <p:txBody>
          <a:bodyPr wrap="square">
            <a:spAutoFit/>
          </a:bodyPr>
          <a:lstStyle/>
          <a:p>
            <a:pPr algn="just"/>
            <a:r>
              <a:rPr lang="en-US" dirty="0">
                <a:latin typeface="Arial"/>
                <a:cs typeface="Arial"/>
              </a:rPr>
              <a:t>Using the coordinate system established in Fig.7</a:t>
            </a:r>
            <a:r>
              <a:rPr lang="en-US" dirty="0" smtClean="0">
                <a:latin typeface="Arial"/>
                <a:cs typeface="Arial"/>
              </a:rPr>
              <a:t>, </a:t>
            </a:r>
            <a:r>
              <a:rPr lang="en-US" dirty="0">
                <a:latin typeface="Arial"/>
                <a:cs typeface="Arial"/>
              </a:rPr>
              <a:t>the </a:t>
            </a:r>
            <a:r>
              <a:rPr lang="en-US" dirty="0" smtClean="0">
                <a:latin typeface="Arial"/>
                <a:cs typeface="Arial"/>
              </a:rPr>
              <a:t>corresponding  </a:t>
            </a:r>
            <a:r>
              <a:rPr lang="en-US" dirty="0">
                <a:latin typeface="Arial"/>
                <a:cs typeface="Arial"/>
              </a:rPr>
              <a:t>link </a:t>
            </a:r>
            <a:r>
              <a:rPr lang="en-US" dirty="0" err="1">
                <a:latin typeface="Arial"/>
                <a:cs typeface="Arial"/>
              </a:rPr>
              <a:t>paramateres</a:t>
            </a:r>
            <a:r>
              <a:rPr lang="en-US" dirty="0">
                <a:latin typeface="Arial"/>
                <a:cs typeface="Arial"/>
              </a:rPr>
              <a:t> are listed in Table 3.</a:t>
            </a:r>
            <a:endParaRPr lang="en-AU" dirty="0">
              <a:latin typeface="Arial"/>
              <a:cs typeface="Arial"/>
            </a:endParaRPr>
          </a:p>
          <a:p>
            <a:r>
              <a:rPr lang="en-US" dirty="0" smtClean="0">
                <a:latin typeface="Arial"/>
                <a:cs typeface="Arial"/>
              </a:rPr>
              <a:t>          </a:t>
            </a:r>
            <a:endParaRPr lang="en-AU" dirty="0">
              <a:latin typeface="Arial"/>
              <a:cs typeface="Arial"/>
            </a:endParaRPr>
          </a:p>
        </p:txBody>
      </p:sp>
      <p:sp>
        <p:nvSpPr>
          <p:cNvPr id="4" name="Rectangle 3"/>
          <p:cNvSpPr/>
          <p:nvPr/>
        </p:nvSpPr>
        <p:spPr>
          <a:xfrm>
            <a:off x="511870" y="4022450"/>
            <a:ext cx="8632130" cy="646331"/>
          </a:xfrm>
          <a:prstGeom prst="rect">
            <a:avLst/>
          </a:prstGeom>
        </p:spPr>
        <p:txBody>
          <a:bodyPr wrap="square">
            <a:spAutoFit/>
          </a:bodyPr>
          <a:lstStyle/>
          <a:p>
            <a:r>
              <a:rPr lang="en-US" dirty="0">
                <a:latin typeface="Arial"/>
                <a:cs typeface="Arial"/>
              </a:rPr>
              <a:t>Substituting the D-H link parameters into Eq</a:t>
            </a:r>
            <a:r>
              <a:rPr lang="en-US" dirty="0" smtClean="0">
                <a:latin typeface="Arial"/>
                <a:cs typeface="Arial"/>
              </a:rPr>
              <a:t>.6,  </a:t>
            </a:r>
            <a:r>
              <a:rPr lang="en-US" dirty="0">
                <a:latin typeface="Arial"/>
                <a:cs typeface="Arial"/>
              </a:rPr>
              <a:t>we obtain </a:t>
            </a:r>
            <a:r>
              <a:rPr lang="en-US" dirty="0" smtClean="0">
                <a:latin typeface="Arial"/>
                <a:cs typeface="Arial"/>
              </a:rPr>
              <a:t>the </a:t>
            </a:r>
            <a:r>
              <a:rPr lang="en-US" dirty="0">
                <a:latin typeface="Arial"/>
                <a:cs typeface="Arial"/>
              </a:rPr>
              <a:t>D-H transformation matrices:</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347445" y="4502187"/>
          <a:ext cx="4032938" cy="1826236"/>
        </p:xfrm>
        <a:graphic>
          <a:graphicData uri="http://schemas.openxmlformats.org/presentationml/2006/ole">
            <mc:AlternateContent xmlns:mc="http://schemas.openxmlformats.org/markup-compatibility/2006">
              <mc:Choice xmlns:v="urn:schemas-microsoft-com:vml" Requires="v">
                <p:oleObj spid="_x0000_s50214" name="Equation" r:id="rId3" imgW="2692400" imgH="1219200" progId="Equation.DSMT4">
                  <p:embed/>
                </p:oleObj>
              </mc:Choice>
              <mc:Fallback>
                <p:oleObj name="Equation" r:id="rId3" imgW="2692400" imgH="1219200" progId="Equation.DSMT4">
                  <p:embed/>
                  <p:pic>
                    <p:nvPicPr>
                      <p:cNvPr id="0" name=""/>
                      <p:cNvPicPr/>
                      <p:nvPr/>
                    </p:nvPicPr>
                    <p:blipFill>
                      <a:blip r:embed="rId4"/>
                      <a:stretch>
                        <a:fillRect/>
                      </a:stretch>
                    </p:blipFill>
                    <p:spPr>
                      <a:xfrm>
                        <a:off x="2347445" y="4502187"/>
                        <a:ext cx="4032938" cy="1826236"/>
                      </a:xfrm>
                      <a:prstGeom prst="rect">
                        <a:avLst/>
                      </a:prstGeom>
                    </p:spPr>
                  </p:pic>
                </p:oleObj>
              </mc:Fallback>
            </mc:AlternateContent>
          </a:graphicData>
        </a:graphic>
      </p:graphicFrame>
      <p:sp>
        <p:nvSpPr>
          <p:cNvPr id="6" name="Rectangle 5"/>
          <p:cNvSpPr/>
          <p:nvPr/>
        </p:nvSpPr>
        <p:spPr>
          <a:xfrm>
            <a:off x="8009433" y="5317617"/>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19)</a:t>
            </a:r>
            <a:r>
              <a:rPr lang="en-AU" dirty="0" smtClean="0">
                <a:latin typeface="Arial"/>
                <a:cs typeface="Arial"/>
              </a:rPr>
              <a:t> </a:t>
            </a:r>
            <a:endParaRPr lang="en-US" dirty="0">
              <a:latin typeface="Arial"/>
              <a:cs typeface="Arial"/>
            </a:endParaRPr>
          </a:p>
        </p:txBody>
      </p:sp>
      <p:sp>
        <p:nvSpPr>
          <p:cNvPr id="7" name="Rectangle 6"/>
          <p:cNvSpPr/>
          <p:nvPr/>
        </p:nvSpPr>
        <p:spPr>
          <a:xfrm>
            <a:off x="2137606" y="1350646"/>
            <a:ext cx="5247444" cy="369332"/>
          </a:xfrm>
          <a:prstGeom prst="rect">
            <a:avLst/>
          </a:prstGeom>
        </p:spPr>
        <p:txBody>
          <a:bodyPr wrap="square">
            <a:spAutoFit/>
          </a:bodyPr>
          <a:lstStyle/>
          <a:p>
            <a:r>
              <a:rPr lang="en-US" dirty="0">
                <a:latin typeface="Arial"/>
                <a:cs typeface="Arial"/>
              </a:rPr>
              <a:t> Table 3. D-H Parameters for a </a:t>
            </a:r>
            <a:r>
              <a:rPr lang="en-US" dirty="0" err="1">
                <a:latin typeface="Arial"/>
                <a:cs typeface="Arial"/>
              </a:rPr>
              <a:t>Scorbot</a:t>
            </a:r>
            <a:r>
              <a:rPr lang="en-US" dirty="0">
                <a:latin typeface="Arial"/>
                <a:cs typeface="Arial"/>
              </a:rPr>
              <a:t> Robot</a:t>
            </a:r>
            <a:endParaRPr lang="en-US" dirty="0"/>
          </a:p>
        </p:txBody>
      </p:sp>
      <p:sp>
        <p:nvSpPr>
          <p:cNvPr id="8" name="TextBox 7"/>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31</a:t>
            </a:r>
            <a:endParaRPr lang="en-US" dirty="0">
              <a:latin typeface="Arial"/>
              <a:cs typeface="Arial"/>
            </a:endParaRPr>
          </a:p>
        </p:txBody>
      </p:sp>
      <p:graphicFrame>
        <p:nvGraphicFramePr>
          <p:cNvPr id="10" name="Object 9"/>
          <p:cNvGraphicFramePr>
            <a:graphicFrameLocks noChangeAspect="1"/>
          </p:cNvGraphicFramePr>
          <p:nvPr>
            <p:extLst/>
          </p:nvPr>
        </p:nvGraphicFramePr>
        <p:xfrm>
          <a:off x="886757" y="1878259"/>
          <a:ext cx="7717836" cy="2473888"/>
        </p:xfrm>
        <a:graphic>
          <a:graphicData uri="http://schemas.openxmlformats.org/presentationml/2006/ole">
            <mc:AlternateContent xmlns:mc="http://schemas.openxmlformats.org/markup-compatibility/2006">
              <mc:Choice xmlns:v="urn:schemas-microsoft-com:vml" Requires="v">
                <p:oleObj spid="_x0000_s50215" name="Document" r:id="rId5" imgW="5626100" imgH="1803400" progId="Word.Document.12">
                  <p:link updateAutomatic="1"/>
                </p:oleObj>
              </mc:Choice>
              <mc:Fallback>
                <p:oleObj name="Document" r:id="rId5" imgW="5626100" imgH="1803400" progId="Word.Document.12">
                  <p:link updateAutomatic="1"/>
                  <p:pic>
                    <p:nvPicPr>
                      <p:cNvPr id="0" name=""/>
                      <p:cNvPicPr/>
                      <p:nvPr/>
                    </p:nvPicPr>
                    <p:blipFill>
                      <a:blip r:embed="rId6"/>
                      <a:stretch>
                        <a:fillRect/>
                      </a:stretch>
                    </p:blipFill>
                    <p:spPr>
                      <a:xfrm>
                        <a:off x="886757" y="1878259"/>
                        <a:ext cx="7717836" cy="2473888"/>
                      </a:xfrm>
                      <a:prstGeom prst="rect">
                        <a:avLst/>
                      </a:prstGeom>
                    </p:spPr>
                  </p:pic>
                </p:oleObj>
              </mc:Fallback>
            </mc:AlternateContent>
          </a:graphicData>
        </a:graphic>
      </p:graphicFrame>
    </p:spTree>
    <p:extLst>
      <p:ext uri="{BB962C8B-B14F-4D97-AF65-F5344CB8AC3E}">
        <p14:creationId xmlns:p14="http://schemas.microsoft.com/office/powerpoint/2010/main" val="109804820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406247" y="447443"/>
          <a:ext cx="3905595" cy="1702913"/>
        </p:xfrm>
        <a:graphic>
          <a:graphicData uri="http://schemas.openxmlformats.org/presentationml/2006/ole">
            <mc:AlternateContent xmlns:mc="http://schemas.openxmlformats.org/markup-compatibility/2006">
              <mc:Choice xmlns:v="urn:schemas-microsoft-com:vml" Requires="v">
                <p:oleObj spid="_x0000_s51256" name="Equation" r:id="rId3" imgW="2679700" imgH="1168400" progId="Equation.DSMT4">
                  <p:embed/>
                </p:oleObj>
              </mc:Choice>
              <mc:Fallback>
                <p:oleObj name="Equation" r:id="rId3" imgW="2679700" imgH="1168400" progId="Equation.DSMT4">
                  <p:embed/>
                  <p:pic>
                    <p:nvPicPr>
                      <p:cNvPr id="0" name=""/>
                      <p:cNvPicPr/>
                      <p:nvPr/>
                    </p:nvPicPr>
                    <p:blipFill>
                      <a:blip r:embed="rId4"/>
                      <a:stretch>
                        <a:fillRect/>
                      </a:stretch>
                    </p:blipFill>
                    <p:spPr>
                      <a:xfrm>
                        <a:off x="2406247" y="447443"/>
                        <a:ext cx="3905595" cy="1702913"/>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2406248" y="2384730"/>
          <a:ext cx="3905594" cy="1719208"/>
        </p:xfrm>
        <a:graphic>
          <a:graphicData uri="http://schemas.openxmlformats.org/presentationml/2006/ole">
            <mc:AlternateContent xmlns:mc="http://schemas.openxmlformats.org/markup-compatibility/2006">
              <mc:Choice xmlns:v="urn:schemas-microsoft-com:vml" Requires="v">
                <p:oleObj spid="_x0000_s51257" name="Equation" r:id="rId5" imgW="2654300" imgH="1168400" progId="Equation.DSMT4">
                  <p:embed/>
                </p:oleObj>
              </mc:Choice>
              <mc:Fallback>
                <p:oleObj name="Equation" r:id="rId5" imgW="2654300" imgH="1168400" progId="Equation.DSMT4">
                  <p:embed/>
                  <p:pic>
                    <p:nvPicPr>
                      <p:cNvPr id="0" name=""/>
                      <p:cNvPicPr/>
                      <p:nvPr/>
                    </p:nvPicPr>
                    <p:blipFill>
                      <a:blip r:embed="rId6"/>
                      <a:stretch>
                        <a:fillRect/>
                      </a:stretch>
                    </p:blipFill>
                    <p:spPr>
                      <a:xfrm>
                        <a:off x="2406248" y="2384730"/>
                        <a:ext cx="3905594" cy="1719208"/>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2406248" y="4418829"/>
          <a:ext cx="3590018" cy="1766212"/>
        </p:xfrm>
        <a:graphic>
          <a:graphicData uri="http://schemas.openxmlformats.org/presentationml/2006/ole">
            <mc:AlternateContent xmlns:mc="http://schemas.openxmlformats.org/markup-compatibility/2006">
              <mc:Choice xmlns:v="urn:schemas-microsoft-com:vml" Requires="v">
                <p:oleObj spid="_x0000_s51258" name="Equation" r:id="rId7" imgW="2374900" imgH="1168400" progId="Equation.DSMT4">
                  <p:embed/>
                </p:oleObj>
              </mc:Choice>
              <mc:Fallback>
                <p:oleObj name="Equation" r:id="rId7" imgW="2374900" imgH="1168400" progId="Equation.DSMT4">
                  <p:embed/>
                  <p:pic>
                    <p:nvPicPr>
                      <p:cNvPr id="0" name=""/>
                      <p:cNvPicPr/>
                      <p:nvPr/>
                    </p:nvPicPr>
                    <p:blipFill>
                      <a:blip r:embed="rId8"/>
                      <a:stretch>
                        <a:fillRect/>
                      </a:stretch>
                    </p:blipFill>
                    <p:spPr>
                      <a:xfrm>
                        <a:off x="2406248" y="4418829"/>
                        <a:ext cx="3590018" cy="1766212"/>
                      </a:xfrm>
                      <a:prstGeom prst="rect">
                        <a:avLst/>
                      </a:prstGeom>
                    </p:spPr>
                  </p:pic>
                </p:oleObj>
              </mc:Fallback>
            </mc:AlternateContent>
          </a:graphicData>
        </a:graphic>
      </p:graphicFrame>
      <p:sp>
        <p:nvSpPr>
          <p:cNvPr id="5" name="Rectangle 4"/>
          <p:cNvSpPr/>
          <p:nvPr/>
        </p:nvSpPr>
        <p:spPr>
          <a:xfrm>
            <a:off x="7868777" y="1235352"/>
            <a:ext cx="595160" cy="369332"/>
          </a:xfrm>
          <a:prstGeom prst="rect">
            <a:avLst/>
          </a:prstGeom>
        </p:spPr>
        <p:txBody>
          <a:bodyPr wrap="none">
            <a:spAutoFit/>
          </a:bodyPr>
          <a:lstStyle/>
          <a:p>
            <a:r>
              <a:rPr lang="en-US" dirty="0" smtClean="0">
                <a:latin typeface="Arial"/>
                <a:cs typeface="Arial"/>
              </a:rPr>
              <a:t>(20)</a:t>
            </a:r>
            <a:r>
              <a:rPr lang="en-AU" dirty="0" smtClean="0">
                <a:latin typeface="Arial"/>
                <a:cs typeface="Arial"/>
              </a:rPr>
              <a:t> </a:t>
            </a:r>
            <a:endParaRPr lang="en-US" dirty="0">
              <a:latin typeface="Arial"/>
              <a:cs typeface="Arial"/>
            </a:endParaRPr>
          </a:p>
        </p:txBody>
      </p:sp>
      <p:sp>
        <p:nvSpPr>
          <p:cNvPr id="6" name="Rectangle 5"/>
          <p:cNvSpPr/>
          <p:nvPr/>
        </p:nvSpPr>
        <p:spPr>
          <a:xfrm>
            <a:off x="7868777" y="2875002"/>
            <a:ext cx="595160" cy="369332"/>
          </a:xfrm>
          <a:prstGeom prst="rect">
            <a:avLst/>
          </a:prstGeom>
        </p:spPr>
        <p:txBody>
          <a:bodyPr wrap="none">
            <a:spAutoFit/>
          </a:bodyPr>
          <a:lstStyle/>
          <a:p>
            <a:r>
              <a:rPr lang="en-US" dirty="0" smtClean="0">
                <a:latin typeface="Arial"/>
                <a:cs typeface="Arial"/>
              </a:rPr>
              <a:t>(21)</a:t>
            </a:r>
            <a:r>
              <a:rPr lang="en-AU" dirty="0" smtClean="0">
                <a:latin typeface="Arial"/>
                <a:cs typeface="Arial"/>
              </a:rPr>
              <a:t> </a:t>
            </a:r>
            <a:endParaRPr lang="en-US" dirty="0">
              <a:latin typeface="Arial"/>
              <a:cs typeface="Arial"/>
            </a:endParaRPr>
          </a:p>
        </p:txBody>
      </p:sp>
      <p:sp>
        <p:nvSpPr>
          <p:cNvPr id="7" name="Rectangle 6"/>
          <p:cNvSpPr/>
          <p:nvPr/>
        </p:nvSpPr>
        <p:spPr>
          <a:xfrm>
            <a:off x="7868777" y="5301935"/>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22)</a:t>
            </a:r>
            <a:endParaRPr lang="en-AU" dirty="0">
              <a:latin typeface="Arial"/>
              <a:cs typeface="Arial"/>
            </a:endParaRPr>
          </a:p>
        </p:txBody>
      </p:sp>
      <p:sp>
        <p:nvSpPr>
          <p:cNvPr id="8" name="TextBox 7"/>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32</a:t>
            </a:r>
            <a:endParaRPr lang="en-US" dirty="0">
              <a:latin typeface="Arial"/>
              <a:cs typeface="Arial"/>
            </a:endParaRPr>
          </a:p>
        </p:txBody>
      </p:sp>
    </p:spTree>
    <p:extLst>
      <p:ext uri="{BB962C8B-B14F-4D97-AF65-F5344CB8AC3E}">
        <p14:creationId xmlns:p14="http://schemas.microsoft.com/office/powerpoint/2010/main" val="42540628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971433" y="589617"/>
          <a:ext cx="3223373" cy="1672669"/>
        </p:xfrm>
        <a:graphic>
          <a:graphicData uri="http://schemas.openxmlformats.org/presentationml/2006/ole">
            <mc:AlternateContent xmlns:mc="http://schemas.openxmlformats.org/markup-compatibility/2006">
              <mc:Choice xmlns:v="urn:schemas-microsoft-com:vml" Requires="v">
                <p:oleObj spid="_x0000_s52298" name="Equation" r:id="rId3" imgW="2349500" imgH="1219200" progId="Equation.DSMT4">
                  <p:embed/>
                </p:oleObj>
              </mc:Choice>
              <mc:Fallback>
                <p:oleObj name="Equation" r:id="rId3" imgW="2349500" imgH="1219200" progId="Equation.DSMT4">
                  <p:embed/>
                  <p:pic>
                    <p:nvPicPr>
                      <p:cNvPr id="0" name=""/>
                      <p:cNvPicPr/>
                      <p:nvPr/>
                    </p:nvPicPr>
                    <p:blipFill>
                      <a:blip r:embed="rId4"/>
                      <a:stretch>
                        <a:fillRect/>
                      </a:stretch>
                    </p:blipFill>
                    <p:spPr>
                      <a:xfrm>
                        <a:off x="2971433" y="589617"/>
                        <a:ext cx="3223373" cy="1672669"/>
                      </a:xfrm>
                      <a:prstGeom prst="rect">
                        <a:avLst/>
                      </a:prstGeom>
                    </p:spPr>
                  </p:pic>
                </p:oleObj>
              </mc:Fallback>
            </mc:AlternateContent>
          </a:graphicData>
        </a:graphic>
      </p:graphicFrame>
      <p:sp>
        <p:nvSpPr>
          <p:cNvPr id="3" name="Rectangle 2"/>
          <p:cNvSpPr/>
          <p:nvPr/>
        </p:nvSpPr>
        <p:spPr>
          <a:xfrm>
            <a:off x="8009433" y="1163964"/>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23)</a:t>
            </a:r>
            <a:endParaRPr lang="en-AU" dirty="0">
              <a:latin typeface="Arial"/>
              <a:cs typeface="Arial"/>
            </a:endParaRPr>
          </a:p>
        </p:txBody>
      </p:sp>
      <p:sp>
        <p:nvSpPr>
          <p:cNvPr id="4" name="Rectangle 3"/>
          <p:cNvSpPr/>
          <p:nvPr/>
        </p:nvSpPr>
        <p:spPr>
          <a:xfrm>
            <a:off x="930039" y="2561343"/>
            <a:ext cx="4405698" cy="369332"/>
          </a:xfrm>
          <a:prstGeom prst="rect">
            <a:avLst/>
          </a:prstGeom>
        </p:spPr>
        <p:txBody>
          <a:bodyPr wrap="none">
            <a:spAutoFit/>
          </a:bodyPr>
          <a:lstStyle/>
          <a:p>
            <a:r>
              <a:rPr lang="en-US" dirty="0">
                <a:latin typeface="Arial"/>
                <a:cs typeface="Arial"/>
              </a:rPr>
              <a:t>Multiplying </a:t>
            </a:r>
            <a:r>
              <a:rPr lang="en-US" dirty="0" smtClean="0">
                <a:latin typeface="Arial"/>
                <a:cs typeface="Arial"/>
              </a:rPr>
              <a:t>Eq5. (20)</a:t>
            </a:r>
            <a:r>
              <a:rPr lang="en-US" dirty="0">
                <a:latin typeface="Arial"/>
                <a:cs typeface="Arial"/>
              </a:rPr>
              <a:t>, (</a:t>
            </a:r>
            <a:r>
              <a:rPr lang="en-US" dirty="0" smtClean="0">
                <a:latin typeface="Arial"/>
                <a:cs typeface="Arial"/>
              </a:rPr>
              <a:t>21) </a:t>
            </a:r>
            <a:r>
              <a:rPr lang="en-US" dirty="0">
                <a:latin typeface="Arial"/>
                <a:cs typeface="Arial"/>
              </a:rPr>
              <a:t>and (</a:t>
            </a:r>
            <a:r>
              <a:rPr lang="en-US" dirty="0" smtClean="0">
                <a:latin typeface="Arial"/>
                <a:cs typeface="Arial"/>
              </a:rPr>
              <a:t>22) </a:t>
            </a:r>
            <a:r>
              <a:rPr lang="en-US" dirty="0">
                <a:latin typeface="Arial"/>
                <a:cs typeface="Arial"/>
              </a:rPr>
              <a:t>yields</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034735" y="3106121"/>
          <a:ext cx="5273333" cy="1684537"/>
        </p:xfrm>
        <a:graphic>
          <a:graphicData uri="http://schemas.openxmlformats.org/presentationml/2006/ole">
            <mc:AlternateContent xmlns:mc="http://schemas.openxmlformats.org/markup-compatibility/2006">
              <mc:Choice xmlns:v="urn:schemas-microsoft-com:vml" Requires="v">
                <p:oleObj spid="_x0000_s52299" name="Equation" r:id="rId5" imgW="3657600" imgH="1168400" progId="Equation.DSMT4">
                  <p:embed/>
                </p:oleObj>
              </mc:Choice>
              <mc:Fallback>
                <p:oleObj name="Equation" r:id="rId5" imgW="3657600" imgH="1168400" progId="Equation.DSMT4">
                  <p:embed/>
                  <p:pic>
                    <p:nvPicPr>
                      <p:cNvPr id="0" name=""/>
                      <p:cNvPicPr/>
                      <p:nvPr/>
                    </p:nvPicPr>
                    <p:blipFill>
                      <a:blip r:embed="rId6"/>
                      <a:stretch>
                        <a:fillRect/>
                      </a:stretch>
                    </p:blipFill>
                    <p:spPr>
                      <a:xfrm>
                        <a:off x="2034735" y="3106121"/>
                        <a:ext cx="5273333" cy="1684537"/>
                      </a:xfrm>
                      <a:prstGeom prst="rect">
                        <a:avLst/>
                      </a:prstGeom>
                    </p:spPr>
                  </p:pic>
                </p:oleObj>
              </mc:Fallback>
            </mc:AlternateContent>
          </a:graphicData>
        </a:graphic>
      </p:graphicFrame>
      <p:sp>
        <p:nvSpPr>
          <p:cNvPr id="6" name="Rectangle 5"/>
          <p:cNvSpPr/>
          <p:nvPr/>
        </p:nvSpPr>
        <p:spPr>
          <a:xfrm>
            <a:off x="8009433" y="3801858"/>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24)</a:t>
            </a:r>
            <a:endParaRPr lang="en-AU" dirty="0">
              <a:latin typeface="Arial"/>
              <a:cs typeface="Arial"/>
            </a:endParaRPr>
          </a:p>
        </p:txBody>
      </p:sp>
      <p:sp>
        <p:nvSpPr>
          <p:cNvPr id="7" name="Rectangle 6"/>
          <p:cNvSpPr/>
          <p:nvPr/>
        </p:nvSpPr>
        <p:spPr>
          <a:xfrm>
            <a:off x="930039" y="5069044"/>
            <a:ext cx="826193" cy="369332"/>
          </a:xfrm>
          <a:prstGeom prst="rect">
            <a:avLst/>
          </a:prstGeom>
        </p:spPr>
        <p:txBody>
          <a:bodyPr wrap="none">
            <a:spAutoFit/>
          </a:bodyPr>
          <a:lstStyle/>
          <a:p>
            <a:r>
              <a:rPr lang="en-US" dirty="0">
                <a:latin typeface="Arial"/>
                <a:cs typeface="Arial"/>
              </a:rPr>
              <a:t>w</a:t>
            </a:r>
            <a:r>
              <a:rPr lang="en-US" dirty="0" smtClean="0">
                <a:latin typeface="Arial"/>
                <a:cs typeface="Arial"/>
              </a:rPr>
              <a:t>here</a:t>
            </a:r>
            <a:r>
              <a:rPr lang="en-US" dirty="0" smtClean="0"/>
              <a:t> </a:t>
            </a:r>
            <a:endParaRPr lang="en-US" dirty="0"/>
          </a:p>
        </p:txBody>
      </p:sp>
      <p:graphicFrame>
        <p:nvGraphicFramePr>
          <p:cNvPr id="8" name="Object 7"/>
          <p:cNvGraphicFramePr>
            <a:graphicFrameLocks noChangeAspect="1"/>
          </p:cNvGraphicFramePr>
          <p:nvPr>
            <p:extLst/>
          </p:nvPr>
        </p:nvGraphicFramePr>
        <p:xfrm>
          <a:off x="645872" y="5480604"/>
          <a:ext cx="7579238" cy="1000038"/>
        </p:xfrm>
        <a:graphic>
          <a:graphicData uri="http://schemas.openxmlformats.org/presentationml/2006/ole">
            <mc:AlternateContent xmlns:mc="http://schemas.openxmlformats.org/markup-compatibility/2006">
              <mc:Choice xmlns:v="urn:schemas-microsoft-com:vml" Requires="v">
                <p:oleObj spid="_x0000_s52300" name="Document" r:id="rId7" imgW="5486400" imgH="723900" progId="Word.Document.12">
                  <p:link updateAutomatic="1"/>
                </p:oleObj>
              </mc:Choice>
              <mc:Fallback>
                <p:oleObj name="Document" r:id="rId7" imgW="5486400" imgH="723900" progId="Word.Document.12">
                  <p:link updateAutomatic="1"/>
                  <p:pic>
                    <p:nvPicPr>
                      <p:cNvPr id="0" name=""/>
                      <p:cNvPicPr/>
                      <p:nvPr/>
                    </p:nvPicPr>
                    <p:blipFill>
                      <a:blip r:embed="rId8"/>
                      <a:stretch>
                        <a:fillRect/>
                      </a:stretch>
                    </p:blipFill>
                    <p:spPr>
                      <a:xfrm>
                        <a:off x="645872" y="5480604"/>
                        <a:ext cx="7579238" cy="1000038"/>
                      </a:xfrm>
                      <a:prstGeom prst="rect">
                        <a:avLst/>
                      </a:prstGeom>
                    </p:spPr>
                  </p:pic>
                </p:oleObj>
              </mc:Fallback>
            </mc:AlternateContent>
          </a:graphicData>
        </a:graphic>
      </p:graphicFrame>
      <p:graphicFrame>
        <p:nvGraphicFramePr>
          <p:cNvPr id="9" name="Object 8"/>
          <p:cNvGraphicFramePr>
            <a:graphicFrameLocks noChangeAspect="1"/>
          </p:cNvGraphicFramePr>
          <p:nvPr>
            <p:extLst/>
          </p:nvPr>
        </p:nvGraphicFramePr>
        <p:xfrm>
          <a:off x="2034735" y="5866603"/>
          <a:ext cx="7729851" cy="1019911"/>
        </p:xfrm>
        <a:graphic>
          <a:graphicData uri="http://schemas.openxmlformats.org/presentationml/2006/ole">
            <mc:AlternateContent xmlns:mc="http://schemas.openxmlformats.org/markup-compatibility/2006">
              <mc:Choice xmlns:v="urn:schemas-microsoft-com:vml" Requires="v">
                <p:oleObj spid="_x0000_s52301" name="Document" r:id="rId9" imgW="5486400" imgH="723900" progId="Word.Document.12">
                  <p:link updateAutomatic="1"/>
                </p:oleObj>
              </mc:Choice>
              <mc:Fallback>
                <p:oleObj name="Document" r:id="rId9" imgW="5486400" imgH="723900" progId="Word.Document.12">
                  <p:link updateAutomatic="1"/>
                  <p:pic>
                    <p:nvPicPr>
                      <p:cNvPr id="0" name=""/>
                      <p:cNvPicPr/>
                      <p:nvPr/>
                    </p:nvPicPr>
                    <p:blipFill>
                      <a:blip r:embed="rId10"/>
                      <a:stretch>
                        <a:fillRect/>
                      </a:stretch>
                    </p:blipFill>
                    <p:spPr>
                      <a:xfrm>
                        <a:off x="2034735" y="5866603"/>
                        <a:ext cx="7729851" cy="1019911"/>
                      </a:xfrm>
                      <a:prstGeom prst="rect">
                        <a:avLst/>
                      </a:prstGeom>
                    </p:spPr>
                  </p:pic>
                </p:oleObj>
              </mc:Fallback>
            </mc:AlternateContent>
          </a:graphicData>
        </a:graphic>
      </p:graphicFrame>
      <p:sp>
        <p:nvSpPr>
          <p:cNvPr id="10" name="TextBox 9"/>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33</a:t>
            </a:r>
            <a:endParaRPr lang="en-US" dirty="0">
              <a:latin typeface="Arial"/>
              <a:cs typeface="Arial"/>
            </a:endParaRPr>
          </a:p>
        </p:txBody>
      </p:sp>
    </p:spTree>
    <p:extLst>
      <p:ext uri="{BB962C8B-B14F-4D97-AF65-F5344CB8AC3E}">
        <p14:creationId xmlns:p14="http://schemas.microsoft.com/office/powerpoint/2010/main" val="1966771348"/>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0537" y="948528"/>
            <a:ext cx="7998709" cy="3693319"/>
          </a:xfrm>
          <a:prstGeom prst="rect">
            <a:avLst/>
          </a:prstGeom>
        </p:spPr>
        <p:txBody>
          <a:bodyPr wrap="square">
            <a:spAutoFit/>
          </a:bodyPr>
          <a:lstStyle/>
          <a:p>
            <a:r>
              <a:rPr lang="en-US" dirty="0">
                <a:latin typeface="Arial"/>
                <a:cs typeface="Arial"/>
              </a:rPr>
              <a:t>Note that Eq.(</a:t>
            </a:r>
            <a:r>
              <a:rPr lang="en-US" dirty="0" smtClean="0">
                <a:latin typeface="Arial"/>
                <a:cs typeface="Arial"/>
              </a:rPr>
              <a:t>24) </a:t>
            </a:r>
            <a:r>
              <a:rPr lang="en-US" dirty="0">
                <a:latin typeface="Arial"/>
                <a:cs typeface="Arial"/>
              </a:rPr>
              <a:t>provides a  transformation from the fourth coordinate system to the first coordinate system</a:t>
            </a:r>
            <a:r>
              <a:rPr lang="en-US" dirty="0" smtClean="0">
                <a:latin typeface="Arial"/>
                <a:cs typeface="Arial"/>
              </a:rPr>
              <a:t>.</a:t>
            </a:r>
          </a:p>
          <a:p>
            <a:endParaRPr lang="en-AU" dirty="0">
              <a:latin typeface="Arial"/>
              <a:cs typeface="Arial"/>
            </a:endParaRPr>
          </a:p>
          <a:p>
            <a:r>
              <a:rPr lang="en-US" dirty="0">
                <a:latin typeface="Arial"/>
                <a:cs typeface="Arial"/>
              </a:rPr>
              <a:t>We may treat </a:t>
            </a:r>
            <a:r>
              <a:rPr lang="en-US" dirty="0" smtClean="0">
                <a:latin typeface="Arial"/>
                <a:cs typeface="Arial"/>
              </a:rPr>
              <a:t>            and       as </a:t>
            </a:r>
            <a:r>
              <a:rPr lang="en-US" dirty="0">
                <a:latin typeface="Arial"/>
                <a:cs typeface="Arial"/>
              </a:rPr>
              <a:t>new variables In this way, the orientation sub matrix contains only one </a:t>
            </a:r>
            <a:r>
              <a:rPr lang="en-US" dirty="0" smtClean="0">
                <a:latin typeface="Arial"/>
                <a:cs typeface="Arial"/>
              </a:rPr>
              <a:t>variables       while </a:t>
            </a:r>
            <a:r>
              <a:rPr lang="en-US" dirty="0">
                <a:latin typeface="Arial"/>
                <a:cs typeface="Arial"/>
              </a:rPr>
              <a:t>the position </a:t>
            </a:r>
            <a:r>
              <a:rPr lang="en-US" dirty="0" err="1">
                <a:latin typeface="Arial"/>
                <a:cs typeface="Arial"/>
              </a:rPr>
              <a:t>submatrix</a:t>
            </a:r>
            <a:r>
              <a:rPr lang="en-US" dirty="0">
                <a:latin typeface="Arial"/>
                <a:cs typeface="Arial"/>
              </a:rPr>
              <a:t> contains two variables</a:t>
            </a:r>
            <a:r>
              <a:rPr lang="en-AU" dirty="0">
                <a:latin typeface="Arial"/>
                <a:cs typeface="Arial"/>
              </a:rPr>
              <a:t> </a:t>
            </a:r>
            <a:r>
              <a:rPr lang="en-AU" dirty="0" smtClean="0">
                <a:latin typeface="Arial"/>
                <a:cs typeface="Arial"/>
              </a:rPr>
              <a:t>     and</a:t>
            </a:r>
          </a:p>
          <a:p>
            <a:endParaRPr lang="en-AU" dirty="0">
              <a:latin typeface="Arial"/>
              <a:cs typeface="Arial"/>
            </a:endParaRPr>
          </a:p>
          <a:p>
            <a:r>
              <a:rPr lang="en-US" dirty="0">
                <a:latin typeface="Arial"/>
                <a:cs typeface="Arial"/>
              </a:rPr>
              <a:t>This important fact can be used for deriving a closed form solution for any manipulator with three consecutive parallel joint axes</a:t>
            </a:r>
            <a:r>
              <a:rPr lang="en-US" dirty="0" smtClean="0">
                <a:latin typeface="Arial"/>
                <a:cs typeface="Arial"/>
              </a:rPr>
              <a:t>.</a:t>
            </a:r>
          </a:p>
          <a:p>
            <a:endParaRPr lang="en-AU" dirty="0">
              <a:latin typeface="Arial"/>
              <a:cs typeface="Arial"/>
            </a:endParaRPr>
          </a:p>
          <a:p>
            <a:r>
              <a:rPr lang="en-US" dirty="0">
                <a:latin typeface="Arial"/>
                <a:cs typeface="Arial"/>
              </a:rPr>
              <a:t>Multiplying  </a:t>
            </a:r>
            <a:r>
              <a:rPr lang="en-US" dirty="0" smtClean="0">
                <a:latin typeface="Arial"/>
                <a:cs typeface="Arial"/>
              </a:rPr>
              <a:t>Eq5. </a:t>
            </a:r>
            <a:r>
              <a:rPr lang="en-US" dirty="0">
                <a:latin typeface="Arial"/>
                <a:cs typeface="Arial"/>
              </a:rPr>
              <a:t>(</a:t>
            </a:r>
            <a:r>
              <a:rPr lang="en-US" dirty="0" smtClean="0">
                <a:latin typeface="Arial"/>
                <a:cs typeface="Arial"/>
              </a:rPr>
              <a:t>19)</a:t>
            </a:r>
            <a:r>
              <a:rPr lang="en-US" dirty="0">
                <a:latin typeface="Arial"/>
                <a:cs typeface="Arial"/>
              </a:rPr>
              <a:t>, (</a:t>
            </a:r>
            <a:r>
              <a:rPr lang="en-US" dirty="0" smtClean="0">
                <a:latin typeface="Arial"/>
                <a:cs typeface="Arial"/>
              </a:rPr>
              <a:t>24) </a:t>
            </a:r>
            <a:r>
              <a:rPr lang="en-US" dirty="0">
                <a:latin typeface="Arial"/>
                <a:cs typeface="Arial"/>
              </a:rPr>
              <a:t>and (</a:t>
            </a:r>
            <a:r>
              <a:rPr lang="en-US" dirty="0" smtClean="0">
                <a:latin typeface="Arial"/>
                <a:cs typeface="Arial"/>
              </a:rPr>
              <a:t>23) </a:t>
            </a:r>
            <a:r>
              <a:rPr lang="en-US" dirty="0">
                <a:latin typeface="Arial"/>
                <a:cs typeface="Arial"/>
              </a:rPr>
              <a:t>yields the elements of the transformation </a:t>
            </a:r>
            <a:r>
              <a:rPr lang="en-US" dirty="0" smtClean="0">
                <a:latin typeface="Arial"/>
                <a:cs typeface="Arial"/>
              </a:rPr>
              <a:t>matrix</a:t>
            </a:r>
            <a:endParaRPr lang="en-US" dirty="0">
              <a:latin typeface="Arial"/>
              <a:cs typeface="Arial"/>
            </a:endParaRPr>
          </a:p>
          <a:p>
            <a:r>
              <a:rPr lang="en-US" dirty="0" smtClean="0"/>
              <a:t> </a:t>
            </a:r>
            <a:endParaRPr lang="en-US" dirty="0"/>
          </a:p>
        </p:txBody>
      </p:sp>
      <p:graphicFrame>
        <p:nvGraphicFramePr>
          <p:cNvPr id="12" name="Object 11"/>
          <p:cNvGraphicFramePr>
            <a:graphicFrameLocks noChangeAspect="1"/>
          </p:cNvGraphicFramePr>
          <p:nvPr>
            <p:extLst/>
          </p:nvPr>
        </p:nvGraphicFramePr>
        <p:xfrm>
          <a:off x="2912764" y="4371732"/>
          <a:ext cx="3030538" cy="1306513"/>
        </p:xfrm>
        <a:graphic>
          <a:graphicData uri="http://schemas.openxmlformats.org/presentationml/2006/ole">
            <mc:AlternateContent xmlns:mc="http://schemas.openxmlformats.org/markup-compatibility/2006">
              <mc:Choice xmlns:v="urn:schemas-microsoft-com:vml" Requires="v">
                <p:oleObj spid="_x0000_s53376" name="Equation" r:id="rId3" imgW="1854200" imgH="800100" progId="Equation.DSMT4">
                  <p:embed/>
                </p:oleObj>
              </mc:Choice>
              <mc:Fallback>
                <p:oleObj name="Equation" r:id="rId3" imgW="1854200" imgH="800100" progId="Equation.DSMT4">
                  <p:embed/>
                  <p:pic>
                    <p:nvPicPr>
                      <p:cNvPr id="0" name=""/>
                      <p:cNvPicPr/>
                      <p:nvPr/>
                    </p:nvPicPr>
                    <p:blipFill>
                      <a:blip r:embed="rId4"/>
                      <a:stretch>
                        <a:fillRect/>
                      </a:stretch>
                    </p:blipFill>
                    <p:spPr>
                      <a:xfrm>
                        <a:off x="2912764" y="4371732"/>
                        <a:ext cx="3030538" cy="1306513"/>
                      </a:xfrm>
                      <a:prstGeom prst="rect">
                        <a:avLst/>
                      </a:prstGeom>
                    </p:spPr>
                  </p:pic>
                </p:oleObj>
              </mc:Fallback>
            </mc:AlternateContent>
          </a:graphicData>
        </a:graphic>
      </p:graphicFrame>
      <p:sp>
        <p:nvSpPr>
          <p:cNvPr id="13" name="Rectangle 12"/>
          <p:cNvSpPr/>
          <p:nvPr/>
        </p:nvSpPr>
        <p:spPr>
          <a:xfrm>
            <a:off x="8009433" y="4819473"/>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25)</a:t>
            </a:r>
            <a:r>
              <a:rPr lang="en-AU" dirty="0" smtClean="0">
                <a:latin typeface="Arial"/>
                <a:cs typeface="Arial"/>
              </a:rPr>
              <a:t> </a:t>
            </a:r>
            <a:endParaRPr lang="en-US" dirty="0">
              <a:latin typeface="Arial"/>
              <a:cs typeface="Arial"/>
            </a:endParaRPr>
          </a:p>
        </p:txBody>
      </p:sp>
      <p:sp>
        <p:nvSpPr>
          <p:cNvPr id="11" name="TextBox 10"/>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34</a:t>
            </a:r>
            <a:endParaRPr lang="en-US" dirty="0">
              <a:latin typeface="Arial"/>
              <a:cs typeface="Arial"/>
            </a:endParaRPr>
          </a:p>
        </p:txBody>
      </p:sp>
      <p:graphicFrame>
        <p:nvGraphicFramePr>
          <p:cNvPr id="14" name="Object 13"/>
          <p:cNvGraphicFramePr>
            <a:graphicFrameLocks noChangeAspect="1"/>
          </p:cNvGraphicFramePr>
          <p:nvPr>
            <p:extLst/>
          </p:nvPr>
        </p:nvGraphicFramePr>
        <p:xfrm>
          <a:off x="1490663" y="3953219"/>
          <a:ext cx="774700" cy="519112"/>
        </p:xfrm>
        <a:graphic>
          <a:graphicData uri="http://schemas.openxmlformats.org/presentationml/2006/ole">
            <mc:AlternateContent xmlns:mc="http://schemas.openxmlformats.org/markup-compatibility/2006">
              <mc:Choice xmlns:v="urn:schemas-microsoft-com:vml" Requires="v">
                <p:oleObj spid="_x0000_s53377" name="Equation" r:id="rId5" imgW="469900" imgH="317500" progId="Equation.DSMT4">
                  <p:embed/>
                </p:oleObj>
              </mc:Choice>
              <mc:Fallback>
                <p:oleObj name="Equation" r:id="rId5" imgW="469900" imgH="317500" progId="Equation.DSMT4">
                  <p:embed/>
                  <p:pic>
                    <p:nvPicPr>
                      <p:cNvPr id="0" name=""/>
                      <p:cNvPicPr/>
                      <p:nvPr/>
                    </p:nvPicPr>
                    <p:blipFill>
                      <a:blip r:embed="rId6"/>
                      <a:stretch>
                        <a:fillRect/>
                      </a:stretch>
                    </p:blipFill>
                    <p:spPr>
                      <a:xfrm>
                        <a:off x="1490663" y="3953219"/>
                        <a:ext cx="774700" cy="519112"/>
                      </a:xfrm>
                      <a:prstGeom prst="rect">
                        <a:avLst/>
                      </a:prstGeom>
                    </p:spPr>
                  </p:pic>
                </p:oleObj>
              </mc:Fallback>
            </mc:AlternateContent>
          </a:graphicData>
        </a:graphic>
      </p:graphicFrame>
      <p:graphicFrame>
        <p:nvGraphicFramePr>
          <p:cNvPr id="16" name="Object 15"/>
          <p:cNvGraphicFramePr>
            <a:graphicFrameLocks noChangeAspect="1"/>
          </p:cNvGraphicFramePr>
          <p:nvPr>
            <p:extLst/>
          </p:nvPr>
        </p:nvGraphicFramePr>
        <p:xfrm>
          <a:off x="4724454" y="2051050"/>
          <a:ext cx="436562" cy="393700"/>
        </p:xfrm>
        <a:graphic>
          <a:graphicData uri="http://schemas.openxmlformats.org/presentationml/2006/ole">
            <mc:AlternateContent xmlns:mc="http://schemas.openxmlformats.org/markup-compatibility/2006">
              <mc:Choice xmlns:v="urn:schemas-microsoft-com:vml" Requires="v">
                <p:oleObj spid="_x0000_s53378" name="Equation" r:id="rId7" imgW="266700" imgH="241300" progId="Equation.DSMT4">
                  <p:embed/>
                </p:oleObj>
              </mc:Choice>
              <mc:Fallback>
                <p:oleObj name="Equation" r:id="rId7" imgW="266700" imgH="241300" progId="Equation.DSMT4">
                  <p:embed/>
                  <p:pic>
                    <p:nvPicPr>
                      <p:cNvPr id="0" name=""/>
                      <p:cNvPicPr/>
                      <p:nvPr/>
                    </p:nvPicPr>
                    <p:blipFill>
                      <a:blip r:embed="rId8"/>
                      <a:stretch>
                        <a:fillRect/>
                      </a:stretch>
                    </p:blipFill>
                    <p:spPr>
                      <a:xfrm>
                        <a:off x="4724454" y="2051050"/>
                        <a:ext cx="436562" cy="393700"/>
                      </a:xfrm>
                      <a:prstGeom prst="rect">
                        <a:avLst/>
                      </a:prstGeom>
                    </p:spPr>
                  </p:pic>
                </p:oleObj>
              </mc:Fallback>
            </mc:AlternateContent>
          </a:graphicData>
        </a:graphic>
      </p:graphicFrame>
      <p:graphicFrame>
        <p:nvGraphicFramePr>
          <p:cNvPr id="17" name="Object 16"/>
          <p:cNvGraphicFramePr>
            <a:graphicFrameLocks noChangeAspect="1"/>
          </p:cNvGraphicFramePr>
          <p:nvPr>
            <p:extLst/>
          </p:nvPr>
        </p:nvGraphicFramePr>
        <p:xfrm>
          <a:off x="3838576" y="2309853"/>
          <a:ext cx="393700" cy="395288"/>
        </p:xfrm>
        <a:graphic>
          <a:graphicData uri="http://schemas.openxmlformats.org/presentationml/2006/ole">
            <mc:AlternateContent xmlns:mc="http://schemas.openxmlformats.org/markup-compatibility/2006">
              <mc:Choice xmlns:v="urn:schemas-microsoft-com:vml" Requires="v">
                <p:oleObj spid="_x0000_s53379" name="Equation" r:id="rId9" imgW="241300" imgH="241300" progId="Equation.DSMT4">
                  <p:embed/>
                </p:oleObj>
              </mc:Choice>
              <mc:Fallback>
                <p:oleObj name="Equation" r:id="rId9" imgW="241300" imgH="241300" progId="Equation.DSMT4">
                  <p:embed/>
                  <p:pic>
                    <p:nvPicPr>
                      <p:cNvPr id="0" name=""/>
                      <p:cNvPicPr/>
                      <p:nvPr/>
                    </p:nvPicPr>
                    <p:blipFill>
                      <a:blip r:embed="rId10"/>
                      <a:stretch>
                        <a:fillRect/>
                      </a:stretch>
                    </p:blipFill>
                    <p:spPr>
                      <a:xfrm>
                        <a:off x="3838576" y="2309853"/>
                        <a:ext cx="393700" cy="395288"/>
                      </a:xfrm>
                      <a:prstGeom prst="rect">
                        <a:avLst/>
                      </a:prstGeom>
                    </p:spPr>
                  </p:pic>
                </p:oleObj>
              </mc:Fallback>
            </mc:AlternateContent>
          </a:graphicData>
        </a:graphic>
      </p:graphicFrame>
      <p:graphicFrame>
        <p:nvGraphicFramePr>
          <p:cNvPr id="18" name="Object 17"/>
          <p:cNvGraphicFramePr>
            <a:graphicFrameLocks noChangeAspect="1"/>
          </p:cNvGraphicFramePr>
          <p:nvPr>
            <p:extLst/>
          </p:nvPr>
        </p:nvGraphicFramePr>
        <p:xfrm>
          <a:off x="3132138" y="2309853"/>
          <a:ext cx="269875" cy="395288"/>
        </p:xfrm>
        <a:graphic>
          <a:graphicData uri="http://schemas.openxmlformats.org/presentationml/2006/ole">
            <mc:AlternateContent xmlns:mc="http://schemas.openxmlformats.org/markup-compatibility/2006">
              <mc:Choice xmlns:v="urn:schemas-microsoft-com:vml" Requires="v">
                <p:oleObj spid="_x0000_s53380" name="Equation" r:id="rId11" imgW="165100" imgH="241300" progId="Equation.DSMT4">
                  <p:embed/>
                </p:oleObj>
              </mc:Choice>
              <mc:Fallback>
                <p:oleObj name="Equation" r:id="rId11" imgW="165100" imgH="241300" progId="Equation.DSMT4">
                  <p:embed/>
                  <p:pic>
                    <p:nvPicPr>
                      <p:cNvPr id="0" name=""/>
                      <p:cNvPicPr/>
                      <p:nvPr/>
                    </p:nvPicPr>
                    <p:blipFill>
                      <a:blip r:embed="rId12"/>
                      <a:stretch>
                        <a:fillRect/>
                      </a:stretch>
                    </p:blipFill>
                    <p:spPr>
                      <a:xfrm>
                        <a:off x="3132138" y="2309853"/>
                        <a:ext cx="269875" cy="395288"/>
                      </a:xfrm>
                      <a:prstGeom prst="rect">
                        <a:avLst/>
                      </a:prstGeom>
                    </p:spPr>
                  </p:pic>
                </p:oleObj>
              </mc:Fallback>
            </mc:AlternateContent>
          </a:graphicData>
        </a:graphic>
      </p:graphicFrame>
      <p:graphicFrame>
        <p:nvGraphicFramePr>
          <p:cNvPr id="19" name="Object 18"/>
          <p:cNvGraphicFramePr>
            <a:graphicFrameLocks noChangeAspect="1"/>
          </p:cNvGraphicFramePr>
          <p:nvPr>
            <p:extLst/>
          </p:nvPr>
        </p:nvGraphicFramePr>
        <p:xfrm>
          <a:off x="3402013" y="1765300"/>
          <a:ext cx="436563" cy="395288"/>
        </p:xfrm>
        <a:graphic>
          <a:graphicData uri="http://schemas.openxmlformats.org/presentationml/2006/ole">
            <mc:AlternateContent xmlns:mc="http://schemas.openxmlformats.org/markup-compatibility/2006">
              <mc:Choice xmlns:v="urn:schemas-microsoft-com:vml" Requires="v">
                <p:oleObj spid="_x0000_s53381" name="Equation" r:id="rId13" imgW="266700" imgH="241300" progId="Equation.DSMT4">
                  <p:embed/>
                </p:oleObj>
              </mc:Choice>
              <mc:Fallback>
                <p:oleObj name="Equation" r:id="rId13" imgW="266700" imgH="241300" progId="Equation.DSMT4">
                  <p:embed/>
                  <p:pic>
                    <p:nvPicPr>
                      <p:cNvPr id="0" name=""/>
                      <p:cNvPicPr/>
                      <p:nvPr/>
                    </p:nvPicPr>
                    <p:blipFill>
                      <a:blip r:embed="rId14"/>
                      <a:stretch>
                        <a:fillRect/>
                      </a:stretch>
                    </p:blipFill>
                    <p:spPr>
                      <a:xfrm>
                        <a:off x="3402013" y="1765300"/>
                        <a:ext cx="436563" cy="395288"/>
                      </a:xfrm>
                      <a:prstGeom prst="rect">
                        <a:avLst/>
                      </a:prstGeom>
                    </p:spPr>
                  </p:pic>
                </p:oleObj>
              </mc:Fallback>
            </mc:AlternateContent>
          </a:graphicData>
        </a:graphic>
      </p:graphicFrame>
      <p:graphicFrame>
        <p:nvGraphicFramePr>
          <p:cNvPr id="20" name="Object 19"/>
          <p:cNvGraphicFramePr>
            <a:graphicFrameLocks noChangeAspect="1"/>
          </p:cNvGraphicFramePr>
          <p:nvPr>
            <p:extLst/>
          </p:nvPr>
        </p:nvGraphicFramePr>
        <p:xfrm>
          <a:off x="2315529" y="1765300"/>
          <a:ext cx="666750" cy="395288"/>
        </p:xfrm>
        <a:graphic>
          <a:graphicData uri="http://schemas.openxmlformats.org/presentationml/2006/ole">
            <mc:AlternateContent xmlns:mc="http://schemas.openxmlformats.org/markup-compatibility/2006">
              <mc:Choice xmlns:v="urn:schemas-microsoft-com:vml" Requires="v">
                <p:oleObj spid="_x0000_s53382" name="Equation" r:id="rId15" imgW="406400" imgH="241300" progId="Equation.DSMT4">
                  <p:embed/>
                </p:oleObj>
              </mc:Choice>
              <mc:Fallback>
                <p:oleObj name="Equation" r:id="rId15" imgW="406400" imgH="241300" progId="Equation.DSMT4">
                  <p:embed/>
                  <p:pic>
                    <p:nvPicPr>
                      <p:cNvPr id="0" name=""/>
                      <p:cNvPicPr/>
                      <p:nvPr/>
                    </p:nvPicPr>
                    <p:blipFill>
                      <a:blip r:embed="rId16"/>
                      <a:stretch>
                        <a:fillRect/>
                      </a:stretch>
                    </p:blipFill>
                    <p:spPr>
                      <a:xfrm>
                        <a:off x="2315529" y="1765300"/>
                        <a:ext cx="666750" cy="395288"/>
                      </a:xfrm>
                      <a:prstGeom prst="rect">
                        <a:avLst/>
                      </a:prstGeom>
                    </p:spPr>
                  </p:pic>
                </p:oleObj>
              </mc:Fallback>
            </mc:AlternateContent>
          </a:graphicData>
        </a:graphic>
      </p:graphicFrame>
    </p:spTree>
    <p:extLst>
      <p:ext uri="{BB962C8B-B14F-4D97-AF65-F5344CB8AC3E}">
        <p14:creationId xmlns:p14="http://schemas.microsoft.com/office/powerpoint/2010/main" val="4314263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257973" y="4759314"/>
            <a:ext cx="1447800" cy="456535"/>
          </a:xfrm>
          <a:prstGeom prst="rect">
            <a:avLst/>
          </a:prstGeom>
        </p:spPr>
        <p:txBody>
          <a:bodyPr wrap="square">
            <a:spAutoFit/>
          </a:bodyPr>
          <a:lstStyle/>
          <a:p>
            <a:pPr>
              <a:lnSpc>
                <a:spcPct val="150000"/>
              </a:lnSpc>
            </a:pPr>
            <a:r>
              <a:rPr lang="en-US" dirty="0" smtClean="0">
                <a:latin typeface="Arial"/>
                <a:cs typeface="Arial"/>
              </a:rPr>
              <a:t>Fig. 6</a:t>
            </a:r>
            <a:endParaRPr lang="en-AU" dirty="0" smtClean="0">
              <a:latin typeface="Arial"/>
              <a:cs typeface="Arial"/>
            </a:endParaRPr>
          </a:p>
        </p:txBody>
      </p:sp>
      <p:pic>
        <p:nvPicPr>
          <p:cNvPr id="2" name="Picture 1" descr="T&amp;AM (2).pdf"/>
          <p:cNvPicPr>
            <a:picLocks noChangeAspect="1"/>
          </p:cNvPicPr>
          <p:nvPr/>
        </p:nvPicPr>
        <p:blipFill rotWithShape="1">
          <a:blip r:embed="rId2">
            <a:lum contrast="20000"/>
            <a:extLst>
              <a:ext uri="{28A0092B-C50C-407E-A947-70E740481C1C}">
                <a14:useLocalDpi xmlns:a14="http://schemas.microsoft.com/office/drawing/2010/main" val="0"/>
              </a:ext>
            </a:extLst>
          </a:blip>
          <a:srcRect l="30563" t="31362" r="34097" b="27896"/>
          <a:stretch/>
        </p:blipFill>
        <p:spPr>
          <a:xfrm>
            <a:off x="1471704" y="971177"/>
            <a:ext cx="6405278" cy="4823368"/>
          </a:xfrm>
          <a:prstGeom prst="rect">
            <a:avLst/>
          </a:prstGeom>
        </p:spPr>
      </p:pic>
      <p:sp>
        <p:nvSpPr>
          <p:cNvPr id="5" name="TextBox 4"/>
          <p:cNvSpPr txBox="1"/>
          <p:nvPr/>
        </p:nvSpPr>
        <p:spPr>
          <a:xfrm>
            <a:off x="8596327" y="300788"/>
            <a:ext cx="312906" cy="369332"/>
          </a:xfrm>
          <a:prstGeom prst="rect">
            <a:avLst/>
          </a:prstGeom>
          <a:noFill/>
        </p:spPr>
        <p:txBody>
          <a:bodyPr wrap="none" rtlCol="0">
            <a:spAutoFit/>
          </a:bodyPr>
          <a:lstStyle/>
          <a:p>
            <a:r>
              <a:rPr lang="en-US" dirty="0" smtClean="0">
                <a:latin typeface="Arial"/>
                <a:cs typeface="Arial"/>
              </a:rPr>
              <a:t>3</a:t>
            </a:r>
            <a:endParaRPr lang="en-US" dirty="0">
              <a:latin typeface="Arial"/>
              <a:cs typeface="Arial"/>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605088" y="661685"/>
          <a:ext cx="2755900" cy="1160463"/>
        </p:xfrm>
        <a:graphic>
          <a:graphicData uri="http://schemas.openxmlformats.org/presentationml/2006/ole">
            <mc:AlternateContent xmlns:mc="http://schemas.openxmlformats.org/markup-compatibility/2006">
              <mc:Choice xmlns:v="urn:schemas-microsoft-com:vml" Requires="v">
                <p:oleObj spid="_x0000_s54328" name="Equation" r:id="rId3" imgW="1930400" imgH="812800" progId="Equation.DSMT4">
                  <p:embed/>
                </p:oleObj>
              </mc:Choice>
              <mc:Fallback>
                <p:oleObj name="Equation" r:id="rId3" imgW="1930400" imgH="812800" progId="Equation.DSMT4">
                  <p:embed/>
                  <p:pic>
                    <p:nvPicPr>
                      <p:cNvPr id="0" name=""/>
                      <p:cNvPicPr/>
                      <p:nvPr/>
                    </p:nvPicPr>
                    <p:blipFill>
                      <a:blip r:embed="rId4"/>
                      <a:stretch>
                        <a:fillRect/>
                      </a:stretch>
                    </p:blipFill>
                    <p:spPr>
                      <a:xfrm>
                        <a:off x="2605088" y="661685"/>
                        <a:ext cx="2755900" cy="1160463"/>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2605088" y="1926743"/>
          <a:ext cx="1739900" cy="1277937"/>
        </p:xfrm>
        <a:graphic>
          <a:graphicData uri="http://schemas.openxmlformats.org/presentationml/2006/ole">
            <mc:AlternateContent xmlns:mc="http://schemas.openxmlformats.org/markup-compatibility/2006">
              <mc:Choice xmlns:v="urn:schemas-microsoft-com:vml" Requires="v">
                <p:oleObj spid="_x0000_s54329" name="Equation" r:id="rId5" imgW="1104900" imgH="812800" progId="Equation.DSMT4">
                  <p:embed/>
                </p:oleObj>
              </mc:Choice>
              <mc:Fallback>
                <p:oleObj name="Equation" r:id="rId5" imgW="1104900" imgH="812800" progId="Equation.DSMT4">
                  <p:embed/>
                  <p:pic>
                    <p:nvPicPr>
                      <p:cNvPr id="0" name=""/>
                      <p:cNvPicPr/>
                      <p:nvPr/>
                    </p:nvPicPr>
                    <p:blipFill>
                      <a:blip r:embed="rId6"/>
                      <a:stretch>
                        <a:fillRect/>
                      </a:stretch>
                    </p:blipFill>
                    <p:spPr>
                      <a:xfrm>
                        <a:off x="2605088" y="1926743"/>
                        <a:ext cx="1739900" cy="1277937"/>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2605088" y="3280467"/>
          <a:ext cx="3822700" cy="1201738"/>
        </p:xfrm>
        <a:graphic>
          <a:graphicData uri="http://schemas.openxmlformats.org/presentationml/2006/ole">
            <mc:AlternateContent xmlns:mc="http://schemas.openxmlformats.org/markup-compatibility/2006">
              <mc:Choice xmlns:v="urn:schemas-microsoft-com:vml" Requires="v">
                <p:oleObj spid="_x0000_s54330" name="Equation" r:id="rId7" imgW="2667000" imgH="838200" progId="Equation.DSMT4">
                  <p:embed/>
                </p:oleObj>
              </mc:Choice>
              <mc:Fallback>
                <p:oleObj name="Equation" r:id="rId7" imgW="2667000" imgH="838200" progId="Equation.DSMT4">
                  <p:embed/>
                  <p:pic>
                    <p:nvPicPr>
                      <p:cNvPr id="0" name=""/>
                      <p:cNvPicPr/>
                      <p:nvPr/>
                    </p:nvPicPr>
                    <p:blipFill>
                      <a:blip r:embed="rId8"/>
                      <a:stretch>
                        <a:fillRect/>
                      </a:stretch>
                    </p:blipFill>
                    <p:spPr>
                      <a:xfrm>
                        <a:off x="2605088" y="3280467"/>
                        <a:ext cx="3822700" cy="1201738"/>
                      </a:xfrm>
                      <a:prstGeom prst="rect">
                        <a:avLst/>
                      </a:prstGeom>
                    </p:spPr>
                  </p:pic>
                </p:oleObj>
              </mc:Fallback>
            </mc:AlternateContent>
          </a:graphicData>
        </a:graphic>
      </p:graphicFrame>
      <p:sp>
        <p:nvSpPr>
          <p:cNvPr id="5" name="Rectangle 4"/>
          <p:cNvSpPr/>
          <p:nvPr/>
        </p:nvSpPr>
        <p:spPr>
          <a:xfrm>
            <a:off x="8124460" y="1010814"/>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26)</a:t>
            </a:r>
            <a:r>
              <a:rPr lang="en-AU" dirty="0" smtClean="0">
                <a:latin typeface="Arial"/>
                <a:cs typeface="Arial"/>
              </a:rPr>
              <a:t> </a:t>
            </a:r>
            <a:endParaRPr lang="en-US" dirty="0">
              <a:latin typeface="Arial"/>
              <a:cs typeface="Arial"/>
            </a:endParaRPr>
          </a:p>
        </p:txBody>
      </p:sp>
      <p:sp>
        <p:nvSpPr>
          <p:cNvPr id="6" name="Rectangle 5"/>
          <p:cNvSpPr/>
          <p:nvPr/>
        </p:nvSpPr>
        <p:spPr>
          <a:xfrm>
            <a:off x="8124460" y="2393159"/>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27)</a:t>
            </a:r>
            <a:r>
              <a:rPr lang="en-AU" dirty="0" smtClean="0">
                <a:latin typeface="Arial"/>
                <a:cs typeface="Arial"/>
              </a:rPr>
              <a:t> </a:t>
            </a:r>
            <a:endParaRPr lang="en-US" dirty="0">
              <a:latin typeface="Arial"/>
              <a:cs typeface="Arial"/>
            </a:endParaRPr>
          </a:p>
        </p:txBody>
      </p:sp>
      <p:sp>
        <p:nvSpPr>
          <p:cNvPr id="7" name="Rectangle 6"/>
          <p:cNvSpPr/>
          <p:nvPr/>
        </p:nvSpPr>
        <p:spPr>
          <a:xfrm>
            <a:off x="8112248" y="3621903"/>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28)</a:t>
            </a:r>
            <a:endParaRPr lang="en-AU" dirty="0">
              <a:latin typeface="Arial"/>
              <a:cs typeface="Arial"/>
            </a:endParaRPr>
          </a:p>
        </p:txBody>
      </p:sp>
      <p:sp>
        <p:nvSpPr>
          <p:cNvPr id="8" name="Rectangle 7"/>
          <p:cNvSpPr/>
          <p:nvPr/>
        </p:nvSpPr>
        <p:spPr>
          <a:xfrm>
            <a:off x="559508" y="4553008"/>
            <a:ext cx="8135688" cy="2308324"/>
          </a:xfrm>
          <a:prstGeom prst="rect">
            <a:avLst/>
          </a:prstGeom>
        </p:spPr>
        <p:txBody>
          <a:bodyPr wrap="square">
            <a:spAutoFit/>
          </a:bodyPr>
          <a:lstStyle/>
          <a:p>
            <a:pPr algn="just"/>
            <a:r>
              <a:rPr lang="en-US" dirty="0">
                <a:latin typeface="Arial"/>
                <a:cs typeface="Arial"/>
              </a:rPr>
              <a:t>Since this is a 5-DOF manipulator, only five of the six parameters of the end-effector can be specified. Very often, the desired position of a point and the direction of a line in the end-effector (e.g., the position of point </a:t>
            </a:r>
            <a:r>
              <a:rPr lang="en-US" i="1" dirty="0">
                <a:latin typeface="Times"/>
                <a:cs typeface="Times"/>
              </a:rPr>
              <a:t>Q</a:t>
            </a:r>
            <a:r>
              <a:rPr lang="en-US" dirty="0">
                <a:latin typeface="Arial"/>
                <a:cs typeface="Arial"/>
              </a:rPr>
              <a:t> and the direction of </a:t>
            </a:r>
            <a:r>
              <a:rPr lang="en-US" i="1" dirty="0">
                <a:latin typeface="Times"/>
                <a:cs typeface="Times"/>
              </a:rPr>
              <a:t>x</a:t>
            </a:r>
            <a:r>
              <a:rPr lang="en-US" baseline="-25000" dirty="0">
                <a:latin typeface="Times"/>
                <a:cs typeface="Times"/>
              </a:rPr>
              <a:t>5</a:t>
            </a:r>
            <a:r>
              <a:rPr lang="en-US" dirty="0">
                <a:latin typeface="Arial"/>
                <a:cs typeface="Arial"/>
              </a:rPr>
              <a:t>-axis) are specified</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5-DOF manipulators are useful for spray painting, spot </a:t>
            </a:r>
            <a:r>
              <a:rPr lang="en-US" dirty="0" smtClean="0">
                <a:latin typeface="Arial"/>
                <a:cs typeface="Arial"/>
              </a:rPr>
              <a:t>welding </a:t>
            </a:r>
            <a:r>
              <a:rPr lang="en-US" dirty="0">
                <a:latin typeface="Arial"/>
                <a:cs typeface="Arial"/>
              </a:rPr>
              <a:t>and sealant applications for which only the position and direction of a line are essential.</a:t>
            </a:r>
            <a:endParaRPr lang="en-AU" dirty="0">
              <a:latin typeface="Arial"/>
              <a:cs typeface="Arial"/>
            </a:endParaRPr>
          </a:p>
          <a:p>
            <a:r>
              <a:rPr lang="en-US" dirty="0"/>
              <a:t> </a:t>
            </a:r>
            <a:endParaRPr lang="en-AU" dirty="0"/>
          </a:p>
        </p:txBody>
      </p:sp>
      <p:sp>
        <p:nvSpPr>
          <p:cNvPr id="9" name="TextBox 8"/>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35</a:t>
            </a:r>
            <a:endParaRPr lang="en-US" dirty="0">
              <a:latin typeface="Arial"/>
              <a:cs typeface="Arial"/>
            </a:endParaRPr>
          </a:p>
        </p:txBody>
      </p:sp>
    </p:spTree>
    <p:extLst>
      <p:ext uri="{BB962C8B-B14F-4D97-AF65-F5344CB8AC3E}">
        <p14:creationId xmlns:p14="http://schemas.microsoft.com/office/powerpoint/2010/main" val="188380898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338" y="917444"/>
            <a:ext cx="7527549" cy="3785652"/>
          </a:xfrm>
          <a:prstGeom prst="rect">
            <a:avLst/>
          </a:prstGeom>
        </p:spPr>
        <p:txBody>
          <a:bodyPr wrap="square">
            <a:spAutoFit/>
          </a:bodyPr>
          <a:lstStyle/>
          <a:p>
            <a:r>
              <a:rPr lang="en-US" b="1" dirty="0">
                <a:latin typeface="Arial"/>
                <a:cs typeface="Arial"/>
              </a:rPr>
              <a:t>8. Other Coordinate </a:t>
            </a:r>
            <a:r>
              <a:rPr lang="en-US" b="1" dirty="0" smtClean="0">
                <a:latin typeface="Arial"/>
                <a:cs typeface="Arial"/>
              </a:rPr>
              <a:t>Systems</a:t>
            </a:r>
          </a:p>
          <a:p>
            <a:endParaRPr lang="en-AU" dirty="0">
              <a:latin typeface="Arial"/>
              <a:cs typeface="Arial"/>
            </a:endParaRPr>
          </a:p>
          <a:p>
            <a:r>
              <a:rPr lang="en-US" dirty="0">
                <a:latin typeface="Arial"/>
                <a:cs typeface="Arial"/>
              </a:rPr>
              <a:t>In the preceding lecture, the </a:t>
            </a:r>
            <a:r>
              <a:rPr lang="en-US" sz="2000" i="1" dirty="0" err="1">
                <a:latin typeface="Times"/>
                <a:cs typeface="Times"/>
              </a:rPr>
              <a:t>z</a:t>
            </a:r>
            <a:r>
              <a:rPr lang="en-US" sz="2000" baseline="-25000" dirty="0" err="1">
                <a:latin typeface="Times"/>
                <a:cs typeface="Times"/>
              </a:rPr>
              <a:t>o</a:t>
            </a:r>
            <a:r>
              <a:rPr lang="en-US" baseline="-25000" dirty="0">
                <a:latin typeface="Arial"/>
                <a:cs typeface="Arial"/>
              </a:rPr>
              <a:t> </a:t>
            </a:r>
            <a:r>
              <a:rPr lang="en-US" dirty="0">
                <a:latin typeface="Arial"/>
                <a:cs typeface="Arial"/>
              </a:rPr>
              <a:t>–axis of the base coordinate system was chosen to be in link with the first joint axis, and the </a:t>
            </a:r>
            <a:r>
              <a:rPr lang="en-US" sz="2000" i="1" dirty="0" err="1">
                <a:latin typeface="Times"/>
                <a:cs typeface="Times"/>
              </a:rPr>
              <a:t>z</a:t>
            </a:r>
            <a:r>
              <a:rPr lang="en-US" sz="2000" baseline="-25000" dirty="0" err="1">
                <a:latin typeface="Times"/>
                <a:cs typeface="Times"/>
              </a:rPr>
              <a:t>n</a:t>
            </a:r>
            <a:r>
              <a:rPr lang="en-US" dirty="0">
                <a:latin typeface="Arial"/>
                <a:cs typeface="Arial"/>
              </a:rPr>
              <a:t>-axis of the hand coordinate system w</a:t>
            </a:r>
            <a:r>
              <a:rPr lang="en-US" dirty="0" smtClean="0">
                <a:latin typeface="Arial"/>
                <a:cs typeface="Arial"/>
              </a:rPr>
              <a:t>as </a:t>
            </a:r>
            <a:r>
              <a:rPr lang="en-US" dirty="0">
                <a:latin typeface="Arial"/>
                <a:cs typeface="Arial"/>
              </a:rPr>
              <a:t>chosen to be in the direction of approach</a:t>
            </a:r>
            <a:r>
              <a:rPr lang="en-US" dirty="0" smtClean="0">
                <a:latin typeface="Arial"/>
                <a:cs typeface="Arial"/>
              </a:rPr>
              <a:t>.</a:t>
            </a:r>
          </a:p>
          <a:p>
            <a:endParaRPr lang="en-AU" dirty="0">
              <a:latin typeface="Arial"/>
              <a:cs typeface="Arial"/>
            </a:endParaRPr>
          </a:p>
          <a:p>
            <a:r>
              <a:rPr lang="en-US" dirty="0">
                <a:latin typeface="Arial"/>
                <a:cs typeface="Arial"/>
              </a:rPr>
              <a:t>If an additional coordinate system is defined in the base with a transformation matrix </a:t>
            </a:r>
            <a:r>
              <a:rPr lang="en-US" sz="2000" i="1" baseline="30000" dirty="0">
                <a:latin typeface="Times"/>
                <a:cs typeface="Times"/>
              </a:rPr>
              <a:t> </a:t>
            </a:r>
            <a:r>
              <a:rPr lang="en-US" sz="2000" i="1" dirty="0" smtClean="0">
                <a:latin typeface="Times"/>
                <a:cs typeface="Times"/>
              </a:rPr>
              <a:t>      </a:t>
            </a:r>
            <a:r>
              <a:rPr lang="en-US" sz="2000" baseline="-25000" dirty="0" smtClean="0">
                <a:latin typeface="Times"/>
                <a:cs typeface="Times"/>
              </a:rPr>
              <a:t>       </a:t>
            </a:r>
            <a:r>
              <a:rPr lang="en-US" dirty="0">
                <a:latin typeface="Arial"/>
                <a:cs typeface="Arial"/>
              </a:rPr>
              <a:t> </a:t>
            </a:r>
            <a:r>
              <a:rPr lang="en-US" dirty="0" smtClean="0">
                <a:latin typeface="Arial"/>
                <a:cs typeface="Arial"/>
              </a:rPr>
              <a:t> and </a:t>
            </a:r>
            <a:r>
              <a:rPr lang="en-US" dirty="0">
                <a:latin typeface="Arial"/>
                <a:cs typeface="Arial"/>
              </a:rPr>
              <a:t>another coordinate system is defined in the </a:t>
            </a:r>
            <a:endParaRPr lang="en-US" dirty="0" smtClean="0">
              <a:latin typeface="Arial"/>
              <a:cs typeface="Arial"/>
            </a:endParaRPr>
          </a:p>
          <a:p>
            <a:endParaRPr lang="en-US" dirty="0">
              <a:latin typeface="Arial"/>
              <a:cs typeface="Arial"/>
            </a:endParaRPr>
          </a:p>
          <a:p>
            <a:r>
              <a:rPr lang="en-US" dirty="0">
                <a:latin typeface="Arial"/>
                <a:cs typeface="Arial"/>
              </a:rPr>
              <a:t>tool frame with a transformation matrix </a:t>
            </a:r>
            <a:r>
              <a:rPr lang="en-US" dirty="0" smtClean="0">
                <a:latin typeface="Arial"/>
                <a:cs typeface="Arial"/>
              </a:rPr>
              <a:t>              the </a:t>
            </a:r>
            <a:r>
              <a:rPr lang="en-US" dirty="0">
                <a:latin typeface="Arial"/>
                <a:cs typeface="Arial"/>
              </a:rPr>
              <a:t>loop-closure equation (</a:t>
            </a:r>
            <a:r>
              <a:rPr lang="en-US" dirty="0" smtClean="0">
                <a:latin typeface="Arial"/>
                <a:cs typeface="Arial"/>
              </a:rPr>
              <a:t>18) </a:t>
            </a:r>
            <a:r>
              <a:rPr lang="en-US" dirty="0">
                <a:latin typeface="Arial"/>
                <a:cs typeface="Arial"/>
              </a:rPr>
              <a:t>can be modified as</a:t>
            </a:r>
            <a:endParaRPr lang="en-AU" dirty="0">
              <a:latin typeface="Arial"/>
              <a:cs typeface="Arial"/>
            </a:endParaRPr>
          </a:p>
          <a:p>
            <a:endParaRPr lang="en-AU" dirty="0">
              <a:latin typeface="Arial"/>
              <a:cs typeface="Arial"/>
            </a:endParaRPr>
          </a:p>
        </p:txBody>
      </p:sp>
      <p:sp>
        <p:nvSpPr>
          <p:cNvPr id="3" name="TextBox 2"/>
          <p:cNvSpPr txBox="1"/>
          <p:nvPr/>
        </p:nvSpPr>
        <p:spPr>
          <a:xfrm>
            <a:off x="8760098" y="349865"/>
            <a:ext cx="184666" cy="369332"/>
          </a:xfrm>
          <a:prstGeom prst="rect">
            <a:avLst/>
          </a:prstGeom>
          <a:noFill/>
        </p:spPr>
        <p:txBody>
          <a:bodyPr wrap="none" rtlCol="0">
            <a:spAutoFit/>
          </a:bodyPr>
          <a:lstStyle/>
          <a:p>
            <a:endParaRPr lang="en-US" dirty="0"/>
          </a:p>
        </p:txBody>
      </p:sp>
      <p:sp>
        <p:nvSpPr>
          <p:cNvPr id="4" name="TextBox 3"/>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36</a:t>
            </a:r>
            <a:endParaRPr lang="en-US" dirty="0">
              <a:latin typeface="Arial"/>
              <a:cs typeface="Arial"/>
            </a:endParaRPr>
          </a:p>
        </p:txBody>
      </p:sp>
      <p:graphicFrame>
        <p:nvGraphicFramePr>
          <p:cNvPr id="5" name="Object 4"/>
          <p:cNvGraphicFramePr>
            <a:graphicFrameLocks noChangeAspect="1"/>
          </p:cNvGraphicFramePr>
          <p:nvPr>
            <p:extLst/>
          </p:nvPr>
        </p:nvGraphicFramePr>
        <p:xfrm>
          <a:off x="3105767" y="2841625"/>
          <a:ext cx="901700" cy="519113"/>
        </p:xfrm>
        <a:graphic>
          <a:graphicData uri="http://schemas.openxmlformats.org/presentationml/2006/ole">
            <mc:AlternateContent xmlns:mc="http://schemas.openxmlformats.org/markup-compatibility/2006">
              <mc:Choice xmlns:v="urn:schemas-microsoft-com:vml" Requires="v">
                <p:oleObj spid="_x0000_s55388" name="Equation" r:id="rId3" imgW="546100" imgH="317500" progId="Equation.DSMT4">
                  <p:embed/>
                </p:oleObj>
              </mc:Choice>
              <mc:Fallback>
                <p:oleObj name="Equation" r:id="rId3" imgW="546100" imgH="317500" progId="Equation.DSMT4">
                  <p:embed/>
                  <p:pic>
                    <p:nvPicPr>
                      <p:cNvPr id="0" name=""/>
                      <p:cNvPicPr/>
                      <p:nvPr/>
                    </p:nvPicPr>
                    <p:blipFill>
                      <a:blip r:embed="rId4"/>
                      <a:stretch>
                        <a:fillRect/>
                      </a:stretch>
                    </p:blipFill>
                    <p:spPr>
                      <a:xfrm>
                        <a:off x="3105767" y="2841625"/>
                        <a:ext cx="901700" cy="519113"/>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2634412" y="4415681"/>
          <a:ext cx="4155658" cy="574829"/>
        </p:xfrm>
        <a:graphic>
          <a:graphicData uri="http://schemas.openxmlformats.org/presentationml/2006/ole">
            <mc:AlternateContent xmlns:mc="http://schemas.openxmlformats.org/markup-compatibility/2006">
              <mc:Choice xmlns:v="urn:schemas-microsoft-com:vml" Requires="v">
                <p:oleObj spid="_x0000_s55389" name="Equation" r:id="rId5" imgW="2387600" imgH="330200" progId="Equation.DSMT4">
                  <p:embed/>
                </p:oleObj>
              </mc:Choice>
              <mc:Fallback>
                <p:oleObj name="Equation" r:id="rId5" imgW="2387600" imgH="330200" progId="Equation.DSMT4">
                  <p:embed/>
                  <p:pic>
                    <p:nvPicPr>
                      <p:cNvPr id="0" name=""/>
                      <p:cNvPicPr/>
                      <p:nvPr/>
                    </p:nvPicPr>
                    <p:blipFill>
                      <a:blip r:embed="rId6"/>
                      <a:stretch>
                        <a:fillRect/>
                      </a:stretch>
                    </p:blipFill>
                    <p:spPr>
                      <a:xfrm>
                        <a:off x="2634412" y="4415681"/>
                        <a:ext cx="4155658" cy="574829"/>
                      </a:xfrm>
                      <a:prstGeom prst="rect">
                        <a:avLst/>
                      </a:prstGeom>
                    </p:spPr>
                  </p:pic>
                </p:oleObj>
              </mc:Fallback>
            </mc:AlternateContent>
          </a:graphicData>
        </a:graphic>
      </p:graphicFrame>
      <p:sp>
        <p:nvSpPr>
          <p:cNvPr id="8" name="Rectangle 7"/>
          <p:cNvSpPr/>
          <p:nvPr/>
        </p:nvSpPr>
        <p:spPr>
          <a:xfrm>
            <a:off x="912871" y="5151304"/>
            <a:ext cx="7324283" cy="369332"/>
          </a:xfrm>
          <a:prstGeom prst="rect">
            <a:avLst/>
          </a:prstGeom>
        </p:spPr>
        <p:txBody>
          <a:bodyPr wrap="square">
            <a:spAutoFit/>
          </a:bodyPr>
          <a:lstStyle/>
          <a:p>
            <a:pPr algn="just"/>
            <a:r>
              <a:rPr lang="en-US" dirty="0">
                <a:latin typeface="Arial"/>
                <a:cs typeface="Arial"/>
              </a:rPr>
              <a:t>w</a:t>
            </a:r>
            <a:r>
              <a:rPr lang="en-US" dirty="0" smtClean="0">
                <a:latin typeface="Arial"/>
                <a:cs typeface="Arial"/>
              </a:rPr>
              <a:t>here </a:t>
            </a:r>
            <a:r>
              <a:rPr lang="en-US" baseline="30000" dirty="0" smtClean="0">
                <a:latin typeface="Arial"/>
                <a:cs typeface="Arial"/>
              </a:rPr>
              <a:t>               </a:t>
            </a:r>
            <a:r>
              <a:rPr lang="en-US" dirty="0" smtClean="0">
                <a:latin typeface="Arial"/>
                <a:cs typeface="Arial"/>
              </a:rPr>
              <a:t>  and </a:t>
            </a:r>
            <a:r>
              <a:rPr lang="en-US" baseline="30000" dirty="0">
                <a:latin typeface="Arial"/>
                <a:cs typeface="Arial"/>
              </a:rPr>
              <a:t> </a:t>
            </a:r>
            <a:r>
              <a:rPr lang="en-US" dirty="0" smtClean="0">
                <a:latin typeface="Arial"/>
                <a:cs typeface="Arial"/>
              </a:rPr>
              <a:t>             are </a:t>
            </a:r>
            <a:r>
              <a:rPr lang="en-US" dirty="0">
                <a:latin typeface="Arial"/>
                <a:cs typeface="Arial"/>
              </a:rPr>
              <a:t>constant transformation </a:t>
            </a:r>
            <a:r>
              <a:rPr lang="en-US" dirty="0" smtClean="0">
                <a:latin typeface="Arial"/>
                <a:cs typeface="Arial"/>
              </a:rPr>
              <a:t>matrices.</a:t>
            </a:r>
            <a:endParaRPr lang="en-AU" dirty="0">
              <a:latin typeface="Arial"/>
              <a:cs typeface="Arial"/>
            </a:endParaRPr>
          </a:p>
        </p:txBody>
      </p:sp>
      <p:sp>
        <p:nvSpPr>
          <p:cNvPr id="9" name="Rectangle 8"/>
          <p:cNvSpPr/>
          <p:nvPr/>
        </p:nvSpPr>
        <p:spPr>
          <a:xfrm>
            <a:off x="7794727" y="4518430"/>
            <a:ext cx="595160" cy="369332"/>
          </a:xfrm>
          <a:prstGeom prst="rect">
            <a:avLst/>
          </a:prstGeom>
        </p:spPr>
        <p:txBody>
          <a:bodyPr wrap="square">
            <a:spAutoFit/>
          </a:bodyPr>
          <a:lstStyle/>
          <a:p>
            <a:r>
              <a:rPr lang="en-US" dirty="0">
                <a:latin typeface="Arial"/>
                <a:cs typeface="Arial"/>
              </a:rPr>
              <a:t>(</a:t>
            </a:r>
            <a:r>
              <a:rPr lang="en-US" dirty="0" smtClean="0">
                <a:latin typeface="Arial"/>
                <a:cs typeface="Arial"/>
              </a:rPr>
              <a:t>29)</a:t>
            </a:r>
            <a:endParaRPr lang="en-AU" dirty="0">
              <a:latin typeface="Arial"/>
              <a:cs typeface="Arial"/>
            </a:endParaRPr>
          </a:p>
        </p:txBody>
      </p:sp>
      <p:graphicFrame>
        <p:nvGraphicFramePr>
          <p:cNvPr id="11" name="Object 10"/>
          <p:cNvGraphicFramePr>
            <a:graphicFrameLocks noChangeAspect="1"/>
          </p:cNvGraphicFramePr>
          <p:nvPr>
            <p:extLst/>
          </p:nvPr>
        </p:nvGraphicFramePr>
        <p:xfrm>
          <a:off x="1648623" y="5080713"/>
          <a:ext cx="817563" cy="519112"/>
        </p:xfrm>
        <a:graphic>
          <a:graphicData uri="http://schemas.openxmlformats.org/presentationml/2006/ole">
            <mc:AlternateContent xmlns:mc="http://schemas.openxmlformats.org/markup-compatibility/2006">
              <mc:Choice xmlns:v="urn:schemas-microsoft-com:vml" Requires="v">
                <p:oleObj spid="_x0000_s55390" name="Equation" r:id="rId7" imgW="495300" imgH="317500" progId="Equation.DSMT4">
                  <p:embed/>
                </p:oleObj>
              </mc:Choice>
              <mc:Fallback>
                <p:oleObj name="Equation" r:id="rId7" imgW="495300" imgH="317500" progId="Equation.DSMT4">
                  <p:embed/>
                  <p:pic>
                    <p:nvPicPr>
                      <p:cNvPr id="0" name=""/>
                      <p:cNvPicPr/>
                      <p:nvPr/>
                    </p:nvPicPr>
                    <p:blipFill>
                      <a:blip r:embed="rId8"/>
                      <a:stretch>
                        <a:fillRect/>
                      </a:stretch>
                    </p:blipFill>
                    <p:spPr>
                      <a:xfrm>
                        <a:off x="1648623" y="5080713"/>
                        <a:ext cx="817563" cy="519112"/>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2873242" y="5080712"/>
          <a:ext cx="858838" cy="519113"/>
        </p:xfrm>
        <a:graphic>
          <a:graphicData uri="http://schemas.openxmlformats.org/presentationml/2006/ole">
            <mc:AlternateContent xmlns:mc="http://schemas.openxmlformats.org/markup-compatibility/2006">
              <mc:Choice xmlns:v="urn:schemas-microsoft-com:vml" Requires="v">
                <p:oleObj spid="_x0000_s55391" name="Equation" r:id="rId9" imgW="520700" imgH="317500" progId="Equation.DSMT4">
                  <p:embed/>
                </p:oleObj>
              </mc:Choice>
              <mc:Fallback>
                <p:oleObj name="Equation" r:id="rId9" imgW="520700" imgH="317500" progId="Equation.DSMT4">
                  <p:embed/>
                  <p:pic>
                    <p:nvPicPr>
                      <p:cNvPr id="0" name=""/>
                      <p:cNvPicPr/>
                      <p:nvPr/>
                    </p:nvPicPr>
                    <p:blipFill>
                      <a:blip r:embed="rId10"/>
                      <a:stretch>
                        <a:fillRect/>
                      </a:stretch>
                    </p:blipFill>
                    <p:spPr>
                      <a:xfrm>
                        <a:off x="2873242" y="5080712"/>
                        <a:ext cx="858838" cy="519113"/>
                      </a:xfrm>
                      <a:prstGeom prst="rect">
                        <a:avLst/>
                      </a:prstGeom>
                    </p:spPr>
                  </p:pic>
                </p:oleObj>
              </mc:Fallback>
            </mc:AlternateContent>
          </a:graphicData>
        </a:graphic>
      </p:graphicFrame>
      <p:graphicFrame>
        <p:nvGraphicFramePr>
          <p:cNvPr id="13" name="Object 12"/>
          <p:cNvGraphicFramePr>
            <a:graphicFrameLocks noChangeAspect="1"/>
          </p:cNvGraphicFramePr>
          <p:nvPr>
            <p:extLst/>
          </p:nvPr>
        </p:nvGraphicFramePr>
        <p:xfrm>
          <a:off x="4867827" y="3670196"/>
          <a:ext cx="942975" cy="519113"/>
        </p:xfrm>
        <a:graphic>
          <a:graphicData uri="http://schemas.openxmlformats.org/presentationml/2006/ole">
            <mc:AlternateContent xmlns:mc="http://schemas.openxmlformats.org/markup-compatibility/2006">
              <mc:Choice xmlns:v="urn:schemas-microsoft-com:vml" Requires="v">
                <p:oleObj spid="_x0000_s55392" name="Equation" r:id="rId11" imgW="571500" imgH="317500" progId="Equation.DSMT4">
                  <p:embed/>
                </p:oleObj>
              </mc:Choice>
              <mc:Fallback>
                <p:oleObj name="Equation" r:id="rId11" imgW="571500" imgH="317500" progId="Equation.DSMT4">
                  <p:embed/>
                  <p:pic>
                    <p:nvPicPr>
                      <p:cNvPr id="0" name=""/>
                      <p:cNvPicPr/>
                      <p:nvPr/>
                    </p:nvPicPr>
                    <p:blipFill>
                      <a:blip r:embed="rId12"/>
                      <a:stretch>
                        <a:fillRect/>
                      </a:stretch>
                    </p:blipFill>
                    <p:spPr>
                      <a:xfrm>
                        <a:off x="4867827" y="3670196"/>
                        <a:ext cx="942975" cy="519113"/>
                      </a:xfrm>
                      <a:prstGeom prst="rect">
                        <a:avLst/>
                      </a:prstGeom>
                    </p:spPr>
                  </p:pic>
                </p:oleObj>
              </mc:Fallback>
            </mc:AlternateContent>
          </a:graphicData>
        </a:graphic>
      </p:graphicFrame>
    </p:spTree>
    <p:extLst>
      <p:ext uri="{BB962C8B-B14F-4D97-AF65-F5344CB8AC3E}">
        <p14:creationId xmlns:p14="http://schemas.microsoft.com/office/powerpoint/2010/main" val="215918965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2673" y="430661"/>
            <a:ext cx="8144142" cy="923330"/>
          </a:xfrm>
          <a:prstGeom prst="rect">
            <a:avLst/>
          </a:prstGeom>
        </p:spPr>
        <p:txBody>
          <a:bodyPr wrap="square">
            <a:spAutoFit/>
          </a:bodyPr>
          <a:lstStyle/>
          <a:p>
            <a:pPr algn="just"/>
            <a:r>
              <a:rPr lang="en-US" b="1" dirty="0">
                <a:latin typeface="Arial"/>
                <a:cs typeface="Arial"/>
              </a:rPr>
              <a:t>9.</a:t>
            </a:r>
            <a:r>
              <a:rPr lang="en-US" dirty="0">
                <a:latin typeface="Arial"/>
                <a:cs typeface="Arial"/>
              </a:rPr>
              <a:t> </a:t>
            </a:r>
            <a:r>
              <a:rPr lang="en-US" b="1" dirty="0">
                <a:latin typeface="Arial"/>
                <a:cs typeface="Arial"/>
              </a:rPr>
              <a:t>Position analysis of the </a:t>
            </a:r>
            <a:r>
              <a:rPr lang="en-US" b="1" dirty="0" err="1">
                <a:latin typeface="Arial"/>
                <a:cs typeface="Arial"/>
              </a:rPr>
              <a:t>Scorbot</a:t>
            </a:r>
            <a:r>
              <a:rPr lang="en-US" b="1" dirty="0">
                <a:latin typeface="Arial"/>
                <a:cs typeface="Arial"/>
              </a:rPr>
              <a:t> Robot </a:t>
            </a:r>
            <a:endParaRPr lang="en-US" b="1" dirty="0" smtClean="0">
              <a:latin typeface="Arial"/>
              <a:cs typeface="Arial"/>
            </a:endParaRPr>
          </a:p>
          <a:p>
            <a:pPr algn="just"/>
            <a:endParaRPr lang="en-AU" dirty="0">
              <a:latin typeface="Arial"/>
              <a:cs typeface="Arial"/>
            </a:endParaRPr>
          </a:p>
          <a:p>
            <a:pPr algn="just"/>
            <a:r>
              <a:rPr lang="en-US" dirty="0">
                <a:latin typeface="Arial"/>
                <a:cs typeface="Arial"/>
              </a:rPr>
              <a:t>For the </a:t>
            </a:r>
            <a:r>
              <a:rPr lang="en-US" dirty="0" err="1" smtClean="0">
                <a:latin typeface="Arial"/>
                <a:cs typeface="Arial"/>
              </a:rPr>
              <a:t>Scorbot</a:t>
            </a:r>
            <a:r>
              <a:rPr lang="en-US" dirty="0" smtClean="0">
                <a:latin typeface="Arial"/>
                <a:cs typeface="Arial"/>
              </a:rPr>
              <a:t> </a:t>
            </a:r>
            <a:r>
              <a:rPr lang="en-US" dirty="0">
                <a:latin typeface="Arial"/>
                <a:cs typeface="Arial"/>
              </a:rPr>
              <a:t>robot shown in Fig.8 the loop- closure equation is given by </a:t>
            </a:r>
            <a:endParaRPr lang="en-AU" dirty="0">
              <a:latin typeface="Arial"/>
              <a:cs typeface="Arial"/>
            </a:endParaRPr>
          </a:p>
        </p:txBody>
      </p:sp>
      <p:graphicFrame>
        <p:nvGraphicFramePr>
          <p:cNvPr id="3" name="Object 2"/>
          <p:cNvGraphicFramePr>
            <a:graphicFrameLocks noChangeAspect="1"/>
          </p:cNvGraphicFramePr>
          <p:nvPr>
            <p:extLst/>
          </p:nvPr>
        </p:nvGraphicFramePr>
        <p:xfrm>
          <a:off x="2303463" y="1552329"/>
          <a:ext cx="4281487" cy="531812"/>
        </p:xfrm>
        <a:graphic>
          <a:graphicData uri="http://schemas.openxmlformats.org/presentationml/2006/ole">
            <mc:AlternateContent xmlns:mc="http://schemas.openxmlformats.org/markup-compatibility/2006">
              <mc:Choice xmlns:v="urn:schemas-microsoft-com:vml" Requires="v">
                <p:oleObj spid="_x0000_s56340" name="Equation" r:id="rId3" imgW="2857500" imgH="355600" progId="Equation.DSMT4">
                  <p:embed/>
                </p:oleObj>
              </mc:Choice>
              <mc:Fallback>
                <p:oleObj name="Equation" r:id="rId3" imgW="2857500" imgH="355600" progId="Equation.DSMT4">
                  <p:embed/>
                  <p:pic>
                    <p:nvPicPr>
                      <p:cNvPr id="0" name=""/>
                      <p:cNvPicPr/>
                      <p:nvPr/>
                    </p:nvPicPr>
                    <p:blipFill>
                      <a:blip r:embed="rId4"/>
                      <a:stretch>
                        <a:fillRect/>
                      </a:stretch>
                    </p:blipFill>
                    <p:spPr>
                      <a:xfrm>
                        <a:off x="2303463" y="1552329"/>
                        <a:ext cx="4281487" cy="531812"/>
                      </a:xfrm>
                      <a:prstGeom prst="rect">
                        <a:avLst/>
                      </a:prstGeom>
                    </p:spPr>
                  </p:pic>
                </p:oleObj>
              </mc:Fallback>
            </mc:AlternateContent>
          </a:graphicData>
        </a:graphic>
      </p:graphicFrame>
      <p:sp>
        <p:nvSpPr>
          <p:cNvPr id="4" name="Rectangle 3"/>
          <p:cNvSpPr/>
          <p:nvPr/>
        </p:nvSpPr>
        <p:spPr>
          <a:xfrm>
            <a:off x="8040954" y="1582021"/>
            <a:ext cx="595160" cy="369332"/>
          </a:xfrm>
          <a:prstGeom prst="rect">
            <a:avLst/>
          </a:prstGeom>
        </p:spPr>
        <p:txBody>
          <a:bodyPr wrap="none">
            <a:spAutoFit/>
          </a:bodyPr>
          <a:lstStyle/>
          <a:p>
            <a:r>
              <a:rPr lang="en-US" dirty="0" smtClean="0">
                <a:latin typeface="Arial"/>
                <a:cs typeface="Arial"/>
              </a:rPr>
              <a:t>(30)</a:t>
            </a:r>
            <a:endParaRPr lang="en-AU" dirty="0">
              <a:latin typeface="Arial"/>
              <a:cs typeface="Arial"/>
            </a:endParaRPr>
          </a:p>
        </p:txBody>
      </p:sp>
      <p:sp>
        <p:nvSpPr>
          <p:cNvPr id="5" name="Rectangle 4"/>
          <p:cNvSpPr/>
          <p:nvPr/>
        </p:nvSpPr>
        <p:spPr>
          <a:xfrm>
            <a:off x="4212086" y="6288737"/>
            <a:ext cx="761972" cy="369332"/>
          </a:xfrm>
          <a:prstGeom prst="rect">
            <a:avLst/>
          </a:prstGeom>
        </p:spPr>
        <p:txBody>
          <a:bodyPr wrap="none">
            <a:spAutoFit/>
          </a:bodyPr>
          <a:lstStyle/>
          <a:p>
            <a:pPr algn="ctr"/>
            <a:r>
              <a:rPr lang="en-US" dirty="0" smtClean="0">
                <a:latin typeface="Arial"/>
                <a:cs typeface="Arial"/>
              </a:rPr>
              <a:t>Fig</a:t>
            </a:r>
            <a:r>
              <a:rPr lang="en-US" dirty="0">
                <a:latin typeface="Arial"/>
                <a:cs typeface="Arial"/>
              </a:rPr>
              <a:t>. </a:t>
            </a:r>
            <a:r>
              <a:rPr lang="en-US" dirty="0" smtClean="0">
                <a:latin typeface="Arial"/>
                <a:cs typeface="Arial"/>
              </a:rPr>
              <a:t>8</a:t>
            </a:r>
            <a:r>
              <a:rPr lang="en-AU" dirty="0" smtClean="0"/>
              <a:t> </a:t>
            </a:r>
            <a:endParaRPr lang="en-US" dirty="0"/>
          </a:p>
        </p:txBody>
      </p:sp>
      <p:pic>
        <p:nvPicPr>
          <p:cNvPr id="6" name="Picture 5" descr="IMAG0064.PDF"/>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90" t="33082" r="69995" b="31371"/>
          <a:stretch/>
        </p:blipFill>
        <p:spPr>
          <a:xfrm>
            <a:off x="2707659" y="2194512"/>
            <a:ext cx="3564363" cy="4180993"/>
          </a:xfrm>
          <a:prstGeom prst="rect">
            <a:avLst/>
          </a:prstGeom>
        </p:spPr>
      </p:pic>
      <p:sp>
        <p:nvSpPr>
          <p:cNvPr id="7" name="TextBox 6"/>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a:t>
            </a:r>
            <a:r>
              <a:rPr lang="en-AU" dirty="0">
                <a:latin typeface="Arial"/>
                <a:cs typeface="Arial"/>
              </a:rPr>
              <a:t>7</a:t>
            </a:r>
            <a:endParaRPr lang="en-US" dirty="0">
              <a:latin typeface="Arial"/>
              <a:cs typeface="Arial"/>
            </a:endParaRPr>
          </a:p>
        </p:txBody>
      </p:sp>
    </p:spTree>
    <p:extLst>
      <p:ext uri="{BB962C8B-B14F-4D97-AF65-F5344CB8AC3E}">
        <p14:creationId xmlns:p14="http://schemas.microsoft.com/office/powerpoint/2010/main" val="25087205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9473" y="939034"/>
            <a:ext cx="7697274" cy="646331"/>
          </a:xfrm>
          <a:prstGeom prst="rect">
            <a:avLst/>
          </a:prstGeom>
        </p:spPr>
        <p:txBody>
          <a:bodyPr wrap="square">
            <a:spAutoFit/>
          </a:bodyPr>
          <a:lstStyle/>
          <a:p>
            <a:r>
              <a:rPr lang="en-US" dirty="0">
                <a:latin typeface="Arial"/>
                <a:cs typeface="Arial"/>
              </a:rPr>
              <a:t>where the transformation matrices </a:t>
            </a:r>
            <a:r>
              <a:rPr lang="en-US" baseline="30000" dirty="0">
                <a:latin typeface="Arial"/>
                <a:cs typeface="Arial"/>
              </a:rPr>
              <a:t> </a:t>
            </a:r>
            <a:r>
              <a:rPr lang="en-US" dirty="0" smtClean="0">
                <a:latin typeface="Arial"/>
                <a:cs typeface="Arial"/>
              </a:rPr>
              <a:t>                                          and           are </a:t>
            </a:r>
            <a:r>
              <a:rPr lang="en-US" dirty="0">
                <a:latin typeface="Arial"/>
                <a:cs typeface="Arial"/>
              </a:rPr>
              <a:t>given by</a:t>
            </a:r>
            <a:endParaRPr lang="en-AU" dirty="0">
              <a:latin typeface="Arial"/>
              <a:cs typeface="Arial"/>
            </a:endParaRPr>
          </a:p>
        </p:txBody>
      </p:sp>
      <p:graphicFrame>
        <p:nvGraphicFramePr>
          <p:cNvPr id="5" name="Object 4"/>
          <p:cNvGraphicFramePr>
            <a:graphicFrameLocks noChangeAspect="1"/>
          </p:cNvGraphicFramePr>
          <p:nvPr>
            <p:extLst/>
          </p:nvPr>
        </p:nvGraphicFramePr>
        <p:xfrm>
          <a:off x="2643935" y="1768541"/>
          <a:ext cx="3562350" cy="1627187"/>
        </p:xfrm>
        <a:graphic>
          <a:graphicData uri="http://schemas.openxmlformats.org/presentationml/2006/ole">
            <mc:AlternateContent xmlns:mc="http://schemas.openxmlformats.org/markup-compatibility/2006">
              <mc:Choice xmlns:v="urn:schemas-microsoft-com:vml" Requires="v">
                <p:oleObj spid="_x0000_s57418" name="Equation" r:id="rId3" imgW="2336800" imgH="1066800" progId="Equation.DSMT4">
                  <p:embed/>
                </p:oleObj>
              </mc:Choice>
              <mc:Fallback>
                <p:oleObj name="Equation" r:id="rId3" imgW="2336800" imgH="1066800" progId="Equation.DSMT4">
                  <p:embed/>
                  <p:pic>
                    <p:nvPicPr>
                      <p:cNvPr id="0" name=""/>
                      <p:cNvPicPr/>
                      <p:nvPr/>
                    </p:nvPicPr>
                    <p:blipFill>
                      <a:blip r:embed="rId4"/>
                      <a:stretch>
                        <a:fillRect/>
                      </a:stretch>
                    </p:blipFill>
                    <p:spPr>
                      <a:xfrm>
                        <a:off x="2643935" y="1768541"/>
                        <a:ext cx="3562350" cy="1627187"/>
                      </a:xfrm>
                      <a:prstGeom prst="rect">
                        <a:avLst/>
                      </a:prstGeom>
                    </p:spPr>
                  </p:pic>
                </p:oleObj>
              </mc:Fallback>
            </mc:AlternateContent>
          </a:graphicData>
        </a:graphic>
      </p:graphicFrame>
      <p:sp>
        <p:nvSpPr>
          <p:cNvPr id="6" name="Rectangle 5"/>
          <p:cNvSpPr/>
          <p:nvPr/>
        </p:nvSpPr>
        <p:spPr>
          <a:xfrm>
            <a:off x="7883699" y="2375908"/>
            <a:ext cx="595160" cy="369332"/>
          </a:xfrm>
          <a:prstGeom prst="rect">
            <a:avLst/>
          </a:prstGeom>
        </p:spPr>
        <p:txBody>
          <a:bodyPr wrap="none">
            <a:spAutoFit/>
          </a:bodyPr>
          <a:lstStyle/>
          <a:p>
            <a:r>
              <a:rPr lang="en-US" dirty="0" smtClean="0">
                <a:solidFill>
                  <a:srgbClr val="000000"/>
                </a:solidFill>
                <a:latin typeface="Arial"/>
                <a:cs typeface="Arial"/>
              </a:rPr>
              <a:t>(31)</a:t>
            </a:r>
            <a:r>
              <a:rPr lang="en-AU" dirty="0" smtClean="0">
                <a:solidFill>
                  <a:srgbClr val="000000"/>
                </a:solidFill>
                <a:latin typeface="Arial"/>
                <a:cs typeface="Arial"/>
              </a:rPr>
              <a:t> </a:t>
            </a:r>
            <a:endParaRPr lang="en-US" dirty="0">
              <a:solidFill>
                <a:srgbClr val="000000"/>
              </a:solidFill>
              <a:latin typeface="Arial"/>
              <a:cs typeface="Arial"/>
            </a:endParaRPr>
          </a:p>
        </p:txBody>
      </p:sp>
      <p:graphicFrame>
        <p:nvGraphicFramePr>
          <p:cNvPr id="7" name="Object 6"/>
          <p:cNvGraphicFramePr>
            <a:graphicFrameLocks noChangeAspect="1"/>
          </p:cNvGraphicFramePr>
          <p:nvPr>
            <p:extLst/>
          </p:nvPr>
        </p:nvGraphicFramePr>
        <p:xfrm>
          <a:off x="2691737" y="3709217"/>
          <a:ext cx="3351213" cy="1458912"/>
        </p:xfrm>
        <a:graphic>
          <a:graphicData uri="http://schemas.openxmlformats.org/presentationml/2006/ole">
            <mc:AlternateContent xmlns:mc="http://schemas.openxmlformats.org/markup-compatibility/2006">
              <mc:Choice xmlns:v="urn:schemas-microsoft-com:vml" Requires="v">
                <p:oleObj spid="_x0000_s57419" name="Equation" r:id="rId5" imgW="2336800" imgH="1016000" progId="Equation.DSMT4">
                  <p:embed/>
                </p:oleObj>
              </mc:Choice>
              <mc:Fallback>
                <p:oleObj name="Equation" r:id="rId5" imgW="2336800" imgH="1016000" progId="Equation.DSMT4">
                  <p:embed/>
                  <p:pic>
                    <p:nvPicPr>
                      <p:cNvPr id="0" name=""/>
                      <p:cNvPicPr/>
                      <p:nvPr/>
                    </p:nvPicPr>
                    <p:blipFill>
                      <a:blip r:embed="rId6"/>
                      <a:stretch>
                        <a:fillRect/>
                      </a:stretch>
                    </p:blipFill>
                    <p:spPr>
                      <a:xfrm>
                        <a:off x="2691737" y="3709217"/>
                        <a:ext cx="3351213" cy="1458912"/>
                      </a:xfrm>
                      <a:prstGeom prst="rect">
                        <a:avLst/>
                      </a:prstGeom>
                    </p:spPr>
                  </p:pic>
                </p:oleObj>
              </mc:Fallback>
            </mc:AlternateContent>
          </a:graphicData>
        </a:graphic>
      </p:graphicFrame>
      <p:sp>
        <p:nvSpPr>
          <p:cNvPr id="8" name="Rectangle 7"/>
          <p:cNvSpPr/>
          <p:nvPr/>
        </p:nvSpPr>
        <p:spPr>
          <a:xfrm>
            <a:off x="7883699" y="4262320"/>
            <a:ext cx="595160" cy="369332"/>
          </a:xfrm>
          <a:prstGeom prst="rect">
            <a:avLst/>
          </a:prstGeom>
        </p:spPr>
        <p:txBody>
          <a:bodyPr wrap="none">
            <a:spAutoFit/>
          </a:bodyPr>
          <a:lstStyle/>
          <a:p>
            <a:r>
              <a:rPr lang="en-US" dirty="0">
                <a:solidFill>
                  <a:srgbClr val="000000"/>
                </a:solidFill>
                <a:latin typeface="Arial"/>
                <a:cs typeface="Arial"/>
              </a:rPr>
              <a:t>(</a:t>
            </a:r>
            <a:r>
              <a:rPr lang="en-US" dirty="0" smtClean="0">
                <a:solidFill>
                  <a:srgbClr val="000000"/>
                </a:solidFill>
                <a:latin typeface="Arial"/>
                <a:cs typeface="Arial"/>
              </a:rPr>
              <a:t>32)</a:t>
            </a:r>
            <a:r>
              <a:rPr lang="en-AU" dirty="0" smtClean="0">
                <a:solidFill>
                  <a:srgbClr val="000000"/>
                </a:solidFill>
                <a:latin typeface="Arial"/>
                <a:cs typeface="Arial"/>
              </a:rPr>
              <a:t> </a:t>
            </a:r>
            <a:endParaRPr lang="en-US" dirty="0">
              <a:solidFill>
                <a:srgbClr val="000000"/>
              </a:solidFill>
              <a:latin typeface="Arial"/>
              <a:cs typeface="Arial"/>
            </a:endParaRPr>
          </a:p>
        </p:txBody>
      </p:sp>
      <p:sp>
        <p:nvSpPr>
          <p:cNvPr id="2" name="TextBox 1"/>
          <p:cNvSpPr txBox="1"/>
          <p:nvPr/>
        </p:nvSpPr>
        <p:spPr>
          <a:xfrm>
            <a:off x="9045190" y="609024"/>
            <a:ext cx="184666" cy="369332"/>
          </a:xfrm>
          <a:prstGeom prst="rect">
            <a:avLst/>
          </a:prstGeom>
          <a:noFill/>
        </p:spPr>
        <p:txBody>
          <a:bodyPr wrap="none" rtlCol="0">
            <a:spAutoFit/>
          </a:bodyPr>
          <a:lstStyle/>
          <a:p>
            <a:endParaRPr lang="en-US" dirty="0"/>
          </a:p>
        </p:txBody>
      </p:sp>
      <p:sp>
        <p:nvSpPr>
          <p:cNvPr id="9" name="TextBox 8"/>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38</a:t>
            </a:r>
            <a:endParaRPr lang="en-US" dirty="0">
              <a:latin typeface="Arial"/>
              <a:cs typeface="Arial"/>
            </a:endParaRPr>
          </a:p>
        </p:txBody>
      </p:sp>
      <p:graphicFrame>
        <p:nvGraphicFramePr>
          <p:cNvPr id="10" name="Object 9"/>
          <p:cNvGraphicFramePr>
            <a:graphicFrameLocks noChangeAspect="1"/>
          </p:cNvGraphicFramePr>
          <p:nvPr>
            <p:extLst/>
          </p:nvPr>
        </p:nvGraphicFramePr>
        <p:xfrm>
          <a:off x="4297609" y="866047"/>
          <a:ext cx="2711450" cy="503238"/>
        </p:xfrm>
        <a:graphic>
          <a:graphicData uri="http://schemas.openxmlformats.org/presentationml/2006/ole">
            <mc:AlternateContent xmlns:mc="http://schemas.openxmlformats.org/markup-compatibility/2006">
              <mc:Choice xmlns:v="urn:schemas-microsoft-com:vml" Requires="v">
                <p:oleObj spid="_x0000_s57420" name="Equation" r:id="rId7" imgW="1778000" imgH="330200" progId="Equation.DSMT4">
                  <p:embed/>
                </p:oleObj>
              </mc:Choice>
              <mc:Fallback>
                <p:oleObj name="Equation" r:id="rId7" imgW="1778000" imgH="330200" progId="Equation.DSMT4">
                  <p:embed/>
                  <p:pic>
                    <p:nvPicPr>
                      <p:cNvPr id="0" name=""/>
                      <p:cNvPicPr/>
                      <p:nvPr/>
                    </p:nvPicPr>
                    <p:blipFill>
                      <a:blip r:embed="rId8"/>
                      <a:stretch>
                        <a:fillRect/>
                      </a:stretch>
                    </p:blipFill>
                    <p:spPr>
                      <a:xfrm>
                        <a:off x="4297609" y="866047"/>
                        <a:ext cx="2711450" cy="503238"/>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7500992" y="866047"/>
          <a:ext cx="638175" cy="503238"/>
        </p:xfrm>
        <a:graphic>
          <a:graphicData uri="http://schemas.openxmlformats.org/presentationml/2006/ole">
            <mc:AlternateContent xmlns:mc="http://schemas.openxmlformats.org/markup-compatibility/2006">
              <mc:Choice xmlns:v="urn:schemas-microsoft-com:vml" Requires="v">
                <p:oleObj spid="_x0000_s57421" name="Equation" r:id="rId9" imgW="419100" imgH="330200" progId="Equation.DSMT4">
                  <p:embed/>
                </p:oleObj>
              </mc:Choice>
              <mc:Fallback>
                <p:oleObj name="Equation" r:id="rId9" imgW="419100" imgH="330200" progId="Equation.DSMT4">
                  <p:embed/>
                  <p:pic>
                    <p:nvPicPr>
                      <p:cNvPr id="0" name=""/>
                      <p:cNvPicPr/>
                      <p:nvPr/>
                    </p:nvPicPr>
                    <p:blipFill>
                      <a:blip r:embed="rId10"/>
                      <a:stretch>
                        <a:fillRect/>
                      </a:stretch>
                    </p:blipFill>
                    <p:spPr>
                      <a:xfrm>
                        <a:off x="7500992" y="866047"/>
                        <a:ext cx="638175" cy="503238"/>
                      </a:xfrm>
                      <a:prstGeom prst="rect">
                        <a:avLst/>
                      </a:prstGeom>
                    </p:spPr>
                  </p:pic>
                </p:oleObj>
              </mc:Fallback>
            </mc:AlternateContent>
          </a:graphicData>
        </a:graphic>
      </p:graphicFrame>
    </p:spTree>
    <p:extLst>
      <p:ext uri="{BB962C8B-B14F-4D97-AF65-F5344CB8AC3E}">
        <p14:creationId xmlns:p14="http://schemas.microsoft.com/office/powerpoint/2010/main" val="241205156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nvPr>
        </p:nvGraphicFramePr>
        <p:xfrm>
          <a:off x="2326674" y="793013"/>
          <a:ext cx="3556000" cy="1563688"/>
        </p:xfrm>
        <a:graphic>
          <a:graphicData uri="http://schemas.openxmlformats.org/presentationml/2006/ole">
            <mc:AlternateContent xmlns:mc="http://schemas.openxmlformats.org/markup-compatibility/2006">
              <mc:Choice xmlns:v="urn:schemas-microsoft-com:vml" Requires="v">
                <p:oleObj spid="_x0000_s58424" name="Equation" r:id="rId3" imgW="2311400" imgH="1016000" progId="Equation.DSMT4">
                  <p:embed/>
                </p:oleObj>
              </mc:Choice>
              <mc:Fallback>
                <p:oleObj name="Equation" r:id="rId3" imgW="2311400" imgH="1016000" progId="Equation.DSMT4">
                  <p:embed/>
                  <p:pic>
                    <p:nvPicPr>
                      <p:cNvPr id="0" name=""/>
                      <p:cNvPicPr/>
                      <p:nvPr/>
                    </p:nvPicPr>
                    <p:blipFill>
                      <a:blip r:embed="rId4"/>
                      <a:stretch>
                        <a:fillRect/>
                      </a:stretch>
                    </p:blipFill>
                    <p:spPr>
                      <a:xfrm>
                        <a:off x="2326674" y="793013"/>
                        <a:ext cx="3556000" cy="1563688"/>
                      </a:xfrm>
                      <a:prstGeom prst="rect">
                        <a:avLst/>
                      </a:prstGeom>
                    </p:spPr>
                  </p:pic>
                </p:oleObj>
              </mc:Fallback>
            </mc:AlternateContent>
          </a:graphicData>
        </a:graphic>
      </p:graphicFrame>
      <p:graphicFrame>
        <p:nvGraphicFramePr>
          <p:cNvPr id="4" name="Object 3"/>
          <p:cNvGraphicFramePr>
            <a:graphicFrameLocks noChangeAspect="1"/>
          </p:cNvGraphicFramePr>
          <p:nvPr>
            <p:extLst/>
          </p:nvPr>
        </p:nvGraphicFramePr>
        <p:xfrm>
          <a:off x="2326674" y="2502637"/>
          <a:ext cx="3382962" cy="1660525"/>
        </p:xfrm>
        <a:graphic>
          <a:graphicData uri="http://schemas.openxmlformats.org/presentationml/2006/ole">
            <mc:AlternateContent xmlns:mc="http://schemas.openxmlformats.org/markup-compatibility/2006">
              <mc:Choice xmlns:v="urn:schemas-microsoft-com:vml" Requires="v">
                <p:oleObj spid="_x0000_s58425" name="Equation" r:id="rId5" imgW="2070100" imgH="1016000" progId="Equation.DSMT4">
                  <p:embed/>
                </p:oleObj>
              </mc:Choice>
              <mc:Fallback>
                <p:oleObj name="Equation" r:id="rId5" imgW="2070100" imgH="1016000" progId="Equation.DSMT4">
                  <p:embed/>
                  <p:pic>
                    <p:nvPicPr>
                      <p:cNvPr id="0" name=""/>
                      <p:cNvPicPr/>
                      <p:nvPr/>
                    </p:nvPicPr>
                    <p:blipFill>
                      <a:blip r:embed="rId6"/>
                      <a:stretch>
                        <a:fillRect/>
                      </a:stretch>
                    </p:blipFill>
                    <p:spPr>
                      <a:xfrm>
                        <a:off x="2326674" y="2502637"/>
                        <a:ext cx="3382962" cy="1660525"/>
                      </a:xfrm>
                      <a:prstGeom prst="rect">
                        <a:avLst/>
                      </a:prstGeom>
                    </p:spPr>
                  </p:pic>
                </p:oleObj>
              </mc:Fallback>
            </mc:AlternateContent>
          </a:graphicData>
        </a:graphic>
      </p:graphicFrame>
      <p:graphicFrame>
        <p:nvGraphicFramePr>
          <p:cNvPr id="5" name="Object 4"/>
          <p:cNvGraphicFramePr>
            <a:graphicFrameLocks noChangeAspect="1"/>
          </p:cNvGraphicFramePr>
          <p:nvPr>
            <p:extLst/>
          </p:nvPr>
        </p:nvGraphicFramePr>
        <p:xfrm>
          <a:off x="2326674" y="4403371"/>
          <a:ext cx="3233738" cy="1697037"/>
        </p:xfrm>
        <a:graphic>
          <a:graphicData uri="http://schemas.openxmlformats.org/presentationml/2006/ole">
            <mc:AlternateContent xmlns:mc="http://schemas.openxmlformats.org/markup-compatibility/2006">
              <mc:Choice xmlns:v="urn:schemas-microsoft-com:vml" Requires="v">
                <p:oleObj spid="_x0000_s58426" name="Equation" r:id="rId7" imgW="2032000" imgH="1066800" progId="Equation.DSMT4">
                  <p:embed/>
                </p:oleObj>
              </mc:Choice>
              <mc:Fallback>
                <p:oleObj name="Equation" r:id="rId7" imgW="2032000" imgH="1066800" progId="Equation.DSMT4">
                  <p:embed/>
                  <p:pic>
                    <p:nvPicPr>
                      <p:cNvPr id="0" name=""/>
                      <p:cNvPicPr/>
                      <p:nvPr/>
                    </p:nvPicPr>
                    <p:blipFill>
                      <a:blip r:embed="rId8"/>
                      <a:stretch>
                        <a:fillRect/>
                      </a:stretch>
                    </p:blipFill>
                    <p:spPr>
                      <a:xfrm>
                        <a:off x="2326674" y="4403371"/>
                        <a:ext cx="3233738" cy="1697037"/>
                      </a:xfrm>
                      <a:prstGeom prst="rect">
                        <a:avLst/>
                      </a:prstGeom>
                    </p:spPr>
                  </p:pic>
                </p:oleObj>
              </mc:Fallback>
            </mc:AlternateContent>
          </a:graphicData>
        </a:graphic>
      </p:graphicFrame>
      <p:sp>
        <p:nvSpPr>
          <p:cNvPr id="7" name="Rectangle 6"/>
          <p:cNvSpPr/>
          <p:nvPr/>
        </p:nvSpPr>
        <p:spPr>
          <a:xfrm>
            <a:off x="7874798" y="1470896"/>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33)</a:t>
            </a:r>
            <a:r>
              <a:rPr lang="en-AU" dirty="0" smtClean="0">
                <a:latin typeface="Arial"/>
                <a:cs typeface="Arial"/>
              </a:rPr>
              <a:t> </a:t>
            </a:r>
            <a:endParaRPr lang="en-US" dirty="0">
              <a:latin typeface="Arial"/>
              <a:cs typeface="Arial"/>
            </a:endParaRPr>
          </a:p>
        </p:txBody>
      </p:sp>
      <p:sp>
        <p:nvSpPr>
          <p:cNvPr id="8" name="Rectangle 7"/>
          <p:cNvSpPr/>
          <p:nvPr/>
        </p:nvSpPr>
        <p:spPr>
          <a:xfrm>
            <a:off x="7874798" y="3213195"/>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34)</a:t>
            </a:r>
            <a:r>
              <a:rPr lang="en-AU" dirty="0" smtClean="0">
                <a:latin typeface="Arial"/>
                <a:cs typeface="Arial"/>
              </a:rPr>
              <a:t> </a:t>
            </a:r>
            <a:endParaRPr lang="en-US" dirty="0">
              <a:latin typeface="Arial"/>
              <a:cs typeface="Arial"/>
            </a:endParaRPr>
          </a:p>
        </p:txBody>
      </p:sp>
      <p:sp>
        <p:nvSpPr>
          <p:cNvPr id="9" name="Rectangle 8"/>
          <p:cNvSpPr/>
          <p:nvPr/>
        </p:nvSpPr>
        <p:spPr>
          <a:xfrm>
            <a:off x="7874798" y="5018672"/>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35)</a:t>
            </a:r>
            <a:r>
              <a:rPr lang="en-AU" dirty="0" smtClean="0">
                <a:latin typeface="Arial"/>
                <a:cs typeface="Arial"/>
              </a:rPr>
              <a:t> </a:t>
            </a:r>
            <a:endParaRPr lang="en-US" dirty="0">
              <a:latin typeface="Arial"/>
              <a:cs typeface="Arial"/>
            </a:endParaRPr>
          </a:p>
        </p:txBody>
      </p:sp>
      <p:sp>
        <p:nvSpPr>
          <p:cNvPr id="10" name="TextBox 9"/>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39</a:t>
            </a:r>
            <a:endParaRPr lang="en-US" dirty="0">
              <a:latin typeface="Arial"/>
              <a:cs typeface="Arial"/>
            </a:endParaRPr>
          </a:p>
        </p:txBody>
      </p:sp>
    </p:spTree>
    <p:extLst>
      <p:ext uri="{BB962C8B-B14F-4D97-AF65-F5344CB8AC3E}">
        <p14:creationId xmlns:p14="http://schemas.microsoft.com/office/powerpoint/2010/main" val="179086556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3708" y="857325"/>
            <a:ext cx="7670885" cy="646331"/>
          </a:xfrm>
          <a:prstGeom prst="rect">
            <a:avLst/>
          </a:prstGeom>
        </p:spPr>
        <p:txBody>
          <a:bodyPr wrap="square">
            <a:spAutoFit/>
          </a:bodyPr>
          <a:lstStyle/>
          <a:p>
            <a:r>
              <a:rPr lang="en-US" dirty="0">
                <a:latin typeface="Arial"/>
                <a:cs typeface="Arial"/>
              </a:rPr>
              <a:t>Multiplying </a:t>
            </a:r>
            <a:r>
              <a:rPr lang="en-US" dirty="0" smtClean="0">
                <a:latin typeface="Arial"/>
                <a:cs typeface="Arial"/>
              </a:rPr>
              <a:t>Eq5 (31)</a:t>
            </a:r>
            <a:r>
              <a:rPr lang="en-US" dirty="0">
                <a:latin typeface="Arial"/>
                <a:cs typeface="Arial"/>
              </a:rPr>
              <a:t>, (</a:t>
            </a:r>
            <a:r>
              <a:rPr lang="en-US" dirty="0" smtClean="0">
                <a:latin typeface="Arial"/>
                <a:cs typeface="Arial"/>
              </a:rPr>
              <a:t>32)</a:t>
            </a:r>
            <a:r>
              <a:rPr lang="en-US" dirty="0">
                <a:latin typeface="Arial"/>
                <a:cs typeface="Arial"/>
              </a:rPr>
              <a:t>, (</a:t>
            </a:r>
            <a:r>
              <a:rPr lang="en-US" dirty="0" smtClean="0">
                <a:latin typeface="Arial"/>
                <a:cs typeface="Arial"/>
              </a:rPr>
              <a:t>33)</a:t>
            </a:r>
            <a:r>
              <a:rPr lang="en-US" dirty="0">
                <a:latin typeface="Arial"/>
                <a:cs typeface="Arial"/>
              </a:rPr>
              <a:t>, (</a:t>
            </a:r>
            <a:r>
              <a:rPr lang="en-US" dirty="0" smtClean="0">
                <a:latin typeface="Arial"/>
                <a:cs typeface="Arial"/>
              </a:rPr>
              <a:t>34) </a:t>
            </a:r>
            <a:r>
              <a:rPr lang="en-US" dirty="0">
                <a:latin typeface="Arial"/>
                <a:cs typeface="Arial"/>
              </a:rPr>
              <a:t>and (</a:t>
            </a:r>
            <a:r>
              <a:rPr lang="en-US" dirty="0" smtClean="0">
                <a:latin typeface="Arial"/>
                <a:cs typeface="Arial"/>
              </a:rPr>
              <a:t>35) </a:t>
            </a:r>
            <a:r>
              <a:rPr lang="en-US" dirty="0">
                <a:latin typeface="Arial"/>
                <a:cs typeface="Arial"/>
              </a:rPr>
              <a:t>yields  the elements of the transformation matrix </a:t>
            </a:r>
            <a:r>
              <a:rPr lang="en-US" dirty="0" smtClean="0">
                <a:latin typeface="Arial"/>
                <a:cs typeface="Arial"/>
              </a:rPr>
              <a:t>         :</a:t>
            </a:r>
            <a:endParaRPr lang="en-AU" dirty="0">
              <a:latin typeface="Arial"/>
              <a:cs typeface="Arial"/>
            </a:endParaRPr>
          </a:p>
        </p:txBody>
      </p:sp>
      <p:graphicFrame>
        <p:nvGraphicFramePr>
          <p:cNvPr id="3" name="Object 2"/>
          <p:cNvGraphicFramePr>
            <a:graphicFrameLocks noChangeAspect="1"/>
          </p:cNvGraphicFramePr>
          <p:nvPr>
            <p:extLst/>
          </p:nvPr>
        </p:nvGraphicFramePr>
        <p:xfrm>
          <a:off x="3334860" y="1688277"/>
          <a:ext cx="2903537" cy="896937"/>
        </p:xfrm>
        <a:graphic>
          <a:graphicData uri="http://schemas.openxmlformats.org/presentationml/2006/ole">
            <mc:AlternateContent xmlns:mc="http://schemas.openxmlformats.org/markup-compatibility/2006">
              <mc:Choice xmlns:v="urn:schemas-microsoft-com:vml" Requires="v">
                <p:oleObj spid="_x0000_s59466" name="Equation" r:id="rId3" imgW="1892300" imgH="584200" progId="Equation.DSMT4">
                  <p:embed/>
                </p:oleObj>
              </mc:Choice>
              <mc:Fallback>
                <p:oleObj name="Equation" r:id="rId3" imgW="1892300" imgH="584200" progId="Equation.DSMT4">
                  <p:embed/>
                  <p:pic>
                    <p:nvPicPr>
                      <p:cNvPr id="0" name=""/>
                      <p:cNvPicPr/>
                      <p:nvPr/>
                    </p:nvPicPr>
                    <p:blipFill>
                      <a:blip r:embed="rId4"/>
                      <a:stretch>
                        <a:fillRect/>
                      </a:stretch>
                    </p:blipFill>
                    <p:spPr>
                      <a:xfrm>
                        <a:off x="3334860" y="1688277"/>
                        <a:ext cx="2903537" cy="896937"/>
                      </a:xfrm>
                      <a:prstGeom prst="rect">
                        <a:avLst/>
                      </a:prstGeom>
                    </p:spPr>
                  </p:pic>
                </p:oleObj>
              </mc:Fallback>
            </mc:AlternateContent>
          </a:graphicData>
        </a:graphic>
      </p:graphicFrame>
      <p:sp>
        <p:nvSpPr>
          <p:cNvPr id="4" name="Rectangle 3"/>
          <p:cNvSpPr/>
          <p:nvPr/>
        </p:nvSpPr>
        <p:spPr>
          <a:xfrm>
            <a:off x="7824689" y="2024742"/>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36)</a:t>
            </a:r>
            <a:r>
              <a:rPr lang="en-AU" dirty="0" smtClean="0">
                <a:latin typeface="Arial"/>
                <a:cs typeface="Arial"/>
              </a:rPr>
              <a:t> </a:t>
            </a:r>
            <a:endParaRPr lang="en-US" dirty="0">
              <a:latin typeface="Arial"/>
              <a:cs typeface="Arial"/>
            </a:endParaRPr>
          </a:p>
        </p:txBody>
      </p:sp>
      <p:sp>
        <p:nvSpPr>
          <p:cNvPr id="5" name="Rectangle 4"/>
          <p:cNvSpPr/>
          <p:nvPr/>
        </p:nvSpPr>
        <p:spPr>
          <a:xfrm>
            <a:off x="1076947" y="2585214"/>
            <a:ext cx="826193" cy="369332"/>
          </a:xfrm>
          <a:prstGeom prst="rect">
            <a:avLst/>
          </a:prstGeom>
        </p:spPr>
        <p:txBody>
          <a:bodyPr wrap="none">
            <a:spAutoFit/>
          </a:bodyPr>
          <a:lstStyle/>
          <a:p>
            <a:r>
              <a:rPr lang="en-US" dirty="0">
                <a:latin typeface="Arial"/>
                <a:cs typeface="Arial"/>
              </a:rPr>
              <a:t>where</a:t>
            </a:r>
            <a:r>
              <a:rPr lang="en-US" dirty="0"/>
              <a:t> </a:t>
            </a:r>
            <a:endParaRPr lang="en-AU" dirty="0"/>
          </a:p>
        </p:txBody>
      </p:sp>
      <p:graphicFrame>
        <p:nvGraphicFramePr>
          <p:cNvPr id="6" name="Object 5"/>
          <p:cNvGraphicFramePr>
            <a:graphicFrameLocks noChangeAspect="1"/>
          </p:cNvGraphicFramePr>
          <p:nvPr>
            <p:extLst/>
          </p:nvPr>
        </p:nvGraphicFramePr>
        <p:xfrm>
          <a:off x="3420586" y="2904533"/>
          <a:ext cx="2817812" cy="1323975"/>
        </p:xfrm>
        <a:graphic>
          <a:graphicData uri="http://schemas.openxmlformats.org/presentationml/2006/ole">
            <mc:AlternateContent xmlns:mc="http://schemas.openxmlformats.org/markup-compatibility/2006">
              <mc:Choice xmlns:v="urn:schemas-microsoft-com:vml" Requires="v">
                <p:oleObj spid="_x0000_s59467" name="Equation" r:id="rId5" imgW="1892300" imgH="889000" progId="Equation.DSMT4">
                  <p:embed/>
                </p:oleObj>
              </mc:Choice>
              <mc:Fallback>
                <p:oleObj name="Equation" r:id="rId5" imgW="1892300" imgH="889000" progId="Equation.DSMT4">
                  <p:embed/>
                  <p:pic>
                    <p:nvPicPr>
                      <p:cNvPr id="0" name=""/>
                      <p:cNvPicPr/>
                      <p:nvPr/>
                    </p:nvPicPr>
                    <p:blipFill>
                      <a:blip r:embed="rId6"/>
                      <a:stretch>
                        <a:fillRect/>
                      </a:stretch>
                    </p:blipFill>
                    <p:spPr>
                      <a:xfrm>
                        <a:off x="3420586" y="2904533"/>
                        <a:ext cx="2817812" cy="1323975"/>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3420586" y="4540867"/>
          <a:ext cx="2903538" cy="1336675"/>
        </p:xfrm>
        <a:graphic>
          <a:graphicData uri="http://schemas.openxmlformats.org/presentationml/2006/ole">
            <mc:AlternateContent xmlns:mc="http://schemas.openxmlformats.org/markup-compatibility/2006">
              <mc:Choice xmlns:v="urn:schemas-microsoft-com:vml" Requires="v">
                <p:oleObj spid="_x0000_s59468" name="Equation" r:id="rId7" imgW="1930400" imgH="889000" progId="Equation.DSMT4">
                  <p:embed/>
                </p:oleObj>
              </mc:Choice>
              <mc:Fallback>
                <p:oleObj name="Equation" r:id="rId7" imgW="1930400" imgH="889000" progId="Equation.DSMT4">
                  <p:embed/>
                  <p:pic>
                    <p:nvPicPr>
                      <p:cNvPr id="0" name=""/>
                      <p:cNvPicPr/>
                      <p:nvPr/>
                    </p:nvPicPr>
                    <p:blipFill>
                      <a:blip r:embed="rId8"/>
                      <a:stretch>
                        <a:fillRect/>
                      </a:stretch>
                    </p:blipFill>
                    <p:spPr>
                      <a:xfrm>
                        <a:off x="3420586" y="4540867"/>
                        <a:ext cx="2903538" cy="1336675"/>
                      </a:xfrm>
                      <a:prstGeom prst="rect">
                        <a:avLst/>
                      </a:prstGeom>
                    </p:spPr>
                  </p:pic>
                </p:oleObj>
              </mc:Fallback>
            </mc:AlternateContent>
          </a:graphicData>
        </a:graphic>
      </p:graphicFrame>
      <p:sp>
        <p:nvSpPr>
          <p:cNvPr id="8" name="Rectangle 7"/>
          <p:cNvSpPr/>
          <p:nvPr/>
        </p:nvSpPr>
        <p:spPr>
          <a:xfrm>
            <a:off x="7824689" y="3613666"/>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37)</a:t>
            </a:r>
            <a:r>
              <a:rPr lang="en-AU" dirty="0" smtClean="0">
                <a:latin typeface="Arial"/>
                <a:cs typeface="Arial"/>
              </a:rPr>
              <a:t> </a:t>
            </a:r>
            <a:endParaRPr lang="en-US" dirty="0">
              <a:latin typeface="Arial"/>
              <a:cs typeface="Arial"/>
            </a:endParaRPr>
          </a:p>
        </p:txBody>
      </p:sp>
      <p:sp>
        <p:nvSpPr>
          <p:cNvPr id="9" name="Rectangle 8"/>
          <p:cNvSpPr/>
          <p:nvPr/>
        </p:nvSpPr>
        <p:spPr>
          <a:xfrm>
            <a:off x="7824689" y="4974235"/>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38)</a:t>
            </a:r>
            <a:r>
              <a:rPr lang="en-AU" dirty="0" smtClean="0">
                <a:latin typeface="Arial"/>
                <a:cs typeface="Arial"/>
              </a:rPr>
              <a:t> </a:t>
            </a:r>
            <a:endParaRPr lang="en-US" dirty="0">
              <a:latin typeface="Arial"/>
              <a:cs typeface="Arial"/>
            </a:endParaRPr>
          </a:p>
        </p:txBody>
      </p:sp>
      <p:sp>
        <p:nvSpPr>
          <p:cNvPr id="10" name="TextBox 9"/>
          <p:cNvSpPr txBox="1"/>
          <p:nvPr/>
        </p:nvSpPr>
        <p:spPr>
          <a:xfrm>
            <a:off x="8604593" y="220285"/>
            <a:ext cx="441422" cy="369332"/>
          </a:xfrm>
          <a:prstGeom prst="rect">
            <a:avLst/>
          </a:prstGeom>
          <a:noFill/>
        </p:spPr>
        <p:txBody>
          <a:bodyPr wrap="none" rtlCol="0">
            <a:spAutoFit/>
          </a:bodyPr>
          <a:lstStyle/>
          <a:p>
            <a:r>
              <a:rPr lang="en-US" dirty="0" smtClean="0">
                <a:latin typeface="Arial"/>
                <a:cs typeface="Arial"/>
              </a:rPr>
              <a:t>40</a:t>
            </a:r>
            <a:endParaRPr lang="en-US" dirty="0">
              <a:latin typeface="Arial"/>
              <a:cs typeface="Arial"/>
            </a:endParaRPr>
          </a:p>
        </p:txBody>
      </p:sp>
      <p:graphicFrame>
        <p:nvGraphicFramePr>
          <p:cNvPr id="11" name="Object 10"/>
          <p:cNvGraphicFramePr>
            <a:graphicFrameLocks noChangeAspect="1"/>
          </p:cNvGraphicFramePr>
          <p:nvPr>
            <p:extLst/>
          </p:nvPr>
        </p:nvGraphicFramePr>
        <p:xfrm>
          <a:off x="3191014" y="1107500"/>
          <a:ext cx="638175" cy="503238"/>
        </p:xfrm>
        <a:graphic>
          <a:graphicData uri="http://schemas.openxmlformats.org/presentationml/2006/ole">
            <mc:AlternateContent xmlns:mc="http://schemas.openxmlformats.org/markup-compatibility/2006">
              <mc:Choice xmlns:v="urn:schemas-microsoft-com:vml" Requires="v">
                <p:oleObj spid="_x0000_s59469" name="Equation" r:id="rId9" imgW="419100" imgH="330200" progId="Equation.DSMT4">
                  <p:embed/>
                </p:oleObj>
              </mc:Choice>
              <mc:Fallback>
                <p:oleObj name="Equation" r:id="rId9" imgW="419100" imgH="330200" progId="Equation.DSMT4">
                  <p:embed/>
                  <p:pic>
                    <p:nvPicPr>
                      <p:cNvPr id="0" name=""/>
                      <p:cNvPicPr/>
                      <p:nvPr/>
                    </p:nvPicPr>
                    <p:blipFill>
                      <a:blip r:embed="rId10"/>
                      <a:stretch>
                        <a:fillRect/>
                      </a:stretch>
                    </p:blipFill>
                    <p:spPr>
                      <a:xfrm>
                        <a:off x="3191014" y="1107500"/>
                        <a:ext cx="638175" cy="503238"/>
                      </a:xfrm>
                      <a:prstGeom prst="rect">
                        <a:avLst/>
                      </a:prstGeom>
                    </p:spPr>
                  </p:pic>
                </p:oleObj>
              </mc:Fallback>
            </mc:AlternateContent>
          </a:graphicData>
        </a:graphic>
      </p:graphicFrame>
    </p:spTree>
    <p:extLst>
      <p:ext uri="{BB962C8B-B14F-4D97-AF65-F5344CB8AC3E}">
        <p14:creationId xmlns:p14="http://schemas.microsoft.com/office/powerpoint/2010/main" val="66022983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nvPr>
        </p:nvGraphicFramePr>
        <p:xfrm>
          <a:off x="2874372" y="836613"/>
          <a:ext cx="1663700" cy="1338262"/>
        </p:xfrm>
        <a:graphic>
          <a:graphicData uri="http://schemas.openxmlformats.org/presentationml/2006/ole">
            <mc:AlternateContent xmlns:mc="http://schemas.openxmlformats.org/markup-compatibility/2006">
              <mc:Choice xmlns:v="urn:schemas-microsoft-com:vml" Requires="v">
                <p:oleObj spid="_x0000_s60508" name="Equation" r:id="rId4" imgW="1104900" imgH="889000" progId="Equation.DSMT4">
                  <p:embed/>
                </p:oleObj>
              </mc:Choice>
              <mc:Fallback>
                <p:oleObj name="Equation" r:id="rId4" imgW="1104900" imgH="889000" progId="Equation.DSMT4">
                  <p:embed/>
                  <p:pic>
                    <p:nvPicPr>
                      <p:cNvPr id="0" name=""/>
                      <p:cNvPicPr/>
                      <p:nvPr/>
                    </p:nvPicPr>
                    <p:blipFill>
                      <a:blip r:embed="rId5"/>
                      <a:stretch>
                        <a:fillRect/>
                      </a:stretch>
                    </p:blipFill>
                    <p:spPr>
                      <a:xfrm>
                        <a:off x="2874372" y="836613"/>
                        <a:ext cx="1663700" cy="1338262"/>
                      </a:xfrm>
                      <a:prstGeom prst="rect">
                        <a:avLst/>
                      </a:prstGeom>
                    </p:spPr>
                  </p:pic>
                </p:oleObj>
              </mc:Fallback>
            </mc:AlternateContent>
          </a:graphicData>
        </a:graphic>
      </p:graphicFrame>
      <p:sp>
        <p:nvSpPr>
          <p:cNvPr id="3" name="Rectangle 2"/>
          <p:cNvSpPr/>
          <p:nvPr/>
        </p:nvSpPr>
        <p:spPr>
          <a:xfrm>
            <a:off x="7817814" y="1339250"/>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39)</a:t>
            </a:r>
            <a:r>
              <a:rPr lang="en-AU" dirty="0" smtClean="0">
                <a:latin typeface="Arial"/>
                <a:cs typeface="Arial"/>
              </a:rPr>
              <a:t> </a:t>
            </a:r>
            <a:endParaRPr lang="en-US" dirty="0">
              <a:latin typeface="Arial"/>
              <a:cs typeface="Arial"/>
            </a:endParaRPr>
          </a:p>
        </p:txBody>
      </p:sp>
      <p:graphicFrame>
        <p:nvGraphicFramePr>
          <p:cNvPr id="4" name="Object 3"/>
          <p:cNvGraphicFramePr>
            <a:graphicFrameLocks noChangeAspect="1"/>
          </p:cNvGraphicFramePr>
          <p:nvPr>
            <p:extLst/>
          </p:nvPr>
        </p:nvGraphicFramePr>
        <p:xfrm>
          <a:off x="2874372" y="2507172"/>
          <a:ext cx="3733800" cy="1257300"/>
        </p:xfrm>
        <a:graphic>
          <a:graphicData uri="http://schemas.openxmlformats.org/presentationml/2006/ole">
            <mc:AlternateContent xmlns:mc="http://schemas.openxmlformats.org/markup-compatibility/2006">
              <mc:Choice xmlns:v="urn:schemas-microsoft-com:vml" Requires="v">
                <p:oleObj spid="_x0000_s60509" name="Equation" r:id="rId6" imgW="2641600" imgH="889000" progId="Equation.DSMT4">
                  <p:embed/>
                </p:oleObj>
              </mc:Choice>
              <mc:Fallback>
                <p:oleObj name="Equation" r:id="rId6" imgW="2641600" imgH="889000" progId="Equation.DSMT4">
                  <p:embed/>
                  <p:pic>
                    <p:nvPicPr>
                      <p:cNvPr id="0" name=""/>
                      <p:cNvPicPr/>
                      <p:nvPr/>
                    </p:nvPicPr>
                    <p:blipFill>
                      <a:blip r:embed="rId7"/>
                      <a:stretch>
                        <a:fillRect/>
                      </a:stretch>
                    </p:blipFill>
                    <p:spPr>
                      <a:xfrm>
                        <a:off x="2874372" y="2507172"/>
                        <a:ext cx="3733800" cy="1257300"/>
                      </a:xfrm>
                      <a:prstGeom prst="rect">
                        <a:avLst/>
                      </a:prstGeom>
                    </p:spPr>
                  </p:pic>
                </p:oleObj>
              </mc:Fallback>
            </mc:AlternateContent>
          </a:graphicData>
        </a:graphic>
      </p:graphicFrame>
      <p:sp>
        <p:nvSpPr>
          <p:cNvPr id="5" name="Rectangle 4"/>
          <p:cNvSpPr/>
          <p:nvPr/>
        </p:nvSpPr>
        <p:spPr>
          <a:xfrm>
            <a:off x="7817814" y="2951156"/>
            <a:ext cx="595160" cy="369332"/>
          </a:xfrm>
          <a:prstGeom prst="rect">
            <a:avLst/>
          </a:prstGeom>
        </p:spPr>
        <p:txBody>
          <a:bodyPr wrap="none">
            <a:spAutoFit/>
          </a:bodyPr>
          <a:lstStyle/>
          <a:p>
            <a:r>
              <a:rPr lang="en-US" dirty="0" smtClean="0">
                <a:latin typeface="Arial"/>
                <a:cs typeface="Arial"/>
              </a:rPr>
              <a:t>(40)</a:t>
            </a:r>
            <a:r>
              <a:rPr lang="en-AU" dirty="0" smtClean="0">
                <a:latin typeface="Arial"/>
                <a:cs typeface="Arial"/>
              </a:rPr>
              <a:t> </a:t>
            </a:r>
            <a:endParaRPr lang="en-US" dirty="0">
              <a:latin typeface="Arial"/>
              <a:cs typeface="Arial"/>
            </a:endParaRPr>
          </a:p>
        </p:txBody>
      </p:sp>
      <p:sp>
        <p:nvSpPr>
          <p:cNvPr id="8" name="Rectangle 7"/>
          <p:cNvSpPr/>
          <p:nvPr/>
        </p:nvSpPr>
        <p:spPr>
          <a:xfrm>
            <a:off x="487693" y="4164198"/>
            <a:ext cx="8116900" cy="1754327"/>
          </a:xfrm>
          <a:prstGeom prst="rect">
            <a:avLst/>
          </a:prstGeom>
        </p:spPr>
        <p:txBody>
          <a:bodyPr wrap="square">
            <a:spAutoFit/>
          </a:bodyPr>
          <a:lstStyle/>
          <a:p>
            <a:r>
              <a:rPr lang="en-US" b="1" dirty="0">
                <a:latin typeface="Arial"/>
                <a:cs typeface="Arial"/>
              </a:rPr>
              <a:t>9.1. Direct Kinematics </a:t>
            </a:r>
            <a:endParaRPr lang="en-US" b="1" dirty="0" smtClean="0">
              <a:latin typeface="Arial"/>
              <a:cs typeface="Arial"/>
            </a:endParaRPr>
          </a:p>
          <a:p>
            <a:endParaRPr lang="en-AU" dirty="0">
              <a:latin typeface="Arial"/>
              <a:cs typeface="Arial"/>
            </a:endParaRPr>
          </a:p>
          <a:p>
            <a:r>
              <a:rPr lang="en-US" dirty="0">
                <a:latin typeface="Arial"/>
                <a:cs typeface="Arial"/>
              </a:rPr>
              <a:t>For the direct kinematics problem, we simply substitute the given joint angles into </a:t>
            </a:r>
            <a:r>
              <a:rPr lang="en-US" dirty="0" smtClean="0">
                <a:latin typeface="Arial"/>
                <a:cs typeface="Arial"/>
              </a:rPr>
              <a:t>Eg5 </a:t>
            </a:r>
            <a:r>
              <a:rPr lang="en-US" dirty="0">
                <a:latin typeface="Arial"/>
                <a:cs typeface="Arial"/>
              </a:rPr>
              <a:t>(</a:t>
            </a:r>
            <a:r>
              <a:rPr lang="en-US" dirty="0" smtClean="0">
                <a:latin typeface="Arial"/>
                <a:cs typeface="Arial"/>
              </a:rPr>
              <a:t>37)</a:t>
            </a:r>
            <a:r>
              <a:rPr lang="en-US" dirty="0">
                <a:latin typeface="Arial"/>
                <a:cs typeface="Arial"/>
              </a:rPr>
              <a:t>, (</a:t>
            </a:r>
            <a:r>
              <a:rPr lang="en-US" dirty="0" smtClean="0">
                <a:latin typeface="Arial"/>
                <a:cs typeface="Arial"/>
              </a:rPr>
              <a:t>38)</a:t>
            </a:r>
            <a:r>
              <a:rPr lang="en-US" dirty="0">
                <a:latin typeface="Arial"/>
                <a:cs typeface="Arial"/>
              </a:rPr>
              <a:t>, (</a:t>
            </a:r>
            <a:r>
              <a:rPr lang="en-US" dirty="0" smtClean="0">
                <a:latin typeface="Arial"/>
                <a:cs typeface="Arial"/>
              </a:rPr>
              <a:t>39) </a:t>
            </a:r>
            <a:r>
              <a:rPr lang="en-US" dirty="0">
                <a:latin typeface="Arial"/>
                <a:cs typeface="Arial"/>
              </a:rPr>
              <a:t>and </a:t>
            </a:r>
            <a:r>
              <a:rPr lang="en-US" dirty="0" smtClean="0">
                <a:latin typeface="Arial"/>
                <a:cs typeface="Arial"/>
              </a:rPr>
              <a:t>(40) </a:t>
            </a:r>
            <a:r>
              <a:rPr lang="en-US" dirty="0">
                <a:latin typeface="Arial"/>
                <a:cs typeface="Arial"/>
              </a:rPr>
              <a:t>to obtain the end - effector </a:t>
            </a:r>
            <a:r>
              <a:rPr lang="en-US" dirty="0" smtClean="0">
                <a:latin typeface="Arial"/>
                <a:cs typeface="Arial"/>
              </a:rPr>
              <a:t>position       </a:t>
            </a:r>
          </a:p>
          <a:p>
            <a:r>
              <a:rPr lang="en-US" dirty="0" smtClean="0">
                <a:latin typeface="Arial"/>
                <a:cs typeface="Arial"/>
              </a:rPr>
              <a:t>                 orientation </a:t>
            </a:r>
            <a:r>
              <a:rPr lang="en-US" dirty="0">
                <a:latin typeface="Arial"/>
                <a:cs typeface="Arial"/>
              </a:rPr>
              <a:t>in terms of the three unit vectors </a:t>
            </a:r>
            <a:r>
              <a:rPr lang="en-US" dirty="0" smtClean="0">
                <a:latin typeface="Times"/>
                <a:cs typeface="Times"/>
              </a:rPr>
              <a:t> </a:t>
            </a:r>
            <a:endParaRPr lang="en-US" i="1" dirty="0">
              <a:latin typeface="Times New Roman"/>
              <a:cs typeface="Times New Roman"/>
            </a:endParaRPr>
          </a:p>
          <a:p>
            <a:r>
              <a:rPr lang="en-AU" i="1" dirty="0" smtClean="0">
                <a:latin typeface="Times"/>
                <a:cs typeface="Times"/>
              </a:rPr>
              <a:t> </a:t>
            </a:r>
            <a:r>
              <a:rPr lang="en-AU" dirty="0" smtClean="0">
                <a:latin typeface="Arial"/>
                <a:cs typeface="Arial"/>
              </a:rPr>
              <a:t>and</a:t>
            </a:r>
            <a:endParaRPr lang="en-US" dirty="0">
              <a:latin typeface="Arial"/>
              <a:cs typeface="Arial"/>
            </a:endParaRPr>
          </a:p>
        </p:txBody>
      </p:sp>
      <p:sp>
        <p:nvSpPr>
          <p:cNvPr id="7" name="TextBox 6"/>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41</a:t>
            </a:r>
            <a:endParaRPr lang="en-US" dirty="0">
              <a:latin typeface="Arial"/>
              <a:cs typeface="Arial"/>
            </a:endParaRPr>
          </a:p>
        </p:txBody>
      </p:sp>
      <p:graphicFrame>
        <p:nvGraphicFramePr>
          <p:cNvPr id="9" name="Object 8"/>
          <p:cNvGraphicFramePr>
            <a:graphicFrameLocks noChangeAspect="1"/>
          </p:cNvGraphicFramePr>
          <p:nvPr>
            <p:extLst/>
          </p:nvPr>
        </p:nvGraphicFramePr>
        <p:xfrm>
          <a:off x="572347" y="5257766"/>
          <a:ext cx="1060450" cy="395288"/>
        </p:xfrm>
        <a:graphic>
          <a:graphicData uri="http://schemas.openxmlformats.org/presentationml/2006/ole">
            <mc:AlternateContent xmlns:mc="http://schemas.openxmlformats.org/markup-compatibility/2006">
              <mc:Choice xmlns:v="urn:schemas-microsoft-com:vml" Requires="v">
                <p:oleObj spid="_x0000_s60510" name="Equation" r:id="rId8" imgW="749300" imgH="279400" progId="Equation.DSMT4">
                  <p:embed/>
                </p:oleObj>
              </mc:Choice>
              <mc:Fallback>
                <p:oleObj name="Equation" r:id="rId8" imgW="749300" imgH="279400" progId="Equation.DSMT4">
                  <p:embed/>
                  <p:pic>
                    <p:nvPicPr>
                      <p:cNvPr id="0" name=""/>
                      <p:cNvPicPr/>
                      <p:nvPr/>
                    </p:nvPicPr>
                    <p:blipFill>
                      <a:blip r:embed="rId9"/>
                      <a:stretch>
                        <a:fillRect/>
                      </a:stretch>
                    </p:blipFill>
                    <p:spPr>
                      <a:xfrm>
                        <a:off x="572347" y="5257766"/>
                        <a:ext cx="1060450" cy="395288"/>
                      </a:xfrm>
                      <a:prstGeom prst="rect">
                        <a:avLst/>
                      </a:prstGeom>
                    </p:spPr>
                  </p:pic>
                </p:oleObj>
              </mc:Fallback>
            </mc:AlternateContent>
          </a:graphicData>
        </a:graphic>
      </p:graphicFrame>
      <p:graphicFrame>
        <p:nvGraphicFramePr>
          <p:cNvPr id="11" name="Object 10"/>
          <p:cNvGraphicFramePr>
            <a:graphicFrameLocks noChangeAspect="1"/>
          </p:cNvGraphicFramePr>
          <p:nvPr>
            <p:extLst/>
          </p:nvPr>
        </p:nvGraphicFramePr>
        <p:xfrm>
          <a:off x="1047356" y="5575532"/>
          <a:ext cx="1204913" cy="395287"/>
        </p:xfrm>
        <a:graphic>
          <a:graphicData uri="http://schemas.openxmlformats.org/presentationml/2006/ole">
            <mc:AlternateContent xmlns:mc="http://schemas.openxmlformats.org/markup-compatibility/2006">
              <mc:Choice xmlns:v="urn:schemas-microsoft-com:vml" Requires="v">
                <p:oleObj spid="_x0000_s60511" name="Equation" r:id="rId10" imgW="850900" imgH="279400" progId="Equation.DSMT4">
                  <p:embed/>
                </p:oleObj>
              </mc:Choice>
              <mc:Fallback>
                <p:oleObj name="Equation" r:id="rId10" imgW="850900" imgH="279400" progId="Equation.DSMT4">
                  <p:embed/>
                  <p:pic>
                    <p:nvPicPr>
                      <p:cNvPr id="0" name=""/>
                      <p:cNvPicPr/>
                      <p:nvPr/>
                    </p:nvPicPr>
                    <p:blipFill>
                      <a:blip r:embed="rId11"/>
                      <a:stretch>
                        <a:fillRect/>
                      </a:stretch>
                    </p:blipFill>
                    <p:spPr>
                      <a:xfrm>
                        <a:off x="1047356" y="5575532"/>
                        <a:ext cx="1204913" cy="395287"/>
                      </a:xfrm>
                      <a:prstGeom prst="rect">
                        <a:avLst/>
                      </a:prstGeom>
                    </p:spPr>
                  </p:pic>
                </p:oleObj>
              </mc:Fallback>
            </mc:AlternateContent>
          </a:graphicData>
        </a:graphic>
      </p:graphicFrame>
      <p:graphicFrame>
        <p:nvGraphicFramePr>
          <p:cNvPr id="12" name="Object 11"/>
          <p:cNvGraphicFramePr>
            <a:graphicFrameLocks noChangeAspect="1"/>
          </p:cNvGraphicFramePr>
          <p:nvPr>
            <p:extLst/>
          </p:nvPr>
        </p:nvGraphicFramePr>
        <p:xfrm>
          <a:off x="6142003" y="5284788"/>
          <a:ext cx="2119313" cy="395287"/>
        </p:xfrm>
        <a:graphic>
          <a:graphicData uri="http://schemas.openxmlformats.org/presentationml/2006/ole">
            <mc:AlternateContent xmlns:mc="http://schemas.openxmlformats.org/markup-compatibility/2006">
              <mc:Choice xmlns:v="urn:schemas-microsoft-com:vml" Requires="v">
                <p:oleObj spid="_x0000_s60512" name="Equation" r:id="rId12" imgW="1498600" imgH="279400" progId="Equation.DSMT4">
                  <p:embed/>
                </p:oleObj>
              </mc:Choice>
              <mc:Fallback>
                <p:oleObj name="Equation" r:id="rId12" imgW="1498600" imgH="279400" progId="Equation.DSMT4">
                  <p:embed/>
                  <p:pic>
                    <p:nvPicPr>
                      <p:cNvPr id="0" name=""/>
                      <p:cNvPicPr/>
                      <p:nvPr/>
                    </p:nvPicPr>
                    <p:blipFill>
                      <a:blip r:embed="rId13"/>
                      <a:stretch>
                        <a:fillRect/>
                      </a:stretch>
                    </p:blipFill>
                    <p:spPr>
                      <a:xfrm>
                        <a:off x="6142003" y="5284788"/>
                        <a:ext cx="2119313" cy="395287"/>
                      </a:xfrm>
                      <a:prstGeom prst="rect">
                        <a:avLst/>
                      </a:prstGeom>
                    </p:spPr>
                  </p:pic>
                </p:oleObj>
              </mc:Fallback>
            </mc:AlternateContent>
          </a:graphicData>
        </a:graphic>
      </p:graphicFrame>
    </p:spTree>
    <p:extLst>
      <p:ext uri="{BB962C8B-B14F-4D97-AF65-F5344CB8AC3E}">
        <p14:creationId xmlns:p14="http://schemas.microsoft.com/office/powerpoint/2010/main" val="1570869769"/>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9401" y="752375"/>
            <a:ext cx="7925651" cy="1754327"/>
          </a:xfrm>
          <a:prstGeom prst="rect">
            <a:avLst/>
          </a:prstGeom>
        </p:spPr>
        <p:txBody>
          <a:bodyPr wrap="square">
            <a:spAutoFit/>
          </a:bodyPr>
          <a:lstStyle/>
          <a:p>
            <a:r>
              <a:rPr lang="en-US" b="1" dirty="0">
                <a:latin typeface="Arial"/>
                <a:cs typeface="Arial"/>
              </a:rPr>
              <a:t>9.2 Inverse </a:t>
            </a:r>
            <a:r>
              <a:rPr lang="en-US" b="1" dirty="0" smtClean="0">
                <a:latin typeface="Arial"/>
                <a:cs typeface="Arial"/>
              </a:rPr>
              <a:t>Kinematics</a:t>
            </a:r>
          </a:p>
          <a:p>
            <a:endParaRPr lang="en-AU" dirty="0">
              <a:latin typeface="Arial"/>
              <a:cs typeface="Arial"/>
            </a:endParaRPr>
          </a:p>
          <a:p>
            <a:r>
              <a:rPr lang="en-US" dirty="0">
                <a:latin typeface="Arial"/>
                <a:cs typeface="Arial"/>
              </a:rPr>
              <a:t>For the inverse kinematics problem only 5 of the 12 parameters associated with the end-effector position vector and rotation matrix can be specified at will. This is because the manipulator has only 5 DOF. Multiplying both sides of the loop closure equation </a:t>
            </a:r>
            <a:r>
              <a:rPr lang="en-US" dirty="0" smtClean="0">
                <a:latin typeface="Arial"/>
                <a:cs typeface="Arial"/>
              </a:rPr>
              <a:t>(30) </a:t>
            </a:r>
            <a:r>
              <a:rPr lang="en-US" dirty="0">
                <a:latin typeface="Arial"/>
                <a:cs typeface="Arial"/>
              </a:rPr>
              <a:t>by </a:t>
            </a:r>
            <a:r>
              <a:rPr lang="en-US" baseline="30000" dirty="0">
                <a:latin typeface="Arial"/>
                <a:cs typeface="Arial"/>
              </a:rPr>
              <a:t> </a:t>
            </a:r>
            <a:r>
              <a:rPr lang="en-US" dirty="0" smtClean="0">
                <a:latin typeface="Arial"/>
                <a:cs typeface="Arial"/>
              </a:rPr>
              <a:t> </a:t>
            </a:r>
            <a:r>
              <a:rPr lang="en-US" dirty="0">
                <a:latin typeface="Arial"/>
                <a:cs typeface="Arial"/>
              </a:rPr>
              <a:t> </a:t>
            </a:r>
            <a:r>
              <a:rPr lang="en-US" dirty="0" smtClean="0">
                <a:latin typeface="Arial"/>
                <a:cs typeface="Arial"/>
              </a:rPr>
              <a:t>          we </a:t>
            </a:r>
            <a:r>
              <a:rPr lang="en-US" dirty="0">
                <a:latin typeface="Arial"/>
                <a:cs typeface="Arial"/>
              </a:rPr>
              <a:t>obtain </a:t>
            </a:r>
            <a:endParaRPr lang="en-AU" dirty="0">
              <a:latin typeface="Arial"/>
              <a:cs typeface="Arial"/>
            </a:endParaRPr>
          </a:p>
        </p:txBody>
      </p:sp>
      <p:graphicFrame>
        <p:nvGraphicFramePr>
          <p:cNvPr id="3" name="Object 2"/>
          <p:cNvGraphicFramePr>
            <a:graphicFrameLocks noChangeAspect="1"/>
          </p:cNvGraphicFramePr>
          <p:nvPr>
            <p:extLst/>
          </p:nvPr>
        </p:nvGraphicFramePr>
        <p:xfrm>
          <a:off x="2032047" y="2638618"/>
          <a:ext cx="5038725" cy="536575"/>
        </p:xfrm>
        <a:graphic>
          <a:graphicData uri="http://schemas.openxmlformats.org/presentationml/2006/ole">
            <mc:AlternateContent xmlns:mc="http://schemas.openxmlformats.org/markup-compatibility/2006">
              <mc:Choice xmlns:v="urn:schemas-microsoft-com:vml" Requires="v">
                <p:oleObj spid="_x0000_s61532" name="Equation" r:id="rId3" imgW="3454400" imgH="368300" progId="Equation.DSMT4">
                  <p:embed/>
                </p:oleObj>
              </mc:Choice>
              <mc:Fallback>
                <p:oleObj name="Equation" r:id="rId3" imgW="3454400" imgH="368300" progId="Equation.DSMT4">
                  <p:embed/>
                  <p:pic>
                    <p:nvPicPr>
                      <p:cNvPr id="0" name=""/>
                      <p:cNvPicPr/>
                      <p:nvPr/>
                    </p:nvPicPr>
                    <p:blipFill>
                      <a:blip r:embed="rId4"/>
                      <a:stretch>
                        <a:fillRect/>
                      </a:stretch>
                    </p:blipFill>
                    <p:spPr>
                      <a:xfrm>
                        <a:off x="2032047" y="2638618"/>
                        <a:ext cx="5038725" cy="536575"/>
                      </a:xfrm>
                      <a:prstGeom prst="rect">
                        <a:avLst/>
                      </a:prstGeom>
                    </p:spPr>
                  </p:pic>
                </p:oleObj>
              </mc:Fallback>
            </mc:AlternateContent>
          </a:graphicData>
        </a:graphic>
      </p:graphicFrame>
      <p:sp>
        <p:nvSpPr>
          <p:cNvPr id="4" name="Rectangle 3"/>
          <p:cNvSpPr/>
          <p:nvPr/>
        </p:nvSpPr>
        <p:spPr>
          <a:xfrm>
            <a:off x="649401" y="3430109"/>
            <a:ext cx="4919323" cy="369332"/>
          </a:xfrm>
          <a:prstGeom prst="rect">
            <a:avLst/>
          </a:prstGeom>
        </p:spPr>
        <p:txBody>
          <a:bodyPr wrap="none">
            <a:spAutoFit/>
          </a:bodyPr>
          <a:lstStyle/>
          <a:p>
            <a:r>
              <a:rPr lang="en-US" dirty="0">
                <a:latin typeface="Arial"/>
                <a:cs typeface="Arial"/>
              </a:rPr>
              <a:t>Equating the first column of Eq.</a:t>
            </a:r>
            <a:r>
              <a:rPr lang="en-US" dirty="0" smtClean="0">
                <a:latin typeface="Arial"/>
                <a:cs typeface="Arial"/>
              </a:rPr>
              <a:t>(41)</a:t>
            </a:r>
            <a:r>
              <a:rPr lang="en-US" dirty="0">
                <a:latin typeface="Arial"/>
                <a:cs typeface="Arial"/>
              </a:rPr>
              <a:t>, we obtain   </a:t>
            </a:r>
            <a:endParaRPr lang="en-AU" dirty="0">
              <a:latin typeface="Arial"/>
              <a:cs typeface="Arial"/>
            </a:endParaRPr>
          </a:p>
        </p:txBody>
      </p:sp>
      <p:sp>
        <p:nvSpPr>
          <p:cNvPr id="5" name="Rectangle 4"/>
          <p:cNvSpPr/>
          <p:nvPr/>
        </p:nvSpPr>
        <p:spPr>
          <a:xfrm>
            <a:off x="7869862" y="4805422"/>
            <a:ext cx="595160" cy="369332"/>
          </a:xfrm>
          <a:prstGeom prst="rect">
            <a:avLst/>
          </a:prstGeom>
        </p:spPr>
        <p:txBody>
          <a:bodyPr wrap="none">
            <a:spAutoFit/>
          </a:bodyPr>
          <a:lstStyle/>
          <a:p>
            <a:r>
              <a:rPr lang="en-US" dirty="0" smtClean="0">
                <a:latin typeface="Arial"/>
                <a:cs typeface="Arial"/>
              </a:rPr>
              <a:t>(43)</a:t>
            </a:r>
            <a:r>
              <a:rPr lang="en-US" baseline="-25000" dirty="0" smtClean="0">
                <a:latin typeface="Arial"/>
                <a:cs typeface="Arial"/>
              </a:rPr>
              <a:t> </a:t>
            </a:r>
            <a:endParaRPr lang="en-US" dirty="0">
              <a:latin typeface="Arial"/>
              <a:cs typeface="Arial"/>
            </a:endParaRPr>
          </a:p>
        </p:txBody>
      </p:sp>
      <p:graphicFrame>
        <p:nvGraphicFramePr>
          <p:cNvPr id="8" name="Object 7"/>
          <p:cNvGraphicFramePr>
            <a:graphicFrameLocks noChangeAspect="1"/>
          </p:cNvGraphicFramePr>
          <p:nvPr>
            <p:extLst/>
          </p:nvPr>
        </p:nvGraphicFramePr>
        <p:xfrm>
          <a:off x="2613025" y="4111625"/>
          <a:ext cx="3530600" cy="468313"/>
        </p:xfrm>
        <a:graphic>
          <a:graphicData uri="http://schemas.openxmlformats.org/presentationml/2006/ole">
            <mc:AlternateContent xmlns:mc="http://schemas.openxmlformats.org/markup-compatibility/2006">
              <mc:Choice xmlns:v="urn:schemas-microsoft-com:vml" Requires="v">
                <p:oleObj spid="_x0000_s61533" name="Equation" r:id="rId5" imgW="1866900" imgH="279400" progId="Equation.DSMT4">
                  <p:embed/>
                </p:oleObj>
              </mc:Choice>
              <mc:Fallback>
                <p:oleObj name="Equation" r:id="rId5" imgW="1866900" imgH="279400" progId="Equation.DSMT4">
                  <p:embed/>
                  <p:pic>
                    <p:nvPicPr>
                      <p:cNvPr id="0" name=""/>
                      <p:cNvPicPr>
                        <a:picLocks noChangeAspect="1" noChangeArrowheads="1"/>
                      </p:cNvPicPr>
                      <p:nvPr/>
                    </p:nvPicPr>
                    <p:blipFill>
                      <a:blip r:embed="rId6"/>
                      <a:srcRect/>
                      <a:stretch>
                        <a:fillRect/>
                      </a:stretch>
                    </p:blipFill>
                    <p:spPr bwMode="auto">
                      <a:xfrm>
                        <a:off x="2613025" y="4111625"/>
                        <a:ext cx="3530600" cy="468313"/>
                      </a:xfrm>
                      <a:prstGeom prst="rect">
                        <a:avLst/>
                      </a:prstGeom>
                      <a:noFill/>
                      <a:extLst/>
                    </p:spPr>
                  </p:pic>
                </p:oleObj>
              </mc:Fallback>
            </mc:AlternateContent>
          </a:graphicData>
        </a:graphic>
      </p:graphicFrame>
      <p:graphicFrame>
        <p:nvGraphicFramePr>
          <p:cNvPr id="9" name="Object 8"/>
          <p:cNvGraphicFramePr>
            <a:graphicFrameLocks noChangeAspect="1"/>
          </p:cNvGraphicFramePr>
          <p:nvPr>
            <p:extLst/>
          </p:nvPr>
        </p:nvGraphicFramePr>
        <p:xfrm>
          <a:off x="2889024" y="4728710"/>
          <a:ext cx="1858070" cy="504391"/>
        </p:xfrm>
        <a:graphic>
          <a:graphicData uri="http://schemas.openxmlformats.org/presentationml/2006/ole">
            <mc:AlternateContent xmlns:mc="http://schemas.openxmlformats.org/markup-compatibility/2006">
              <mc:Choice xmlns:v="urn:schemas-microsoft-com:vml" Requires="v">
                <p:oleObj spid="_x0000_s61534" name="Equation" r:id="rId7" imgW="1028700" imgH="279400" progId="Equation.DSMT4">
                  <p:embed/>
                </p:oleObj>
              </mc:Choice>
              <mc:Fallback>
                <p:oleObj name="Equation" r:id="rId7" imgW="1028700" imgH="2794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89024" y="4728710"/>
                        <a:ext cx="1858070" cy="504391"/>
                      </a:xfrm>
                      <a:prstGeom prst="rect">
                        <a:avLst/>
                      </a:prstGeom>
                      <a:noFill/>
                      <a:extLst/>
                    </p:spPr>
                  </p:pic>
                </p:oleObj>
              </mc:Fallback>
            </mc:AlternateContent>
          </a:graphicData>
        </a:graphic>
      </p:graphicFrame>
      <p:graphicFrame>
        <p:nvGraphicFramePr>
          <p:cNvPr id="10" name="Object 9"/>
          <p:cNvGraphicFramePr>
            <a:graphicFrameLocks noChangeAspect="1"/>
          </p:cNvGraphicFramePr>
          <p:nvPr>
            <p:extLst/>
          </p:nvPr>
        </p:nvGraphicFramePr>
        <p:xfrm>
          <a:off x="2889024" y="5468333"/>
          <a:ext cx="2598568" cy="461037"/>
        </p:xfrm>
        <a:graphic>
          <a:graphicData uri="http://schemas.openxmlformats.org/presentationml/2006/ole">
            <mc:AlternateContent xmlns:mc="http://schemas.openxmlformats.org/markup-compatibility/2006">
              <mc:Choice xmlns:v="urn:schemas-microsoft-com:vml" Requires="v">
                <p:oleObj spid="_x0000_s61535" name="Equation" r:id="rId9" imgW="1574800" imgH="279400" progId="Equation.DSMT4">
                  <p:embed/>
                </p:oleObj>
              </mc:Choice>
              <mc:Fallback>
                <p:oleObj name="Equation" r:id="rId9" imgW="1574800" imgH="2794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89024" y="5468333"/>
                        <a:ext cx="2598568" cy="461037"/>
                      </a:xfrm>
                      <a:prstGeom prst="rect">
                        <a:avLst/>
                      </a:prstGeom>
                      <a:noFill/>
                      <a:extLst/>
                    </p:spPr>
                  </p:pic>
                </p:oleObj>
              </mc:Fallback>
            </mc:AlternateContent>
          </a:graphicData>
        </a:graphic>
      </p:graphicFrame>
      <p:sp>
        <p:nvSpPr>
          <p:cNvPr id="11" name="Rectangle 10"/>
          <p:cNvSpPr/>
          <p:nvPr/>
        </p:nvSpPr>
        <p:spPr>
          <a:xfrm>
            <a:off x="7869862" y="4121076"/>
            <a:ext cx="595160" cy="369332"/>
          </a:xfrm>
          <a:prstGeom prst="rect">
            <a:avLst/>
          </a:prstGeom>
        </p:spPr>
        <p:txBody>
          <a:bodyPr wrap="none">
            <a:spAutoFit/>
          </a:bodyPr>
          <a:lstStyle/>
          <a:p>
            <a:r>
              <a:rPr lang="en-US" dirty="0" smtClean="0">
                <a:latin typeface="Arial"/>
                <a:cs typeface="Arial"/>
              </a:rPr>
              <a:t>(42)</a:t>
            </a:r>
            <a:r>
              <a:rPr lang="en-US" baseline="-25000" dirty="0" smtClean="0">
                <a:latin typeface="Arial"/>
                <a:cs typeface="Arial"/>
              </a:rPr>
              <a:t> </a:t>
            </a:r>
            <a:endParaRPr lang="en-US" dirty="0">
              <a:latin typeface="Arial"/>
              <a:cs typeface="Arial"/>
            </a:endParaRPr>
          </a:p>
        </p:txBody>
      </p:sp>
      <p:sp>
        <p:nvSpPr>
          <p:cNvPr id="12" name="Rectangle 11"/>
          <p:cNvSpPr/>
          <p:nvPr/>
        </p:nvSpPr>
        <p:spPr>
          <a:xfrm>
            <a:off x="7869862" y="2691368"/>
            <a:ext cx="595160" cy="369332"/>
          </a:xfrm>
          <a:prstGeom prst="rect">
            <a:avLst/>
          </a:prstGeom>
        </p:spPr>
        <p:txBody>
          <a:bodyPr wrap="none">
            <a:spAutoFit/>
          </a:bodyPr>
          <a:lstStyle/>
          <a:p>
            <a:r>
              <a:rPr lang="en-US" dirty="0" smtClean="0">
                <a:latin typeface="Arial"/>
                <a:cs typeface="Arial"/>
              </a:rPr>
              <a:t>(41)</a:t>
            </a:r>
            <a:r>
              <a:rPr lang="en-US" baseline="-25000" dirty="0" smtClean="0">
                <a:latin typeface="Arial"/>
                <a:cs typeface="Arial"/>
              </a:rPr>
              <a:t> </a:t>
            </a:r>
            <a:endParaRPr lang="en-US" dirty="0">
              <a:latin typeface="Arial"/>
              <a:cs typeface="Arial"/>
            </a:endParaRPr>
          </a:p>
        </p:txBody>
      </p:sp>
      <p:sp>
        <p:nvSpPr>
          <p:cNvPr id="13" name="Rectangle 12"/>
          <p:cNvSpPr/>
          <p:nvPr/>
        </p:nvSpPr>
        <p:spPr>
          <a:xfrm>
            <a:off x="7869862" y="5468333"/>
            <a:ext cx="595160" cy="369332"/>
          </a:xfrm>
          <a:prstGeom prst="rect">
            <a:avLst/>
          </a:prstGeom>
        </p:spPr>
        <p:txBody>
          <a:bodyPr wrap="none">
            <a:spAutoFit/>
          </a:bodyPr>
          <a:lstStyle/>
          <a:p>
            <a:r>
              <a:rPr lang="en-US" dirty="0" smtClean="0">
                <a:latin typeface="Arial"/>
                <a:cs typeface="Arial"/>
              </a:rPr>
              <a:t>(44)</a:t>
            </a:r>
            <a:r>
              <a:rPr lang="en-US" baseline="-25000" dirty="0" smtClean="0">
                <a:latin typeface="Arial"/>
                <a:cs typeface="Arial"/>
              </a:rPr>
              <a:t> </a:t>
            </a:r>
            <a:endParaRPr lang="en-US" dirty="0">
              <a:latin typeface="Arial"/>
              <a:cs typeface="Arial"/>
            </a:endParaRPr>
          </a:p>
        </p:txBody>
      </p:sp>
      <p:sp>
        <p:nvSpPr>
          <p:cNvPr id="14" name="TextBox 13"/>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42</a:t>
            </a:r>
            <a:endParaRPr lang="en-US" dirty="0">
              <a:latin typeface="Arial"/>
              <a:cs typeface="Arial"/>
            </a:endParaRPr>
          </a:p>
        </p:txBody>
      </p:sp>
      <p:graphicFrame>
        <p:nvGraphicFramePr>
          <p:cNvPr id="15" name="Object 14"/>
          <p:cNvGraphicFramePr>
            <a:graphicFrameLocks noChangeAspect="1"/>
          </p:cNvGraphicFramePr>
          <p:nvPr>
            <p:extLst/>
          </p:nvPr>
        </p:nvGraphicFramePr>
        <p:xfrm>
          <a:off x="4385914" y="2073821"/>
          <a:ext cx="796925" cy="536575"/>
        </p:xfrm>
        <a:graphic>
          <a:graphicData uri="http://schemas.openxmlformats.org/presentationml/2006/ole">
            <mc:AlternateContent xmlns:mc="http://schemas.openxmlformats.org/markup-compatibility/2006">
              <mc:Choice xmlns:v="urn:schemas-microsoft-com:vml" Requires="v">
                <p:oleObj spid="_x0000_s61536" name="Equation" r:id="rId11" imgW="546100" imgH="368300" progId="Equation.DSMT4">
                  <p:embed/>
                </p:oleObj>
              </mc:Choice>
              <mc:Fallback>
                <p:oleObj name="Equation" r:id="rId11" imgW="546100" imgH="368300" progId="Equation.DSMT4">
                  <p:embed/>
                  <p:pic>
                    <p:nvPicPr>
                      <p:cNvPr id="0" name=""/>
                      <p:cNvPicPr/>
                      <p:nvPr/>
                    </p:nvPicPr>
                    <p:blipFill>
                      <a:blip r:embed="rId12"/>
                      <a:stretch>
                        <a:fillRect/>
                      </a:stretch>
                    </p:blipFill>
                    <p:spPr>
                      <a:xfrm>
                        <a:off x="4385914" y="2073821"/>
                        <a:ext cx="796925" cy="536575"/>
                      </a:xfrm>
                      <a:prstGeom prst="rect">
                        <a:avLst/>
                      </a:prstGeom>
                    </p:spPr>
                  </p:pic>
                </p:oleObj>
              </mc:Fallback>
            </mc:AlternateContent>
          </a:graphicData>
        </a:graphic>
      </p:graphicFrame>
    </p:spTree>
    <p:extLst>
      <p:ext uri="{BB962C8B-B14F-4D97-AF65-F5344CB8AC3E}">
        <p14:creationId xmlns:p14="http://schemas.microsoft.com/office/powerpoint/2010/main" val="15107252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638" y="582025"/>
            <a:ext cx="7162159" cy="369332"/>
          </a:xfrm>
          <a:prstGeom prst="rect">
            <a:avLst/>
          </a:prstGeom>
        </p:spPr>
        <p:txBody>
          <a:bodyPr wrap="square">
            <a:spAutoFit/>
          </a:bodyPr>
          <a:lstStyle/>
          <a:p>
            <a:r>
              <a:rPr lang="en-US" dirty="0">
                <a:latin typeface="Arial"/>
                <a:cs typeface="Arial"/>
              </a:rPr>
              <a:t>Similarly, equating the fourth column of Eq. </a:t>
            </a:r>
            <a:r>
              <a:rPr lang="en-US" dirty="0" smtClean="0">
                <a:latin typeface="Arial"/>
                <a:cs typeface="Arial"/>
              </a:rPr>
              <a:t>(41)</a:t>
            </a:r>
            <a:r>
              <a:rPr lang="en-US" dirty="0">
                <a:latin typeface="Arial"/>
                <a:cs typeface="Arial"/>
              </a:rPr>
              <a:t>, we obtain </a:t>
            </a:r>
            <a:endParaRPr lang="en-AU" dirty="0">
              <a:latin typeface="Arial"/>
              <a:cs typeface="Arial"/>
            </a:endParaRPr>
          </a:p>
        </p:txBody>
      </p:sp>
      <p:graphicFrame>
        <p:nvGraphicFramePr>
          <p:cNvPr id="3" name="Object 2"/>
          <p:cNvGraphicFramePr>
            <a:graphicFrameLocks noChangeAspect="1"/>
          </p:cNvGraphicFramePr>
          <p:nvPr>
            <p:extLst/>
          </p:nvPr>
        </p:nvGraphicFramePr>
        <p:xfrm>
          <a:off x="2227263" y="1063625"/>
          <a:ext cx="5326062" cy="481013"/>
        </p:xfrm>
        <a:graphic>
          <a:graphicData uri="http://schemas.openxmlformats.org/presentationml/2006/ole">
            <mc:AlternateContent xmlns:mc="http://schemas.openxmlformats.org/markup-compatibility/2006">
              <mc:Choice xmlns:v="urn:schemas-microsoft-com:vml" Requires="v">
                <p:oleObj spid="_x0000_s62628" name="Equation" r:id="rId3" imgW="3098800" imgH="279400" progId="Equation.DSMT4">
                  <p:embed/>
                </p:oleObj>
              </mc:Choice>
              <mc:Fallback>
                <p:oleObj name="Equation" r:id="rId3" imgW="3098800" imgH="279400" progId="Equation.DSMT4">
                  <p:embed/>
                  <p:pic>
                    <p:nvPicPr>
                      <p:cNvPr id="0" name=""/>
                      <p:cNvPicPr>
                        <a:picLocks noChangeAspect="1" noChangeArrowheads="1"/>
                      </p:cNvPicPr>
                      <p:nvPr/>
                    </p:nvPicPr>
                    <p:blipFill>
                      <a:blip r:embed="rId4"/>
                      <a:srcRect/>
                      <a:stretch>
                        <a:fillRect/>
                      </a:stretch>
                    </p:blipFill>
                    <p:spPr bwMode="auto">
                      <a:xfrm>
                        <a:off x="2227263" y="1063625"/>
                        <a:ext cx="5326062" cy="481013"/>
                      </a:xfrm>
                      <a:prstGeom prst="rect">
                        <a:avLst/>
                      </a:prstGeom>
                      <a:noFill/>
                      <a:extLst/>
                    </p:spPr>
                  </p:pic>
                </p:oleObj>
              </mc:Fallback>
            </mc:AlternateContent>
          </a:graphicData>
        </a:graphic>
      </p:graphicFrame>
      <p:graphicFrame>
        <p:nvGraphicFramePr>
          <p:cNvPr id="4" name="Object 3"/>
          <p:cNvGraphicFramePr>
            <a:graphicFrameLocks noChangeAspect="1"/>
          </p:cNvGraphicFramePr>
          <p:nvPr>
            <p:extLst/>
          </p:nvPr>
        </p:nvGraphicFramePr>
        <p:xfrm>
          <a:off x="2151063" y="1654175"/>
          <a:ext cx="3983037" cy="379413"/>
        </p:xfrm>
        <a:graphic>
          <a:graphicData uri="http://schemas.openxmlformats.org/presentationml/2006/ole">
            <mc:AlternateContent xmlns:mc="http://schemas.openxmlformats.org/markup-compatibility/2006">
              <mc:Choice xmlns:v="urn:schemas-microsoft-com:vml" Requires="v">
                <p:oleObj spid="_x0000_s62629" name="Equation" r:id="rId5" imgW="2400300" imgH="228600" progId="Equation.DSMT4">
                  <p:embed/>
                </p:oleObj>
              </mc:Choice>
              <mc:Fallback>
                <p:oleObj name="Equation" r:id="rId5" imgW="2400300" imgH="228600" progId="Equation.DSMT4">
                  <p:embed/>
                  <p:pic>
                    <p:nvPicPr>
                      <p:cNvPr id="0" name=""/>
                      <p:cNvPicPr>
                        <a:picLocks noChangeAspect="1" noChangeArrowheads="1"/>
                      </p:cNvPicPr>
                      <p:nvPr/>
                    </p:nvPicPr>
                    <p:blipFill>
                      <a:blip r:embed="rId6"/>
                      <a:srcRect/>
                      <a:stretch>
                        <a:fillRect/>
                      </a:stretch>
                    </p:blipFill>
                    <p:spPr bwMode="auto">
                      <a:xfrm>
                        <a:off x="2151063" y="1654175"/>
                        <a:ext cx="3983037" cy="379413"/>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nvPr>
        </p:nvGraphicFramePr>
        <p:xfrm>
          <a:off x="2160588" y="2178050"/>
          <a:ext cx="2266950" cy="388938"/>
        </p:xfrm>
        <a:graphic>
          <a:graphicData uri="http://schemas.openxmlformats.org/presentationml/2006/ole">
            <mc:AlternateContent xmlns:mc="http://schemas.openxmlformats.org/markup-compatibility/2006">
              <mc:Choice xmlns:v="urn:schemas-microsoft-com:vml" Requires="v">
                <p:oleObj spid="_x0000_s62630" name="Equation" r:id="rId7" imgW="1333500" imgH="228600" progId="Equation.DSMT4">
                  <p:embed/>
                </p:oleObj>
              </mc:Choice>
              <mc:Fallback>
                <p:oleObj name="Equation" r:id="rId7" imgW="1333500" imgH="228600" progId="Equation.DSMT4">
                  <p:embed/>
                  <p:pic>
                    <p:nvPicPr>
                      <p:cNvPr id="0" name=""/>
                      <p:cNvPicPr>
                        <a:picLocks noChangeAspect="1" noChangeArrowheads="1"/>
                      </p:cNvPicPr>
                      <p:nvPr/>
                    </p:nvPicPr>
                    <p:blipFill>
                      <a:blip r:embed="rId8"/>
                      <a:srcRect/>
                      <a:stretch>
                        <a:fillRect/>
                      </a:stretch>
                    </p:blipFill>
                    <p:spPr bwMode="auto">
                      <a:xfrm>
                        <a:off x="2160588" y="2178050"/>
                        <a:ext cx="2266950" cy="388938"/>
                      </a:xfrm>
                      <a:prstGeom prst="rect">
                        <a:avLst/>
                      </a:prstGeom>
                      <a:noFill/>
                      <a:extLst/>
                    </p:spPr>
                  </p:pic>
                </p:oleObj>
              </mc:Fallback>
            </mc:AlternateContent>
          </a:graphicData>
        </a:graphic>
      </p:graphicFrame>
      <p:sp>
        <p:nvSpPr>
          <p:cNvPr id="6" name="Rectangle 5"/>
          <p:cNvSpPr/>
          <p:nvPr/>
        </p:nvSpPr>
        <p:spPr>
          <a:xfrm>
            <a:off x="8112437" y="1106482"/>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45)</a:t>
            </a:r>
            <a:r>
              <a:rPr lang="en-AU" dirty="0" smtClean="0">
                <a:latin typeface="Arial"/>
                <a:cs typeface="Arial"/>
              </a:rPr>
              <a:t> </a:t>
            </a:r>
            <a:endParaRPr lang="en-US" dirty="0">
              <a:latin typeface="Arial"/>
              <a:cs typeface="Arial"/>
            </a:endParaRPr>
          </a:p>
        </p:txBody>
      </p:sp>
      <p:sp>
        <p:nvSpPr>
          <p:cNvPr id="7" name="Rectangle 6"/>
          <p:cNvSpPr/>
          <p:nvPr/>
        </p:nvSpPr>
        <p:spPr>
          <a:xfrm>
            <a:off x="8085740" y="1664016"/>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46)</a:t>
            </a:r>
            <a:r>
              <a:rPr lang="en-AU" dirty="0" smtClean="0">
                <a:latin typeface="Arial"/>
                <a:cs typeface="Arial"/>
              </a:rPr>
              <a:t> </a:t>
            </a:r>
            <a:endParaRPr lang="en-US" dirty="0">
              <a:latin typeface="Arial"/>
              <a:cs typeface="Arial"/>
            </a:endParaRPr>
          </a:p>
        </p:txBody>
      </p:sp>
      <p:sp>
        <p:nvSpPr>
          <p:cNvPr id="8" name="Rectangle 7"/>
          <p:cNvSpPr/>
          <p:nvPr/>
        </p:nvSpPr>
        <p:spPr>
          <a:xfrm>
            <a:off x="8085740" y="2178742"/>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47)</a:t>
            </a:r>
            <a:endParaRPr lang="en-AU" dirty="0">
              <a:latin typeface="Arial"/>
              <a:cs typeface="Arial"/>
            </a:endParaRPr>
          </a:p>
        </p:txBody>
      </p:sp>
      <p:sp>
        <p:nvSpPr>
          <p:cNvPr id="9" name="Rectangle 8"/>
          <p:cNvSpPr/>
          <p:nvPr/>
        </p:nvSpPr>
        <p:spPr>
          <a:xfrm>
            <a:off x="683638" y="2728395"/>
            <a:ext cx="6215104" cy="369332"/>
          </a:xfrm>
          <a:prstGeom prst="rect">
            <a:avLst/>
          </a:prstGeom>
        </p:spPr>
        <p:txBody>
          <a:bodyPr wrap="square">
            <a:spAutoFit/>
          </a:bodyPr>
          <a:lstStyle/>
          <a:p>
            <a:r>
              <a:rPr lang="en-US" dirty="0">
                <a:latin typeface="Arial"/>
                <a:cs typeface="Arial"/>
              </a:rPr>
              <a:t>The firs joint </a:t>
            </a:r>
            <a:r>
              <a:rPr lang="en-US" dirty="0" smtClean="0">
                <a:latin typeface="Arial"/>
                <a:cs typeface="Arial"/>
              </a:rPr>
              <a:t>angle     is </a:t>
            </a:r>
            <a:r>
              <a:rPr lang="en-US" dirty="0">
                <a:latin typeface="Arial"/>
                <a:cs typeface="Arial"/>
              </a:rPr>
              <a:t>obtained immediately from Eq. </a:t>
            </a:r>
            <a:r>
              <a:rPr lang="en-US" dirty="0" smtClean="0">
                <a:latin typeface="Arial"/>
                <a:cs typeface="Arial"/>
              </a:rPr>
              <a:t>47:</a:t>
            </a:r>
            <a:r>
              <a:rPr lang="en-AU" dirty="0" smtClean="0">
                <a:latin typeface="Arial"/>
                <a:cs typeface="Arial"/>
              </a:rPr>
              <a:t> </a:t>
            </a:r>
            <a:r>
              <a:rPr lang="en-US" dirty="0" smtClean="0">
                <a:latin typeface="Arial"/>
                <a:cs typeface="Arial"/>
              </a:rPr>
              <a:t>   </a:t>
            </a:r>
            <a:endParaRPr lang="en-US" dirty="0">
              <a:latin typeface="Arial"/>
              <a:cs typeface="Arial"/>
            </a:endParaRPr>
          </a:p>
        </p:txBody>
      </p:sp>
      <p:graphicFrame>
        <p:nvGraphicFramePr>
          <p:cNvPr id="11" name="Object 10"/>
          <p:cNvGraphicFramePr>
            <a:graphicFrameLocks noChangeAspect="1"/>
          </p:cNvGraphicFramePr>
          <p:nvPr>
            <p:extLst/>
          </p:nvPr>
        </p:nvGraphicFramePr>
        <p:xfrm>
          <a:off x="3780976" y="3221582"/>
          <a:ext cx="1293123" cy="754153"/>
        </p:xfrm>
        <a:graphic>
          <a:graphicData uri="http://schemas.openxmlformats.org/presentationml/2006/ole">
            <mc:AlternateContent xmlns:mc="http://schemas.openxmlformats.org/markup-compatibility/2006">
              <mc:Choice xmlns:v="urn:schemas-microsoft-com:vml" Requires="v">
                <p:oleObj spid="_x0000_s62631" name="Equation" r:id="rId9" imgW="762000" imgH="444500" progId="Equation.DSMT4">
                  <p:embed/>
                </p:oleObj>
              </mc:Choice>
              <mc:Fallback>
                <p:oleObj name="Equation" r:id="rId9" imgW="762000" imgH="444500" progId="Equation.DSMT4">
                  <p:embed/>
                  <p:pic>
                    <p:nvPicPr>
                      <p:cNvPr id="0" name=""/>
                      <p:cNvPicPr>
                        <a:picLocks noChangeAspect="1" noChangeArrowheads="1"/>
                      </p:cNvPicPr>
                      <p:nvPr/>
                    </p:nvPicPr>
                    <p:blipFill>
                      <a:blip r:embed="rId10"/>
                      <a:srcRect/>
                      <a:stretch>
                        <a:fillRect/>
                      </a:stretch>
                    </p:blipFill>
                    <p:spPr bwMode="auto">
                      <a:xfrm>
                        <a:off x="3780976" y="3221582"/>
                        <a:ext cx="1293123" cy="754153"/>
                      </a:xfrm>
                      <a:prstGeom prst="rect">
                        <a:avLst/>
                      </a:prstGeom>
                      <a:noFill/>
                      <a:extLst/>
                    </p:spPr>
                  </p:pic>
                </p:oleObj>
              </mc:Fallback>
            </mc:AlternateContent>
          </a:graphicData>
        </a:graphic>
      </p:graphicFrame>
      <p:sp>
        <p:nvSpPr>
          <p:cNvPr id="12" name="Rectangle 11"/>
          <p:cNvSpPr/>
          <p:nvPr/>
        </p:nvSpPr>
        <p:spPr>
          <a:xfrm>
            <a:off x="8112437" y="3332594"/>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48)</a:t>
            </a:r>
            <a:endParaRPr lang="en-AU" dirty="0">
              <a:latin typeface="Arial"/>
              <a:cs typeface="Arial"/>
            </a:endParaRPr>
          </a:p>
        </p:txBody>
      </p:sp>
      <p:sp>
        <p:nvSpPr>
          <p:cNvPr id="13" name="Rectangle 12"/>
          <p:cNvSpPr/>
          <p:nvPr/>
        </p:nvSpPr>
        <p:spPr>
          <a:xfrm>
            <a:off x="711009" y="4030025"/>
            <a:ext cx="5022003" cy="369332"/>
          </a:xfrm>
          <a:prstGeom prst="rect">
            <a:avLst/>
          </a:prstGeom>
        </p:spPr>
        <p:txBody>
          <a:bodyPr wrap="none">
            <a:spAutoFit/>
          </a:bodyPr>
          <a:lstStyle/>
          <a:p>
            <a:r>
              <a:rPr lang="en-US" dirty="0">
                <a:latin typeface="Arial"/>
                <a:cs typeface="Arial"/>
              </a:rPr>
              <a:t>The fifth joint angle </a:t>
            </a:r>
            <a:r>
              <a:rPr lang="en-US" dirty="0" smtClean="0">
                <a:latin typeface="Arial"/>
                <a:cs typeface="Arial"/>
              </a:rPr>
              <a:t>     </a:t>
            </a:r>
            <a:r>
              <a:rPr lang="en-US" dirty="0">
                <a:latin typeface="Arial"/>
                <a:cs typeface="Arial"/>
              </a:rPr>
              <a:t>is obtained  from Eq. </a:t>
            </a:r>
            <a:r>
              <a:rPr lang="en-US" dirty="0" smtClean="0">
                <a:latin typeface="Arial"/>
                <a:cs typeface="Arial"/>
              </a:rPr>
              <a:t>44: </a:t>
            </a:r>
            <a:endParaRPr lang="en-US" dirty="0">
              <a:latin typeface="Arial"/>
              <a:cs typeface="Arial"/>
            </a:endParaRPr>
          </a:p>
        </p:txBody>
      </p:sp>
      <p:graphicFrame>
        <p:nvGraphicFramePr>
          <p:cNvPr id="16" name="Object 15"/>
          <p:cNvGraphicFramePr>
            <a:graphicFrameLocks noChangeAspect="1"/>
          </p:cNvGraphicFramePr>
          <p:nvPr>
            <p:extLst/>
          </p:nvPr>
        </p:nvGraphicFramePr>
        <p:xfrm>
          <a:off x="3075083" y="4546786"/>
          <a:ext cx="3133725" cy="454025"/>
        </p:xfrm>
        <a:graphic>
          <a:graphicData uri="http://schemas.openxmlformats.org/presentationml/2006/ole">
            <mc:AlternateContent xmlns:mc="http://schemas.openxmlformats.org/markup-compatibility/2006">
              <mc:Choice xmlns:v="urn:schemas-microsoft-com:vml" Requires="v">
                <p:oleObj spid="_x0000_s62632" name="Equation" r:id="rId11" imgW="1752600" imgH="254000" progId="Equation.DSMT4">
                  <p:embed/>
                </p:oleObj>
              </mc:Choice>
              <mc:Fallback>
                <p:oleObj name="Equation" r:id="rId11" imgW="1752600" imgH="254000" progId="Equation.DSMT4">
                  <p:embed/>
                  <p:pic>
                    <p:nvPicPr>
                      <p:cNvPr id="0" name=""/>
                      <p:cNvPicPr>
                        <a:picLocks noChangeAspect="1" noChangeArrowheads="1"/>
                      </p:cNvPicPr>
                      <p:nvPr/>
                    </p:nvPicPr>
                    <p:blipFill>
                      <a:blip r:embed="rId12"/>
                      <a:srcRect/>
                      <a:stretch>
                        <a:fillRect/>
                      </a:stretch>
                    </p:blipFill>
                    <p:spPr bwMode="auto">
                      <a:xfrm>
                        <a:off x="3075083" y="4546786"/>
                        <a:ext cx="3133725" cy="454025"/>
                      </a:xfrm>
                      <a:prstGeom prst="rect">
                        <a:avLst/>
                      </a:prstGeom>
                      <a:noFill/>
                      <a:extLst/>
                    </p:spPr>
                  </p:pic>
                </p:oleObj>
              </mc:Fallback>
            </mc:AlternateContent>
          </a:graphicData>
        </a:graphic>
      </p:graphicFrame>
      <p:sp>
        <p:nvSpPr>
          <p:cNvPr id="17" name="Rectangle 16"/>
          <p:cNvSpPr/>
          <p:nvPr/>
        </p:nvSpPr>
        <p:spPr>
          <a:xfrm>
            <a:off x="8112437" y="4692703"/>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49)</a:t>
            </a:r>
            <a:r>
              <a:rPr lang="en-AU" dirty="0" smtClean="0">
                <a:latin typeface="Arial"/>
                <a:cs typeface="Arial"/>
              </a:rPr>
              <a:t> </a:t>
            </a:r>
            <a:endParaRPr lang="en-US" dirty="0">
              <a:latin typeface="Arial"/>
              <a:cs typeface="Arial"/>
            </a:endParaRPr>
          </a:p>
        </p:txBody>
      </p:sp>
      <p:sp>
        <p:nvSpPr>
          <p:cNvPr id="18" name="Rectangle 17"/>
          <p:cNvSpPr/>
          <p:nvPr/>
        </p:nvSpPr>
        <p:spPr>
          <a:xfrm>
            <a:off x="683638" y="5117203"/>
            <a:ext cx="5394288" cy="369332"/>
          </a:xfrm>
          <a:prstGeom prst="rect">
            <a:avLst/>
          </a:prstGeom>
        </p:spPr>
        <p:txBody>
          <a:bodyPr wrap="none">
            <a:spAutoFit/>
          </a:bodyPr>
          <a:lstStyle/>
          <a:p>
            <a:r>
              <a:rPr lang="en-US" dirty="0" err="1">
                <a:latin typeface="Arial"/>
                <a:cs typeface="Arial"/>
              </a:rPr>
              <a:t>Eqs</a:t>
            </a:r>
            <a:r>
              <a:rPr lang="en-US" dirty="0">
                <a:latin typeface="Arial"/>
                <a:cs typeface="Arial"/>
              </a:rPr>
              <a:t>. (</a:t>
            </a:r>
            <a:r>
              <a:rPr lang="en-US" dirty="0" smtClean="0">
                <a:latin typeface="Arial"/>
                <a:cs typeface="Arial"/>
              </a:rPr>
              <a:t>42) </a:t>
            </a:r>
            <a:r>
              <a:rPr lang="en-US" dirty="0">
                <a:latin typeface="Arial"/>
                <a:cs typeface="Arial"/>
              </a:rPr>
              <a:t>and (</a:t>
            </a:r>
            <a:r>
              <a:rPr lang="en-US" dirty="0" smtClean="0">
                <a:latin typeface="Arial"/>
                <a:cs typeface="Arial"/>
              </a:rPr>
              <a:t>43) </a:t>
            </a:r>
            <a:r>
              <a:rPr lang="en-US" dirty="0">
                <a:latin typeface="Arial"/>
                <a:cs typeface="Arial"/>
              </a:rPr>
              <a:t>produce a unique </a:t>
            </a:r>
            <a:r>
              <a:rPr lang="en-US" dirty="0" smtClean="0">
                <a:latin typeface="Arial"/>
                <a:cs typeface="Arial"/>
              </a:rPr>
              <a:t>solution         : </a:t>
            </a:r>
            <a:endParaRPr lang="en-US" dirty="0">
              <a:latin typeface="Arial"/>
              <a:cs typeface="Arial"/>
            </a:endParaRPr>
          </a:p>
        </p:txBody>
      </p:sp>
      <p:graphicFrame>
        <p:nvGraphicFramePr>
          <p:cNvPr id="20" name="Object 19"/>
          <p:cNvGraphicFramePr>
            <a:graphicFrameLocks noChangeAspect="1"/>
          </p:cNvGraphicFramePr>
          <p:nvPr>
            <p:extLst/>
          </p:nvPr>
        </p:nvGraphicFramePr>
        <p:xfrm>
          <a:off x="2579688" y="5635625"/>
          <a:ext cx="4718050" cy="430213"/>
        </p:xfrm>
        <a:graphic>
          <a:graphicData uri="http://schemas.openxmlformats.org/presentationml/2006/ole">
            <mc:AlternateContent xmlns:mc="http://schemas.openxmlformats.org/markup-compatibility/2006">
              <mc:Choice xmlns:v="urn:schemas-microsoft-com:vml" Requires="v">
                <p:oleObj spid="_x0000_s62633" name="Equation" r:id="rId13" imgW="2781300" imgH="254000" progId="Equation.DSMT4">
                  <p:embed/>
                </p:oleObj>
              </mc:Choice>
              <mc:Fallback>
                <p:oleObj name="Equation" r:id="rId13" imgW="2781300" imgH="254000" progId="Equation.DSMT4">
                  <p:embed/>
                  <p:pic>
                    <p:nvPicPr>
                      <p:cNvPr id="0" name=""/>
                      <p:cNvPicPr>
                        <a:picLocks noChangeAspect="1" noChangeArrowheads="1"/>
                      </p:cNvPicPr>
                      <p:nvPr/>
                    </p:nvPicPr>
                    <p:blipFill>
                      <a:blip r:embed="rId14"/>
                      <a:srcRect/>
                      <a:stretch>
                        <a:fillRect/>
                      </a:stretch>
                    </p:blipFill>
                    <p:spPr bwMode="auto">
                      <a:xfrm>
                        <a:off x="2579688" y="5635625"/>
                        <a:ext cx="4718050" cy="430213"/>
                      </a:xfrm>
                      <a:prstGeom prst="rect">
                        <a:avLst/>
                      </a:prstGeom>
                      <a:noFill/>
                      <a:extLst/>
                    </p:spPr>
                  </p:pic>
                </p:oleObj>
              </mc:Fallback>
            </mc:AlternateContent>
          </a:graphicData>
        </a:graphic>
      </p:graphicFrame>
      <p:sp>
        <p:nvSpPr>
          <p:cNvPr id="21" name="Rectangle 20"/>
          <p:cNvSpPr/>
          <p:nvPr/>
        </p:nvSpPr>
        <p:spPr>
          <a:xfrm>
            <a:off x="8148955" y="5851144"/>
            <a:ext cx="595160" cy="369332"/>
          </a:xfrm>
          <a:prstGeom prst="rect">
            <a:avLst/>
          </a:prstGeom>
        </p:spPr>
        <p:txBody>
          <a:bodyPr wrap="none">
            <a:spAutoFit/>
          </a:bodyPr>
          <a:lstStyle/>
          <a:p>
            <a:r>
              <a:rPr lang="en-US" dirty="0" smtClean="0">
                <a:latin typeface="Arial"/>
                <a:cs typeface="Arial"/>
              </a:rPr>
              <a:t>(50)</a:t>
            </a:r>
            <a:r>
              <a:rPr lang="en-AU" dirty="0" smtClean="0">
                <a:latin typeface="Arial"/>
                <a:cs typeface="Arial"/>
              </a:rPr>
              <a:t> </a:t>
            </a:r>
            <a:endParaRPr lang="en-US" dirty="0">
              <a:latin typeface="Arial"/>
              <a:cs typeface="Arial"/>
            </a:endParaRPr>
          </a:p>
        </p:txBody>
      </p:sp>
      <p:sp>
        <p:nvSpPr>
          <p:cNvPr id="22" name="TextBox 21"/>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43</a:t>
            </a:r>
            <a:endParaRPr lang="en-US" dirty="0">
              <a:latin typeface="Arial"/>
              <a:cs typeface="Arial"/>
            </a:endParaRPr>
          </a:p>
        </p:txBody>
      </p:sp>
      <p:graphicFrame>
        <p:nvGraphicFramePr>
          <p:cNvPr id="23" name="Object 22"/>
          <p:cNvGraphicFramePr>
            <a:graphicFrameLocks noChangeAspect="1"/>
          </p:cNvGraphicFramePr>
          <p:nvPr>
            <p:extLst/>
          </p:nvPr>
        </p:nvGraphicFramePr>
        <p:xfrm>
          <a:off x="2686409" y="2751652"/>
          <a:ext cx="258763" cy="346075"/>
        </p:xfrm>
        <a:graphic>
          <a:graphicData uri="http://schemas.openxmlformats.org/presentationml/2006/ole">
            <mc:AlternateContent xmlns:mc="http://schemas.openxmlformats.org/markup-compatibility/2006">
              <mc:Choice xmlns:v="urn:schemas-microsoft-com:vml" Requires="v">
                <p:oleObj spid="_x0000_s62634" name="Equation" r:id="rId15" imgW="152400" imgH="203200" progId="Equation.DSMT4">
                  <p:embed/>
                </p:oleObj>
              </mc:Choice>
              <mc:Fallback>
                <p:oleObj name="Equation" r:id="rId15" imgW="152400" imgH="203200" progId="Equation.DSMT4">
                  <p:embed/>
                  <p:pic>
                    <p:nvPicPr>
                      <p:cNvPr id="0" name=""/>
                      <p:cNvPicPr>
                        <a:picLocks noChangeAspect="1" noChangeArrowheads="1"/>
                      </p:cNvPicPr>
                      <p:nvPr/>
                    </p:nvPicPr>
                    <p:blipFill>
                      <a:blip r:embed="rId16"/>
                      <a:srcRect/>
                      <a:stretch>
                        <a:fillRect/>
                      </a:stretch>
                    </p:blipFill>
                    <p:spPr bwMode="auto">
                      <a:xfrm>
                        <a:off x="2686409" y="2751652"/>
                        <a:ext cx="258763" cy="346075"/>
                      </a:xfrm>
                      <a:prstGeom prst="rect">
                        <a:avLst/>
                      </a:prstGeom>
                      <a:noFill/>
                      <a:extLst/>
                    </p:spPr>
                  </p:pic>
                </p:oleObj>
              </mc:Fallback>
            </mc:AlternateContent>
          </a:graphicData>
        </a:graphic>
      </p:graphicFrame>
      <p:graphicFrame>
        <p:nvGraphicFramePr>
          <p:cNvPr id="24" name="Object 23"/>
          <p:cNvGraphicFramePr>
            <a:graphicFrameLocks noChangeAspect="1"/>
          </p:cNvGraphicFramePr>
          <p:nvPr>
            <p:extLst/>
          </p:nvPr>
        </p:nvGraphicFramePr>
        <p:xfrm>
          <a:off x="2773458" y="4072274"/>
          <a:ext cx="301625" cy="346075"/>
        </p:xfrm>
        <a:graphic>
          <a:graphicData uri="http://schemas.openxmlformats.org/presentationml/2006/ole">
            <mc:AlternateContent xmlns:mc="http://schemas.openxmlformats.org/markup-compatibility/2006">
              <mc:Choice xmlns:v="urn:schemas-microsoft-com:vml" Requires="v">
                <p:oleObj spid="_x0000_s62635" name="Equation" r:id="rId17" imgW="177800" imgH="203200" progId="Equation.DSMT4">
                  <p:embed/>
                </p:oleObj>
              </mc:Choice>
              <mc:Fallback>
                <p:oleObj name="Equation" r:id="rId17" imgW="177800" imgH="203200" progId="Equation.DSMT4">
                  <p:embed/>
                  <p:pic>
                    <p:nvPicPr>
                      <p:cNvPr id="0" name=""/>
                      <p:cNvPicPr>
                        <a:picLocks noChangeAspect="1" noChangeArrowheads="1"/>
                      </p:cNvPicPr>
                      <p:nvPr/>
                    </p:nvPicPr>
                    <p:blipFill>
                      <a:blip r:embed="rId18"/>
                      <a:srcRect/>
                      <a:stretch>
                        <a:fillRect/>
                      </a:stretch>
                    </p:blipFill>
                    <p:spPr bwMode="auto">
                      <a:xfrm>
                        <a:off x="2773458" y="4072274"/>
                        <a:ext cx="301625" cy="346075"/>
                      </a:xfrm>
                      <a:prstGeom prst="rect">
                        <a:avLst/>
                      </a:prstGeom>
                      <a:noFill/>
                      <a:extLst/>
                    </p:spPr>
                  </p:pic>
                </p:oleObj>
              </mc:Fallback>
            </mc:AlternateContent>
          </a:graphicData>
        </a:graphic>
      </p:graphicFrame>
      <p:graphicFrame>
        <p:nvGraphicFramePr>
          <p:cNvPr id="25" name="Object 24"/>
          <p:cNvGraphicFramePr>
            <a:graphicFrameLocks noChangeAspect="1"/>
          </p:cNvGraphicFramePr>
          <p:nvPr>
            <p:extLst/>
          </p:nvPr>
        </p:nvGraphicFramePr>
        <p:xfrm>
          <a:off x="5368588" y="5160899"/>
          <a:ext cx="452438" cy="346075"/>
        </p:xfrm>
        <a:graphic>
          <a:graphicData uri="http://schemas.openxmlformats.org/presentationml/2006/ole">
            <mc:AlternateContent xmlns:mc="http://schemas.openxmlformats.org/markup-compatibility/2006">
              <mc:Choice xmlns:v="urn:schemas-microsoft-com:vml" Requires="v">
                <p:oleObj spid="_x0000_s62636" name="Equation" r:id="rId19" imgW="266700" imgH="203200" progId="Equation.DSMT4">
                  <p:embed/>
                </p:oleObj>
              </mc:Choice>
              <mc:Fallback>
                <p:oleObj name="Equation" r:id="rId19" imgW="266700" imgH="203200" progId="Equation.DSMT4">
                  <p:embed/>
                  <p:pic>
                    <p:nvPicPr>
                      <p:cNvPr id="0" name=""/>
                      <p:cNvPicPr>
                        <a:picLocks noChangeAspect="1" noChangeArrowheads="1"/>
                      </p:cNvPicPr>
                      <p:nvPr/>
                    </p:nvPicPr>
                    <p:blipFill>
                      <a:blip r:embed="rId20"/>
                      <a:srcRect/>
                      <a:stretch>
                        <a:fillRect/>
                      </a:stretch>
                    </p:blipFill>
                    <p:spPr bwMode="auto">
                      <a:xfrm>
                        <a:off x="5368588" y="5160899"/>
                        <a:ext cx="452438" cy="346075"/>
                      </a:xfrm>
                      <a:prstGeom prst="rect">
                        <a:avLst/>
                      </a:prstGeom>
                      <a:noFill/>
                      <a:extLst/>
                    </p:spPr>
                  </p:pic>
                </p:oleObj>
              </mc:Fallback>
            </mc:AlternateContent>
          </a:graphicData>
        </a:graphic>
      </p:graphicFrame>
    </p:spTree>
    <p:extLst>
      <p:ext uri="{BB962C8B-B14F-4D97-AF65-F5344CB8AC3E}">
        <p14:creationId xmlns:p14="http://schemas.microsoft.com/office/powerpoint/2010/main" val="2309962065"/>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4909" y="567520"/>
            <a:ext cx="4777758" cy="369332"/>
          </a:xfrm>
          <a:prstGeom prst="rect">
            <a:avLst/>
          </a:prstGeom>
        </p:spPr>
        <p:txBody>
          <a:bodyPr wrap="none">
            <a:spAutoFit/>
          </a:bodyPr>
          <a:lstStyle/>
          <a:p>
            <a:r>
              <a:rPr lang="en-US" dirty="0">
                <a:latin typeface="Arial"/>
                <a:cs typeface="Arial"/>
              </a:rPr>
              <a:t>Next, we solve </a:t>
            </a:r>
            <a:r>
              <a:rPr lang="en-US" dirty="0" err="1">
                <a:latin typeface="Arial"/>
                <a:cs typeface="Arial"/>
              </a:rPr>
              <a:t>Eqs</a:t>
            </a:r>
            <a:r>
              <a:rPr lang="en-US" dirty="0">
                <a:latin typeface="Arial"/>
                <a:cs typeface="Arial"/>
              </a:rPr>
              <a:t>. (</a:t>
            </a:r>
            <a:r>
              <a:rPr lang="en-US" dirty="0" smtClean="0">
                <a:latin typeface="Arial"/>
                <a:cs typeface="Arial"/>
              </a:rPr>
              <a:t>45) </a:t>
            </a:r>
            <a:r>
              <a:rPr lang="en-US" dirty="0">
                <a:latin typeface="Arial"/>
                <a:cs typeface="Arial"/>
              </a:rPr>
              <a:t>and (</a:t>
            </a:r>
            <a:r>
              <a:rPr lang="en-US" dirty="0" smtClean="0">
                <a:latin typeface="Arial"/>
                <a:cs typeface="Arial"/>
              </a:rPr>
              <a:t>46) for       and </a:t>
            </a:r>
            <a:endParaRPr lang="en-US" dirty="0">
              <a:latin typeface="Arial"/>
              <a:cs typeface="Arial"/>
            </a:endParaRPr>
          </a:p>
        </p:txBody>
      </p:sp>
      <p:sp>
        <p:nvSpPr>
          <p:cNvPr id="5" name="Rectangle 4"/>
          <p:cNvSpPr/>
          <p:nvPr/>
        </p:nvSpPr>
        <p:spPr>
          <a:xfrm>
            <a:off x="814909" y="985138"/>
            <a:ext cx="3546276" cy="369332"/>
          </a:xfrm>
          <a:prstGeom prst="rect">
            <a:avLst/>
          </a:prstGeom>
        </p:spPr>
        <p:txBody>
          <a:bodyPr wrap="none">
            <a:spAutoFit/>
          </a:bodyPr>
          <a:lstStyle/>
          <a:p>
            <a:r>
              <a:rPr lang="en-US" dirty="0" err="1">
                <a:latin typeface="Arial"/>
                <a:cs typeface="Arial"/>
              </a:rPr>
              <a:t>Eqs</a:t>
            </a:r>
            <a:r>
              <a:rPr lang="en-US" dirty="0">
                <a:latin typeface="Arial"/>
                <a:cs typeface="Arial"/>
              </a:rPr>
              <a:t>. (</a:t>
            </a:r>
            <a:r>
              <a:rPr lang="en-US" dirty="0" smtClean="0">
                <a:latin typeface="Arial"/>
                <a:cs typeface="Arial"/>
              </a:rPr>
              <a:t>45) </a:t>
            </a:r>
            <a:r>
              <a:rPr lang="en-US" dirty="0">
                <a:latin typeface="Arial"/>
                <a:cs typeface="Arial"/>
              </a:rPr>
              <a:t>and (</a:t>
            </a:r>
            <a:r>
              <a:rPr lang="en-US" dirty="0" smtClean="0">
                <a:latin typeface="Arial"/>
                <a:cs typeface="Arial"/>
              </a:rPr>
              <a:t>46) </a:t>
            </a:r>
            <a:r>
              <a:rPr lang="en-US" dirty="0">
                <a:latin typeface="Arial"/>
                <a:cs typeface="Arial"/>
              </a:rPr>
              <a:t>can be written </a:t>
            </a:r>
            <a:endParaRPr lang="en-AU" dirty="0">
              <a:latin typeface="Arial"/>
              <a:cs typeface="Arial"/>
            </a:endParaRPr>
          </a:p>
        </p:txBody>
      </p:sp>
      <p:graphicFrame>
        <p:nvGraphicFramePr>
          <p:cNvPr id="6" name="Object 5"/>
          <p:cNvGraphicFramePr>
            <a:graphicFrameLocks noChangeAspect="1"/>
          </p:cNvGraphicFramePr>
          <p:nvPr>
            <p:extLst/>
          </p:nvPr>
        </p:nvGraphicFramePr>
        <p:xfrm>
          <a:off x="3351025" y="1488268"/>
          <a:ext cx="2486025" cy="371475"/>
        </p:xfrm>
        <a:graphic>
          <a:graphicData uri="http://schemas.openxmlformats.org/presentationml/2006/ole">
            <mc:AlternateContent xmlns:mc="http://schemas.openxmlformats.org/markup-compatibility/2006">
              <mc:Choice xmlns:v="urn:schemas-microsoft-com:vml" Requires="v">
                <p:oleObj spid="_x0000_s63634" name="Equation" r:id="rId3" imgW="1358900" imgH="203200" progId="Equation.DSMT4">
                  <p:embed/>
                </p:oleObj>
              </mc:Choice>
              <mc:Fallback>
                <p:oleObj name="Equation" r:id="rId3" imgW="1358900" imgH="203200" progId="Equation.DSMT4">
                  <p:embed/>
                  <p:pic>
                    <p:nvPicPr>
                      <p:cNvPr id="0" name=""/>
                      <p:cNvPicPr>
                        <a:picLocks noChangeAspect="1" noChangeArrowheads="1"/>
                      </p:cNvPicPr>
                      <p:nvPr/>
                    </p:nvPicPr>
                    <p:blipFill>
                      <a:blip r:embed="rId4"/>
                      <a:srcRect/>
                      <a:stretch>
                        <a:fillRect/>
                      </a:stretch>
                    </p:blipFill>
                    <p:spPr bwMode="auto">
                      <a:xfrm>
                        <a:off x="3351025" y="1488268"/>
                        <a:ext cx="2486025" cy="371475"/>
                      </a:xfrm>
                      <a:prstGeom prst="rect">
                        <a:avLst/>
                      </a:prstGeom>
                      <a:noFill/>
                      <a:extLst/>
                    </p:spPr>
                  </p:pic>
                </p:oleObj>
              </mc:Fallback>
            </mc:AlternateContent>
          </a:graphicData>
        </a:graphic>
      </p:graphicFrame>
      <p:graphicFrame>
        <p:nvGraphicFramePr>
          <p:cNvPr id="7" name="Object 6"/>
          <p:cNvGraphicFramePr>
            <a:graphicFrameLocks noChangeAspect="1"/>
          </p:cNvGraphicFramePr>
          <p:nvPr>
            <p:extLst/>
          </p:nvPr>
        </p:nvGraphicFramePr>
        <p:xfrm>
          <a:off x="3355788" y="1922211"/>
          <a:ext cx="2481262" cy="371475"/>
        </p:xfrm>
        <a:graphic>
          <a:graphicData uri="http://schemas.openxmlformats.org/presentationml/2006/ole">
            <mc:AlternateContent xmlns:mc="http://schemas.openxmlformats.org/markup-compatibility/2006">
              <mc:Choice xmlns:v="urn:schemas-microsoft-com:vml" Requires="v">
                <p:oleObj spid="_x0000_s63635" name="Equation" r:id="rId5" imgW="1358900" imgH="203200" progId="Equation.DSMT4">
                  <p:embed/>
                </p:oleObj>
              </mc:Choice>
              <mc:Fallback>
                <p:oleObj name="Equation" r:id="rId5" imgW="1358900" imgH="203200" progId="Equation.DSMT4">
                  <p:embed/>
                  <p:pic>
                    <p:nvPicPr>
                      <p:cNvPr id="0" name=""/>
                      <p:cNvPicPr>
                        <a:picLocks noChangeAspect="1" noChangeArrowheads="1"/>
                      </p:cNvPicPr>
                      <p:nvPr/>
                    </p:nvPicPr>
                    <p:blipFill>
                      <a:blip r:embed="rId6"/>
                      <a:srcRect/>
                      <a:stretch>
                        <a:fillRect/>
                      </a:stretch>
                    </p:blipFill>
                    <p:spPr bwMode="auto">
                      <a:xfrm>
                        <a:off x="3355788" y="1922211"/>
                        <a:ext cx="2481262" cy="371475"/>
                      </a:xfrm>
                      <a:prstGeom prst="rect">
                        <a:avLst/>
                      </a:prstGeom>
                      <a:noFill/>
                      <a:extLst/>
                    </p:spPr>
                  </p:pic>
                </p:oleObj>
              </mc:Fallback>
            </mc:AlternateContent>
          </a:graphicData>
        </a:graphic>
      </p:graphicFrame>
      <p:sp>
        <p:nvSpPr>
          <p:cNvPr id="8" name="Rectangle 7"/>
          <p:cNvSpPr/>
          <p:nvPr/>
        </p:nvSpPr>
        <p:spPr>
          <a:xfrm>
            <a:off x="7971532" y="1488268"/>
            <a:ext cx="595160" cy="369332"/>
          </a:xfrm>
          <a:prstGeom prst="rect">
            <a:avLst/>
          </a:prstGeom>
        </p:spPr>
        <p:txBody>
          <a:bodyPr wrap="none">
            <a:spAutoFit/>
          </a:bodyPr>
          <a:lstStyle/>
          <a:p>
            <a:r>
              <a:rPr lang="en-US" dirty="0" smtClean="0">
                <a:latin typeface="Arial"/>
                <a:cs typeface="Arial"/>
              </a:rPr>
              <a:t>(51)</a:t>
            </a:r>
            <a:r>
              <a:rPr lang="en-AU" dirty="0" smtClean="0">
                <a:latin typeface="Arial"/>
                <a:cs typeface="Arial"/>
              </a:rPr>
              <a:t> </a:t>
            </a:r>
            <a:endParaRPr lang="en-US" dirty="0">
              <a:latin typeface="Arial"/>
              <a:cs typeface="Arial"/>
            </a:endParaRPr>
          </a:p>
        </p:txBody>
      </p:sp>
      <p:sp>
        <p:nvSpPr>
          <p:cNvPr id="9" name="Rectangle 8"/>
          <p:cNvSpPr/>
          <p:nvPr/>
        </p:nvSpPr>
        <p:spPr>
          <a:xfrm>
            <a:off x="7971532" y="1924354"/>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52)</a:t>
            </a:r>
            <a:r>
              <a:rPr lang="en-AU" dirty="0" smtClean="0">
                <a:latin typeface="Arial"/>
                <a:cs typeface="Arial"/>
              </a:rPr>
              <a:t> </a:t>
            </a:r>
            <a:endParaRPr lang="en-US" dirty="0">
              <a:latin typeface="Arial"/>
              <a:cs typeface="Arial"/>
            </a:endParaRPr>
          </a:p>
        </p:txBody>
      </p:sp>
      <p:sp>
        <p:nvSpPr>
          <p:cNvPr id="10" name="Rectangle 9"/>
          <p:cNvSpPr/>
          <p:nvPr/>
        </p:nvSpPr>
        <p:spPr>
          <a:xfrm>
            <a:off x="888636" y="2233685"/>
            <a:ext cx="826193" cy="369332"/>
          </a:xfrm>
          <a:prstGeom prst="rect">
            <a:avLst/>
          </a:prstGeom>
        </p:spPr>
        <p:txBody>
          <a:bodyPr wrap="none">
            <a:spAutoFit/>
          </a:bodyPr>
          <a:lstStyle/>
          <a:p>
            <a:r>
              <a:rPr lang="en-US" dirty="0">
                <a:latin typeface="Arial"/>
                <a:cs typeface="Arial"/>
              </a:rPr>
              <a:t>where</a:t>
            </a:r>
            <a:r>
              <a:rPr lang="en-AU" dirty="0"/>
              <a:t> </a:t>
            </a:r>
            <a:endParaRPr lang="en-US" dirty="0"/>
          </a:p>
        </p:txBody>
      </p:sp>
      <p:graphicFrame>
        <p:nvGraphicFramePr>
          <p:cNvPr id="11" name="Object 10"/>
          <p:cNvGraphicFramePr>
            <a:graphicFrameLocks noChangeAspect="1"/>
          </p:cNvGraphicFramePr>
          <p:nvPr>
            <p:extLst/>
          </p:nvPr>
        </p:nvGraphicFramePr>
        <p:xfrm>
          <a:off x="3351025" y="2626878"/>
          <a:ext cx="3709988" cy="374650"/>
        </p:xfrm>
        <a:graphic>
          <a:graphicData uri="http://schemas.openxmlformats.org/presentationml/2006/ole">
            <mc:AlternateContent xmlns:mc="http://schemas.openxmlformats.org/markup-compatibility/2006">
              <mc:Choice xmlns:v="urn:schemas-microsoft-com:vml" Requires="v">
                <p:oleObj spid="_x0000_s63636" name="Equation" r:id="rId7" imgW="2260600" imgH="228600" progId="Equation.DSMT4">
                  <p:embed/>
                </p:oleObj>
              </mc:Choice>
              <mc:Fallback>
                <p:oleObj name="Equation" r:id="rId7" imgW="2260600" imgH="228600" progId="Equation.DSMT4">
                  <p:embed/>
                  <p:pic>
                    <p:nvPicPr>
                      <p:cNvPr id="0" name=""/>
                      <p:cNvPicPr>
                        <a:picLocks noChangeAspect="1" noChangeArrowheads="1"/>
                      </p:cNvPicPr>
                      <p:nvPr/>
                    </p:nvPicPr>
                    <p:blipFill>
                      <a:blip r:embed="rId8"/>
                      <a:srcRect/>
                      <a:stretch>
                        <a:fillRect/>
                      </a:stretch>
                    </p:blipFill>
                    <p:spPr bwMode="auto">
                      <a:xfrm>
                        <a:off x="3351025" y="2626878"/>
                        <a:ext cx="3709988" cy="374650"/>
                      </a:xfrm>
                      <a:prstGeom prst="rect">
                        <a:avLst/>
                      </a:prstGeom>
                      <a:noFill/>
                      <a:extLst/>
                    </p:spPr>
                  </p:pic>
                </p:oleObj>
              </mc:Fallback>
            </mc:AlternateContent>
          </a:graphicData>
        </a:graphic>
      </p:graphicFrame>
      <p:graphicFrame>
        <p:nvGraphicFramePr>
          <p:cNvPr id="12" name="Object 11"/>
          <p:cNvGraphicFramePr>
            <a:graphicFrameLocks noChangeAspect="1"/>
          </p:cNvGraphicFramePr>
          <p:nvPr>
            <p:extLst/>
          </p:nvPr>
        </p:nvGraphicFramePr>
        <p:xfrm>
          <a:off x="3351025" y="3133251"/>
          <a:ext cx="2571750" cy="388937"/>
        </p:xfrm>
        <a:graphic>
          <a:graphicData uri="http://schemas.openxmlformats.org/presentationml/2006/ole">
            <mc:AlternateContent xmlns:mc="http://schemas.openxmlformats.org/markup-compatibility/2006">
              <mc:Choice xmlns:v="urn:schemas-microsoft-com:vml" Requires="v">
                <p:oleObj spid="_x0000_s63637" name="Equation" r:id="rId9" imgW="1511300" imgH="228600" progId="Equation.DSMT4">
                  <p:embed/>
                </p:oleObj>
              </mc:Choice>
              <mc:Fallback>
                <p:oleObj name="Equation" r:id="rId9" imgW="1511300" imgH="228600" progId="Equation.DSMT4">
                  <p:embed/>
                  <p:pic>
                    <p:nvPicPr>
                      <p:cNvPr id="0" name=""/>
                      <p:cNvPicPr>
                        <a:picLocks noChangeAspect="1" noChangeArrowheads="1"/>
                      </p:cNvPicPr>
                      <p:nvPr/>
                    </p:nvPicPr>
                    <p:blipFill>
                      <a:blip r:embed="rId10"/>
                      <a:srcRect/>
                      <a:stretch>
                        <a:fillRect/>
                      </a:stretch>
                    </p:blipFill>
                    <p:spPr bwMode="auto">
                      <a:xfrm>
                        <a:off x="3351025" y="3133251"/>
                        <a:ext cx="2571750" cy="388937"/>
                      </a:xfrm>
                      <a:prstGeom prst="rect">
                        <a:avLst/>
                      </a:prstGeom>
                      <a:noFill/>
                      <a:extLst/>
                    </p:spPr>
                  </p:pic>
                </p:oleObj>
              </mc:Fallback>
            </mc:AlternateContent>
          </a:graphicData>
        </a:graphic>
      </p:graphicFrame>
      <p:sp>
        <p:nvSpPr>
          <p:cNvPr id="13" name="Rectangle 12"/>
          <p:cNvSpPr/>
          <p:nvPr/>
        </p:nvSpPr>
        <p:spPr>
          <a:xfrm>
            <a:off x="7971532" y="2632196"/>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53)</a:t>
            </a:r>
            <a:endParaRPr lang="en-AU" dirty="0">
              <a:latin typeface="Arial"/>
              <a:cs typeface="Arial"/>
            </a:endParaRPr>
          </a:p>
        </p:txBody>
      </p:sp>
      <p:sp>
        <p:nvSpPr>
          <p:cNvPr id="14" name="Rectangle 13"/>
          <p:cNvSpPr/>
          <p:nvPr/>
        </p:nvSpPr>
        <p:spPr>
          <a:xfrm>
            <a:off x="7971532" y="3152856"/>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54)</a:t>
            </a:r>
            <a:r>
              <a:rPr lang="en-AU" dirty="0" smtClean="0">
                <a:latin typeface="Arial"/>
                <a:cs typeface="Arial"/>
              </a:rPr>
              <a:t> </a:t>
            </a:r>
            <a:endParaRPr lang="en-US" dirty="0">
              <a:latin typeface="Arial"/>
              <a:cs typeface="Arial"/>
            </a:endParaRPr>
          </a:p>
        </p:txBody>
      </p:sp>
      <p:sp>
        <p:nvSpPr>
          <p:cNvPr id="15" name="Rectangle 14"/>
          <p:cNvSpPr/>
          <p:nvPr/>
        </p:nvSpPr>
        <p:spPr>
          <a:xfrm>
            <a:off x="814909" y="3823613"/>
            <a:ext cx="5458388" cy="369332"/>
          </a:xfrm>
          <a:prstGeom prst="rect">
            <a:avLst/>
          </a:prstGeom>
        </p:spPr>
        <p:txBody>
          <a:bodyPr wrap="square">
            <a:spAutoFit/>
          </a:bodyPr>
          <a:lstStyle/>
          <a:p>
            <a:r>
              <a:rPr lang="en-US" dirty="0">
                <a:latin typeface="Arial"/>
                <a:cs typeface="Arial"/>
              </a:rPr>
              <a:t>Summing the squares of </a:t>
            </a:r>
            <a:r>
              <a:rPr lang="en-US" dirty="0" err="1">
                <a:latin typeface="Arial"/>
                <a:cs typeface="Arial"/>
              </a:rPr>
              <a:t>Eqs</a:t>
            </a:r>
            <a:r>
              <a:rPr lang="en-US" dirty="0">
                <a:latin typeface="Arial"/>
                <a:cs typeface="Arial"/>
              </a:rPr>
              <a:t>. </a:t>
            </a:r>
            <a:r>
              <a:rPr lang="en-US" dirty="0" smtClean="0">
                <a:latin typeface="Arial"/>
                <a:cs typeface="Arial"/>
              </a:rPr>
              <a:t>(51) </a:t>
            </a:r>
            <a:r>
              <a:rPr lang="en-US" dirty="0">
                <a:latin typeface="Arial"/>
                <a:cs typeface="Arial"/>
              </a:rPr>
              <a:t>and (</a:t>
            </a:r>
            <a:r>
              <a:rPr lang="en-US" dirty="0" smtClean="0">
                <a:latin typeface="Arial"/>
                <a:cs typeface="Arial"/>
              </a:rPr>
              <a:t>52) </a:t>
            </a:r>
            <a:r>
              <a:rPr lang="en-US" dirty="0">
                <a:latin typeface="Arial"/>
                <a:cs typeface="Arial"/>
              </a:rPr>
              <a:t>yields</a:t>
            </a:r>
            <a:r>
              <a:rPr lang="en-AU" dirty="0">
                <a:latin typeface="Arial"/>
                <a:cs typeface="Arial"/>
              </a:rPr>
              <a:t> </a:t>
            </a:r>
            <a:endParaRPr lang="en-US" dirty="0">
              <a:latin typeface="Arial"/>
              <a:cs typeface="Arial"/>
            </a:endParaRPr>
          </a:p>
        </p:txBody>
      </p:sp>
      <p:graphicFrame>
        <p:nvGraphicFramePr>
          <p:cNvPr id="16" name="Object 15"/>
          <p:cNvGraphicFramePr>
            <a:graphicFrameLocks noChangeAspect="1"/>
          </p:cNvGraphicFramePr>
          <p:nvPr>
            <p:extLst/>
          </p:nvPr>
        </p:nvGraphicFramePr>
        <p:xfrm>
          <a:off x="3351025" y="4423318"/>
          <a:ext cx="3190875" cy="398462"/>
        </p:xfrm>
        <a:graphic>
          <a:graphicData uri="http://schemas.openxmlformats.org/presentationml/2006/ole">
            <mc:AlternateContent xmlns:mc="http://schemas.openxmlformats.org/markup-compatibility/2006">
              <mc:Choice xmlns:v="urn:schemas-microsoft-com:vml" Requires="v">
                <p:oleObj spid="_x0000_s63638" name="Equation" r:id="rId11" imgW="1828800" imgH="228600" progId="Equation.DSMT4">
                  <p:embed/>
                </p:oleObj>
              </mc:Choice>
              <mc:Fallback>
                <p:oleObj name="Equation" r:id="rId11" imgW="1828800" imgH="228600" progId="Equation.DSMT4">
                  <p:embed/>
                  <p:pic>
                    <p:nvPicPr>
                      <p:cNvPr id="0" name=""/>
                      <p:cNvPicPr>
                        <a:picLocks noChangeAspect="1" noChangeArrowheads="1"/>
                      </p:cNvPicPr>
                      <p:nvPr/>
                    </p:nvPicPr>
                    <p:blipFill>
                      <a:blip r:embed="rId12"/>
                      <a:srcRect/>
                      <a:stretch>
                        <a:fillRect/>
                      </a:stretch>
                    </p:blipFill>
                    <p:spPr bwMode="auto">
                      <a:xfrm>
                        <a:off x="3351025" y="4423318"/>
                        <a:ext cx="3190875" cy="398462"/>
                      </a:xfrm>
                      <a:prstGeom prst="rect">
                        <a:avLst/>
                      </a:prstGeom>
                      <a:noFill/>
                      <a:extLst/>
                    </p:spPr>
                  </p:pic>
                </p:oleObj>
              </mc:Fallback>
            </mc:AlternateContent>
          </a:graphicData>
        </a:graphic>
      </p:graphicFrame>
      <p:sp>
        <p:nvSpPr>
          <p:cNvPr id="17" name="Rectangle 16"/>
          <p:cNvSpPr/>
          <p:nvPr/>
        </p:nvSpPr>
        <p:spPr>
          <a:xfrm>
            <a:off x="7971532" y="4437883"/>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55)</a:t>
            </a:r>
            <a:r>
              <a:rPr lang="en-AU" dirty="0" smtClean="0">
                <a:latin typeface="Arial"/>
                <a:cs typeface="Arial"/>
              </a:rPr>
              <a:t> </a:t>
            </a:r>
            <a:endParaRPr lang="en-US" dirty="0">
              <a:latin typeface="Arial"/>
              <a:cs typeface="Arial"/>
            </a:endParaRPr>
          </a:p>
        </p:txBody>
      </p:sp>
      <p:sp>
        <p:nvSpPr>
          <p:cNvPr id="18" name="Rectangle 17"/>
          <p:cNvSpPr/>
          <p:nvPr/>
        </p:nvSpPr>
        <p:spPr>
          <a:xfrm>
            <a:off x="1089172" y="5156820"/>
            <a:ext cx="851916" cy="369332"/>
          </a:xfrm>
          <a:prstGeom prst="rect">
            <a:avLst/>
          </a:prstGeom>
        </p:spPr>
        <p:txBody>
          <a:bodyPr wrap="none">
            <a:spAutoFit/>
          </a:bodyPr>
          <a:lstStyle/>
          <a:p>
            <a:r>
              <a:rPr lang="en-US" dirty="0">
                <a:latin typeface="Arial"/>
                <a:cs typeface="Arial"/>
              </a:rPr>
              <a:t>Hence</a:t>
            </a:r>
            <a:endParaRPr lang="en-AU" dirty="0">
              <a:latin typeface="Arial"/>
              <a:cs typeface="Arial"/>
            </a:endParaRPr>
          </a:p>
        </p:txBody>
      </p:sp>
      <p:graphicFrame>
        <p:nvGraphicFramePr>
          <p:cNvPr id="19" name="Object 18"/>
          <p:cNvGraphicFramePr>
            <a:graphicFrameLocks noChangeAspect="1"/>
          </p:cNvGraphicFramePr>
          <p:nvPr>
            <p:extLst/>
          </p:nvPr>
        </p:nvGraphicFramePr>
        <p:xfrm>
          <a:off x="3396747" y="5526152"/>
          <a:ext cx="2876550" cy="768350"/>
        </p:xfrm>
        <a:graphic>
          <a:graphicData uri="http://schemas.openxmlformats.org/presentationml/2006/ole">
            <mc:AlternateContent xmlns:mc="http://schemas.openxmlformats.org/markup-compatibility/2006">
              <mc:Choice xmlns:v="urn:schemas-microsoft-com:vml" Requires="v">
                <p:oleObj spid="_x0000_s63639" name="Equation" r:id="rId13" imgW="1714500" imgH="457200" progId="Equation.DSMT4">
                  <p:embed/>
                </p:oleObj>
              </mc:Choice>
              <mc:Fallback>
                <p:oleObj name="Equation" r:id="rId13" imgW="1714500" imgH="457200" progId="Equation.DSMT4">
                  <p:embed/>
                  <p:pic>
                    <p:nvPicPr>
                      <p:cNvPr id="0" name=""/>
                      <p:cNvPicPr>
                        <a:picLocks noChangeAspect="1" noChangeArrowheads="1"/>
                      </p:cNvPicPr>
                      <p:nvPr/>
                    </p:nvPicPr>
                    <p:blipFill>
                      <a:blip r:embed="rId14"/>
                      <a:srcRect/>
                      <a:stretch>
                        <a:fillRect/>
                      </a:stretch>
                    </p:blipFill>
                    <p:spPr bwMode="auto">
                      <a:xfrm>
                        <a:off x="3396747" y="5526152"/>
                        <a:ext cx="2876550" cy="768350"/>
                      </a:xfrm>
                      <a:prstGeom prst="rect">
                        <a:avLst/>
                      </a:prstGeom>
                      <a:noFill/>
                      <a:extLst/>
                    </p:spPr>
                  </p:pic>
                </p:oleObj>
              </mc:Fallback>
            </mc:AlternateContent>
          </a:graphicData>
        </a:graphic>
      </p:graphicFrame>
      <p:sp>
        <p:nvSpPr>
          <p:cNvPr id="20" name="Rectangle 19"/>
          <p:cNvSpPr/>
          <p:nvPr/>
        </p:nvSpPr>
        <p:spPr>
          <a:xfrm>
            <a:off x="7971532" y="5541439"/>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56)</a:t>
            </a:r>
            <a:r>
              <a:rPr lang="en-AU" dirty="0" smtClean="0">
                <a:latin typeface="Arial"/>
                <a:cs typeface="Arial"/>
              </a:rPr>
              <a:t> </a:t>
            </a:r>
            <a:endParaRPr lang="en-US" dirty="0">
              <a:latin typeface="Arial"/>
              <a:cs typeface="Arial"/>
            </a:endParaRPr>
          </a:p>
        </p:txBody>
      </p:sp>
      <p:sp>
        <p:nvSpPr>
          <p:cNvPr id="21" name="TextBox 20"/>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44</a:t>
            </a:r>
            <a:endParaRPr lang="en-US" dirty="0">
              <a:latin typeface="Arial"/>
              <a:cs typeface="Arial"/>
            </a:endParaRPr>
          </a:p>
        </p:txBody>
      </p:sp>
      <p:graphicFrame>
        <p:nvGraphicFramePr>
          <p:cNvPr id="22" name="Object 21"/>
          <p:cNvGraphicFramePr>
            <a:graphicFrameLocks noChangeAspect="1"/>
          </p:cNvGraphicFramePr>
          <p:nvPr>
            <p:extLst/>
          </p:nvPr>
        </p:nvGraphicFramePr>
        <p:xfrm>
          <a:off x="4728270" y="567520"/>
          <a:ext cx="325438" cy="371475"/>
        </p:xfrm>
        <a:graphic>
          <a:graphicData uri="http://schemas.openxmlformats.org/presentationml/2006/ole">
            <mc:AlternateContent xmlns:mc="http://schemas.openxmlformats.org/markup-compatibility/2006">
              <mc:Choice xmlns:v="urn:schemas-microsoft-com:vml" Requires="v">
                <p:oleObj spid="_x0000_s63640" name="Equation" r:id="rId15" imgW="177800" imgH="203200" progId="Equation.DSMT4">
                  <p:embed/>
                </p:oleObj>
              </mc:Choice>
              <mc:Fallback>
                <p:oleObj name="Equation" r:id="rId15" imgW="177800" imgH="203200" progId="Equation.DSMT4">
                  <p:embed/>
                  <p:pic>
                    <p:nvPicPr>
                      <p:cNvPr id="0" name=""/>
                      <p:cNvPicPr>
                        <a:picLocks noChangeAspect="1" noChangeArrowheads="1"/>
                      </p:cNvPicPr>
                      <p:nvPr/>
                    </p:nvPicPr>
                    <p:blipFill>
                      <a:blip r:embed="rId16"/>
                      <a:srcRect/>
                      <a:stretch>
                        <a:fillRect/>
                      </a:stretch>
                    </p:blipFill>
                    <p:spPr bwMode="auto">
                      <a:xfrm>
                        <a:off x="4728270" y="567520"/>
                        <a:ext cx="325438" cy="371475"/>
                      </a:xfrm>
                      <a:prstGeom prst="rect">
                        <a:avLst/>
                      </a:prstGeom>
                      <a:noFill/>
                      <a:extLst/>
                    </p:spPr>
                  </p:pic>
                </p:oleObj>
              </mc:Fallback>
            </mc:AlternateContent>
          </a:graphicData>
        </a:graphic>
      </p:graphicFrame>
      <p:graphicFrame>
        <p:nvGraphicFramePr>
          <p:cNvPr id="24" name="Object 23"/>
          <p:cNvGraphicFramePr>
            <a:graphicFrameLocks noChangeAspect="1"/>
          </p:cNvGraphicFramePr>
          <p:nvPr>
            <p:extLst/>
          </p:nvPr>
        </p:nvGraphicFramePr>
        <p:xfrm>
          <a:off x="5500688" y="566738"/>
          <a:ext cx="371475" cy="371475"/>
        </p:xfrm>
        <a:graphic>
          <a:graphicData uri="http://schemas.openxmlformats.org/presentationml/2006/ole">
            <mc:AlternateContent xmlns:mc="http://schemas.openxmlformats.org/markup-compatibility/2006">
              <mc:Choice xmlns:v="urn:schemas-microsoft-com:vml" Requires="v">
                <p:oleObj spid="_x0000_s63641" name="Equation" r:id="rId17" imgW="203200" imgH="203200" progId="Equation.DSMT4">
                  <p:embed/>
                </p:oleObj>
              </mc:Choice>
              <mc:Fallback>
                <p:oleObj name="Equation" r:id="rId17" imgW="203200" imgH="203200" progId="Equation.DSMT4">
                  <p:embed/>
                  <p:pic>
                    <p:nvPicPr>
                      <p:cNvPr id="0" name=""/>
                      <p:cNvPicPr>
                        <a:picLocks noChangeAspect="1" noChangeArrowheads="1"/>
                      </p:cNvPicPr>
                      <p:nvPr/>
                    </p:nvPicPr>
                    <p:blipFill>
                      <a:blip r:embed="rId18"/>
                      <a:srcRect/>
                      <a:stretch>
                        <a:fillRect/>
                      </a:stretch>
                    </p:blipFill>
                    <p:spPr bwMode="auto">
                      <a:xfrm>
                        <a:off x="5500688" y="566738"/>
                        <a:ext cx="371475" cy="371475"/>
                      </a:xfrm>
                      <a:prstGeom prst="rect">
                        <a:avLst/>
                      </a:prstGeom>
                      <a:noFill/>
                      <a:extLst/>
                    </p:spPr>
                  </p:pic>
                </p:oleObj>
              </mc:Fallback>
            </mc:AlternateContent>
          </a:graphicData>
        </a:graphic>
      </p:graphicFrame>
    </p:spTree>
    <p:extLst>
      <p:ext uri="{BB962C8B-B14F-4D97-AF65-F5344CB8AC3E}">
        <p14:creationId xmlns:p14="http://schemas.microsoft.com/office/powerpoint/2010/main" val="3816406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5424" y="1465729"/>
            <a:ext cx="7678270" cy="5150128"/>
          </a:xfrm>
          <a:prstGeom prst="rect">
            <a:avLst/>
          </a:prstGeom>
        </p:spPr>
        <p:txBody>
          <a:bodyPr wrap="square">
            <a:spAutoFit/>
          </a:bodyPr>
          <a:lstStyle/>
          <a:p>
            <a:pPr lvl="0">
              <a:lnSpc>
                <a:spcPts val="2460"/>
              </a:lnSpc>
            </a:pPr>
            <a:r>
              <a:rPr lang="en-US" b="1" dirty="0" smtClean="0">
                <a:latin typeface="Arial"/>
                <a:cs typeface="Arial"/>
              </a:rPr>
              <a:t>2. Kinematic </a:t>
            </a:r>
            <a:r>
              <a:rPr lang="en-US" b="1" dirty="0">
                <a:latin typeface="Arial"/>
                <a:cs typeface="Arial"/>
              </a:rPr>
              <a:t>Pairs</a:t>
            </a:r>
            <a:r>
              <a:rPr lang="ru-RU" b="1" dirty="0">
                <a:latin typeface="Arial"/>
                <a:cs typeface="Arial"/>
              </a:rPr>
              <a:t> (</a:t>
            </a:r>
            <a:r>
              <a:rPr lang="en-US" b="1" dirty="0">
                <a:latin typeface="Arial"/>
                <a:cs typeface="Arial"/>
              </a:rPr>
              <a:t>Joints</a:t>
            </a:r>
            <a:r>
              <a:rPr lang="ru-RU" b="1" dirty="0" smtClean="0">
                <a:latin typeface="Arial"/>
                <a:cs typeface="Arial"/>
              </a:rPr>
              <a:t>)</a:t>
            </a:r>
            <a:endParaRPr lang="en-AU" b="1" dirty="0" smtClean="0">
              <a:latin typeface="Arial"/>
              <a:cs typeface="Arial"/>
            </a:endParaRPr>
          </a:p>
          <a:p>
            <a:pPr lvl="0" algn="just">
              <a:lnSpc>
                <a:spcPts val="2460"/>
              </a:lnSpc>
            </a:pPr>
            <a:endParaRPr lang="en-AU" dirty="0">
              <a:latin typeface="Arial"/>
              <a:cs typeface="Arial"/>
            </a:endParaRPr>
          </a:p>
          <a:p>
            <a:r>
              <a:rPr lang="en-US" dirty="0" smtClean="0">
                <a:latin typeface="Arial" pitchFamily="34" charset="0"/>
                <a:cs typeface="Arial" pitchFamily="34" charset="0"/>
              </a:rPr>
              <a:t>Kinematic pairs are classified by:</a:t>
            </a:r>
          </a:p>
          <a:p>
            <a:endParaRPr lang="ru-RU" dirty="0" smtClean="0">
              <a:latin typeface="Arial" pitchFamily="34" charset="0"/>
              <a:cs typeface="Arial" pitchFamily="34" charset="0"/>
            </a:endParaRPr>
          </a:p>
          <a:p>
            <a:r>
              <a:rPr lang="en-US" dirty="0" smtClean="0">
                <a:latin typeface="Arial" pitchFamily="34" charset="0"/>
                <a:cs typeface="Arial" pitchFamily="34" charset="0"/>
              </a:rPr>
              <a:t>- number of constraints of their elements;</a:t>
            </a:r>
            <a:endParaRPr lang="ru-RU" dirty="0" smtClean="0">
              <a:latin typeface="Arial" pitchFamily="34" charset="0"/>
              <a:cs typeface="Arial" pitchFamily="34" charset="0"/>
            </a:endParaRPr>
          </a:p>
          <a:p>
            <a:pPr>
              <a:buFontTx/>
              <a:buChar char="-"/>
            </a:pPr>
            <a:r>
              <a:rPr lang="en-US" dirty="0" smtClean="0">
                <a:latin typeface="Arial" pitchFamily="34" charset="0"/>
                <a:cs typeface="Arial" pitchFamily="34" charset="0"/>
              </a:rPr>
              <a:t>type of contact of their elements;</a:t>
            </a:r>
          </a:p>
          <a:p>
            <a:endParaRPr lang="ru-RU" dirty="0" smtClean="0">
              <a:latin typeface="Arial" pitchFamily="34" charset="0"/>
              <a:cs typeface="Arial" pitchFamily="34" charset="0"/>
            </a:endParaRPr>
          </a:p>
          <a:p>
            <a:r>
              <a:rPr lang="en-US" dirty="0" smtClean="0">
                <a:latin typeface="Arial" pitchFamily="34" charset="0"/>
                <a:cs typeface="Arial" pitchFamily="34" charset="0"/>
              </a:rPr>
              <a:t>The contact surface of a link is called a </a:t>
            </a:r>
            <a:r>
              <a:rPr lang="en-US" b="1" dirty="0" smtClean="0">
                <a:latin typeface="Arial" pitchFamily="34" charset="0"/>
                <a:cs typeface="Arial" pitchFamily="34" charset="0"/>
              </a:rPr>
              <a:t>pair element.</a:t>
            </a:r>
          </a:p>
          <a:p>
            <a:endParaRPr lang="ru-RU" dirty="0" smtClean="0">
              <a:latin typeface="Arial" pitchFamily="34" charset="0"/>
              <a:cs typeface="Arial" pitchFamily="34" charset="0"/>
            </a:endParaRPr>
          </a:p>
          <a:p>
            <a:r>
              <a:rPr lang="en-US" dirty="0" smtClean="0">
                <a:latin typeface="Arial" pitchFamily="34" charset="0"/>
                <a:cs typeface="Arial" pitchFamily="34" charset="0"/>
              </a:rPr>
              <a:t>Let consider the classification of the kinematic pairs by number of constraints of their elements.</a:t>
            </a:r>
            <a:endParaRPr lang="ru-RU" dirty="0" smtClean="0">
              <a:latin typeface="Arial" pitchFamily="34" charset="0"/>
              <a:cs typeface="Arial" pitchFamily="34" charset="0"/>
            </a:endParaRPr>
          </a:p>
          <a:p>
            <a:pPr algn="just">
              <a:lnSpc>
                <a:spcPts val="2460"/>
              </a:lnSpc>
            </a:pPr>
            <a:endParaRPr lang="en-AU" dirty="0">
              <a:latin typeface="Arial"/>
              <a:cs typeface="Arial"/>
            </a:endParaRPr>
          </a:p>
          <a:p>
            <a:pPr algn="just">
              <a:lnSpc>
                <a:spcPts val="2460"/>
              </a:lnSpc>
            </a:pPr>
            <a:endParaRPr lang="en-AU" dirty="0" smtClean="0">
              <a:latin typeface="Arial"/>
              <a:cs typeface="Arial"/>
            </a:endParaRPr>
          </a:p>
          <a:p>
            <a:pPr algn="just">
              <a:lnSpc>
                <a:spcPts val="2460"/>
              </a:lnSpc>
            </a:pPr>
            <a:endParaRPr lang="en-AU" dirty="0">
              <a:latin typeface="Arial"/>
              <a:cs typeface="Arial"/>
            </a:endParaRPr>
          </a:p>
          <a:p>
            <a:pPr algn="just">
              <a:lnSpc>
                <a:spcPts val="2460"/>
              </a:lnSpc>
            </a:pPr>
            <a:endParaRPr lang="en-AU" dirty="0" smtClean="0">
              <a:latin typeface="Arial"/>
              <a:cs typeface="Arial"/>
            </a:endParaRPr>
          </a:p>
          <a:p>
            <a:pPr algn="just">
              <a:lnSpc>
                <a:spcPts val="2460"/>
              </a:lnSpc>
            </a:pPr>
            <a:endParaRPr lang="en-AU" dirty="0">
              <a:latin typeface="Arial"/>
              <a:cs typeface="Arial"/>
            </a:endParaRPr>
          </a:p>
          <a:p>
            <a:pPr algn="just">
              <a:lnSpc>
                <a:spcPts val="2460"/>
              </a:lnSpc>
            </a:pPr>
            <a:endParaRPr lang="en-AU" dirty="0">
              <a:latin typeface="Arial"/>
              <a:cs typeface="Arial"/>
            </a:endParaRPr>
          </a:p>
        </p:txBody>
      </p:sp>
      <p:sp>
        <p:nvSpPr>
          <p:cNvPr id="3" name="TextBox 2"/>
          <p:cNvSpPr txBox="1"/>
          <p:nvPr/>
        </p:nvSpPr>
        <p:spPr>
          <a:xfrm>
            <a:off x="8596327" y="300788"/>
            <a:ext cx="312906" cy="369332"/>
          </a:xfrm>
          <a:prstGeom prst="rect">
            <a:avLst/>
          </a:prstGeom>
          <a:noFill/>
        </p:spPr>
        <p:txBody>
          <a:bodyPr wrap="none" rtlCol="0">
            <a:spAutoFit/>
          </a:bodyPr>
          <a:lstStyle/>
          <a:p>
            <a:r>
              <a:rPr lang="en-US" dirty="0">
                <a:latin typeface="Arial"/>
                <a:cs typeface="Arial"/>
              </a:rPr>
              <a:t>4</a:t>
            </a:r>
          </a:p>
        </p:txBody>
      </p:sp>
    </p:spTree>
    <p:extLst>
      <p:ext uri="{BB962C8B-B14F-4D97-AF65-F5344CB8AC3E}">
        <p14:creationId xmlns:p14="http://schemas.microsoft.com/office/powerpoint/2010/main" val="40056622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nvPr>
        </p:nvGraphicFramePr>
        <p:xfrm>
          <a:off x="2818017" y="1109448"/>
          <a:ext cx="3693320" cy="369332"/>
        </p:xfrm>
        <a:graphic>
          <a:graphicData uri="http://schemas.openxmlformats.org/presentationml/2006/ole">
            <mc:AlternateContent xmlns:mc="http://schemas.openxmlformats.org/markup-compatibility/2006">
              <mc:Choice xmlns:v="urn:schemas-microsoft-com:vml" Requires="v">
                <p:oleObj spid="_x0000_s64712" name="Equation" r:id="rId3" imgW="3048000" imgH="304800" progId="Equation.DSMT4">
                  <p:embed/>
                </p:oleObj>
              </mc:Choice>
              <mc:Fallback>
                <p:oleObj name="Equation" r:id="rId3" imgW="3048000" imgH="304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8017" y="1109448"/>
                        <a:ext cx="3693320" cy="369332"/>
                      </a:xfrm>
                      <a:prstGeom prst="rect">
                        <a:avLst/>
                      </a:prstGeom>
                      <a:noFill/>
                      <a:extLst/>
                    </p:spPr>
                  </p:pic>
                </p:oleObj>
              </mc:Fallback>
            </mc:AlternateContent>
          </a:graphicData>
        </a:graphic>
      </p:graphicFrame>
      <p:graphicFrame>
        <p:nvGraphicFramePr>
          <p:cNvPr id="5" name="Object 4"/>
          <p:cNvGraphicFramePr>
            <a:graphicFrameLocks noChangeAspect="1"/>
          </p:cNvGraphicFramePr>
          <p:nvPr>
            <p:extLst/>
          </p:nvPr>
        </p:nvGraphicFramePr>
        <p:xfrm>
          <a:off x="2855913" y="1725613"/>
          <a:ext cx="3616325" cy="312737"/>
        </p:xfrm>
        <a:graphic>
          <a:graphicData uri="http://schemas.openxmlformats.org/presentationml/2006/ole">
            <mc:AlternateContent xmlns:mc="http://schemas.openxmlformats.org/markup-compatibility/2006">
              <mc:Choice xmlns:v="urn:schemas-microsoft-com:vml" Requires="v">
                <p:oleObj spid="_x0000_s64713" name="Equation" r:id="rId5" imgW="2349500" imgH="203200" progId="Equation.DSMT4">
                  <p:embed/>
                </p:oleObj>
              </mc:Choice>
              <mc:Fallback>
                <p:oleObj name="Equation" r:id="rId5" imgW="2349500" imgH="203200" progId="Equation.DSMT4">
                  <p:embed/>
                  <p:pic>
                    <p:nvPicPr>
                      <p:cNvPr id="0" name=""/>
                      <p:cNvPicPr>
                        <a:picLocks noChangeAspect="1" noChangeArrowheads="1"/>
                      </p:cNvPicPr>
                      <p:nvPr/>
                    </p:nvPicPr>
                    <p:blipFill>
                      <a:blip r:embed="rId6"/>
                      <a:srcRect/>
                      <a:stretch>
                        <a:fillRect/>
                      </a:stretch>
                    </p:blipFill>
                    <p:spPr bwMode="auto">
                      <a:xfrm>
                        <a:off x="2855913" y="1725613"/>
                        <a:ext cx="3616325" cy="312737"/>
                      </a:xfrm>
                      <a:prstGeom prst="rect">
                        <a:avLst/>
                      </a:prstGeom>
                      <a:noFill/>
                      <a:extLst/>
                    </p:spPr>
                  </p:pic>
                </p:oleObj>
              </mc:Fallback>
            </mc:AlternateContent>
          </a:graphicData>
        </a:graphic>
      </p:graphicFrame>
      <p:sp>
        <p:nvSpPr>
          <p:cNvPr id="7" name="Rectangle 6"/>
          <p:cNvSpPr/>
          <p:nvPr/>
        </p:nvSpPr>
        <p:spPr>
          <a:xfrm>
            <a:off x="7961179" y="1109448"/>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57)</a:t>
            </a:r>
            <a:r>
              <a:rPr lang="en-AU" dirty="0" smtClean="0">
                <a:latin typeface="Arial"/>
                <a:cs typeface="Arial"/>
              </a:rPr>
              <a:t> </a:t>
            </a:r>
            <a:endParaRPr lang="en-US" dirty="0">
              <a:latin typeface="Arial"/>
              <a:cs typeface="Arial"/>
            </a:endParaRPr>
          </a:p>
        </p:txBody>
      </p:sp>
      <p:sp>
        <p:nvSpPr>
          <p:cNvPr id="8" name="Rectangle 7"/>
          <p:cNvSpPr/>
          <p:nvPr/>
        </p:nvSpPr>
        <p:spPr>
          <a:xfrm>
            <a:off x="7961179" y="1726051"/>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58)</a:t>
            </a:r>
            <a:r>
              <a:rPr lang="en-AU" dirty="0" smtClean="0">
                <a:latin typeface="Arial"/>
                <a:cs typeface="Arial"/>
              </a:rPr>
              <a:t> </a:t>
            </a:r>
            <a:endParaRPr lang="en-US" dirty="0">
              <a:latin typeface="Arial"/>
              <a:cs typeface="Arial"/>
            </a:endParaRPr>
          </a:p>
        </p:txBody>
      </p:sp>
      <p:sp>
        <p:nvSpPr>
          <p:cNvPr id="10" name="Rectangle 9"/>
          <p:cNvSpPr/>
          <p:nvPr/>
        </p:nvSpPr>
        <p:spPr>
          <a:xfrm>
            <a:off x="7961179" y="3059695"/>
            <a:ext cx="595160" cy="369332"/>
          </a:xfrm>
          <a:prstGeom prst="rect">
            <a:avLst/>
          </a:prstGeom>
        </p:spPr>
        <p:txBody>
          <a:bodyPr wrap="none">
            <a:spAutoFit/>
          </a:bodyPr>
          <a:lstStyle/>
          <a:p>
            <a:r>
              <a:rPr lang="en-US" dirty="0">
                <a:latin typeface="Arial"/>
                <a:cs typeface="Arial"/>
              </a:rPr>
              <a:t>(</a:t>
            </a:r>
            <a:r>
              <a:rPr lang="en-US" dirty="0" smtClean="0">
                <a:latin typeface="Arial"/>
                <a:cs typeface="Arial"/>
              </a:rPr>
              <a:t>59)</a:t>
            </a:r>
            <a:r>
              <a:rPr lang="en-AU" dirty="0" smtClean="0">
                <a:latin typeface="Arial"/>
                <a:cs typeface="Arial"/>
              </a:rPr>
              <a:t> </a:t>
            </a:r>
            <a:endParaRPr lang="en-US" dirty="0">
              <a:latin typeface="Arial"/>
              <a:cs typeface="Arial"/>
            </a:endParaRPr>
          </a:p>
        </p:txBody>
      </p:sp>
      <p:sp>
        <p:nvSpPr>
          <p:cNvPr id="14" name="Rectangle 13"/>
          <p:cNvSpPr/>
          <p:nvPr/>
        </p:nvSpPr>
        <p:spPr>
          <a:xfrm>
            <a:off x="7956240" y="3860033"/>
            <a:ext cx="595160" cy="369332"/>
          </a:xfrm>
          <a:prstGeom prst="rect">
            <a:avLst/>
          </a:prstGeom>
        </p:spPr>
        <p:txBody>
          <a:bodyPr wrap="none">
            <a:spAutoFit/>
          </a:bodyPr>
          <a:lstStyle/>
          <a:p>
            <a:r>
              <a:rPr lang="en-US" dirty="0" smtClean="0">
                <a:latin typeface="Arial"/>
                <a:cs typeface="Arial"/>
              </a:rPr>
              <a:t>(60)</a:t>
            </a:r>
            <a:r>
              <a:rPr lang="en-AU" dirty="0" smtClean="0">
                <a:latin typeface="Arial"/>
                <a:cs typeface="Arial"/>
              </a:rPr>
              <a:t> </a:t>
            </a:r>
            <a:endParaRPr lang="en-US" dirty="0">
              <a:latin typeface="Arial"/>
              <a:cs typeface="Arial"/>
            </a:endParaRPr>
          </a:p>
        </p:txBody>
      </p:sp>
      <p:sp>
        <p:nvSpPr>
          <p:cNvPr id="15" name="Rectangle 14"/>
          <p:cNvSpPr/>
          <p:nvPr/>
        </p:nvSpPr>
        <p:spPr>
          <a:xfrm>
            <a:off x="893699" y="4522213"/>
            <a:ext cx="851916" cy="369332"/>
          </a:xfrm>
          <a:prstGeom prst="rect">
            <a:avLst/>
          </a:prstGeom>
        </p:spPr>
        <p:txBody>
          <a:bodyPr wrap="none">
            <a:spAutoFit/>
          </a:bodyPr>
          <a:lstStyle/>
          <a:p>
            <a:r>
              <a:rPr lang="en-US" dirty="0">
                <a:latin typeface="Arial"/>
                <a:cs typeface="Arial"/>
              </a:rPr>
              <a:t>Hence</a:t>
            </a:r>
            <a:endParaRPr lang="en-AU" dirty="0">
              <a:latin typeface="Arial"/>
              <a:cs typeface="Arial"/>
            </a:endParaRPr>
          </a:p>
        </p:txBody>
      </p:sp>
      <p:graphicFrame>
        <p:nvGraphicFramePr>
          <p:cNvPr id="16" name="Object 15"/>
          <p:cNvGraphicFramePr>
            <a:graphicFrameLocks noChangeAspect="1"/>
          </p:cNvGraphicFramePr>
          <p:nvPr>
            <p:extLst/>
          </p:nvPr>
        </p:nvGraphicFramePr>
        <p:xfrm>
          <a:off x="3938190" y="4669646"/>
          <a:ext cx="1487091" cy="735191"/>
        </p:xfrm>
        <a:graphic>
          <a:graphicData uri="http://schemas.openxmlformats.org/presentationml/2006/ole">
            <mc:AlternateContent xmlns:mc="http://schemas.openxmlformats.org/markup-compatibility/2006">
              <mc:Choice xmlns:v="urn:schemas-microsoft-com:vml" Requires="v">
                <p:oleObj spid="_x0000_s64714" name="Equation" r:id="rId7" imgW="1130300" imgH="558800" progId="Equation.DSMT4">
                  <p:embed/>
                </p:oleObj>
              </mc:Choice>
              <mc:Fallback>
                <p:oleObj name="Equation" r:id="rId7" imgW="1130300" imgH="5588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38190" y="4669646"/>
                        <a:ext cx="1487091" cy="735191"/>
                      </a:xfrm>
                      <a:prstGeom prst="rect">
                        <a:avLst/>
                      </a:prstGeom>
                      <a:noFill/>
                      <a:extLst/>
                    </p:spPr>
                  </p:pic>
                </p:oleObj>
              </mc:Fallback>
            </mc:AlternateContent>
          </a:graphicData>
        </a:graphic>
      </p:graphicFrame>
      <p:sp>
        <p:nvSpPr>
          <p:cNvPr id="17" name="Rectangle 16"/>
          <p:cNvSpPr/>
          <p:nvPr/>
        </p:nvSpPr>
        <p:spPr>
          <a:xfrm>
            <a:off x="7956240" y="4832906"/>
            <a:ext cx="595160" cy="369332"/>
          </a:xfrm>
          <a:prstGeom prst="rect">
            <a:avLst/>
          </a:prstGeom>
        </p:spPr>
        <p:txBody>
          <a:bodyPr wrap="none">
            <a:spAutoFit/>
          </a:bodyPr>
          <a:lstStyle/>
          <a:p>
            <a:r>
              <a:rPr lang="en-US" dirty="0" smtClean="0">
                <a:latin typeface="Arial"/>
                <a:cs typeface="Arial"/>
              </a:rPr>
              <a:t>(61)</a:t>
            </a:r>
            <a:r>
              <a:rPr lang="en-AU" dirty="0" smtClean="0">
                <a:latin typeface="Arial"/>
                <a:cs typeface="Arial"/>
              </a:rPr>
              <a:t> </a:t>
            </a:r>
            <a:endParaRPr lang="en-US" dirty="0">
              <a:latin typeface="Arial"/>
              <a:cs typeface="Arial"/>
            </a:endParaRPr>
          </a:p>
        </p:txBody>
      </p:sp>
      <p:sp>
        <p:nvSpPr>
          <p:cNvPr id="18" name="Rectangle 17"/>
          <p:cNvSpPr/>
          <p:nvPr/>
        </p:nvSpPr>
        <p:spPr>
          <a:xfrm>
            <a:off x="893699" y="5392965"/>
            <a:ext cx="2710999" cy="646331"/>
          </a:xfrm>
          <a:prstGeom prst="rect">
            <a:avLst/>
          </a:prstGeom>
        </p:spPr>
        <p:txBody>
          <a:bodyPr wrap="none">
            <a:spAutoFit/>
          </a:bodyPr>
          <a:lstStyle/>
          <a:p>
            <a:r>
              <a:rPr lang="en-US" dirty="0" smtClean="0">
                <a:latin typeface="Arial"/>
                <a:cs typeface="Arial"/>
              </a:rPr>
              <a:t>Finally,      </a:t>
            </a:r>
            <a:r>
              <a:rPr lang="en-US" dirty="0">
                <a:latin typeface="Arial"/>
                <a:cs typeface="Arial"/>
              </a:rPr>
              <a:t>is obtained by</a:t>
            </a:r>
            <a:r>
              <a:rPr lang="en-AU" dirty="0">
                <a:latin typeface="Arial"/>
                <a:cs typeface="Arial"/>
              </a:rPr>
              <a:t> </a:t>
            </a:r>
            <a:endParaRPr lang="en-US" dirty="0">
              <a:latin typeface="Arial"/>
              <a:cs typeface="Arial"/>
            </a:endParaRPr>
          </a:p>
          <a:p>
            <a:r>
              <a:rPr lang="en-AU" dirty="0" smtClean="0">
                <a:latin typeface="Arial"/>
                <a:cs typeface="Arial"/>
              </a:rPr>
              <a:t> </a:t>
            </a:r>
            <a:endParaRPr lang="en-US" dirty="0">
              <a:latin typeface="Arial"/>
              <a:cs typeface="Arial"/>
            </a:endParaRPr>
          </a:p>
        </p:txBody>
      </p:sp>
      <p:graphicFrame>
        <p:nvGraphicFramePr>
          <p:cNvPr id="21" name="Object 20"/>
          <p:cNvGraphicFramePr>
            <a:graphicFrameLocks noChangeAspect="1"/>
          </p:cNvGraphicFramePr>
          <p:nvPr>
            <p:extLst/>
          </p:nvPr>
        </p:nvGraphicFramePr>
        <p:xfrm>
          <a:off x="3776643" y="5865322"/>
          <a:ext cx="1860666" cy="315367"/>
        </p:xfrm>
        <a:graphic>
          <a:graphicData uri="http://schemas.openxmlformats.org/presentationml/2006/ole">
            <mc:AlternateContent xmlns:mc="http://schemas.openxmlformats.org/markup-compatibility/2006">
              <mc:Choice xmlns:v="urn:schemas-microsoft-com:vml" Requires="v">
                <p:oleObj spid="_x0000_s64715" name="Equation" r:id="rId9" imgW="1498600" imgH="254000" progId="Equation.DSMT4">
                  <p:embed/>
                </p:oleObj>
              </mc:Choice>
              <mc:Fallback>
                <p:oleObj name="Equation" r:id="rId9" imgW="1498600" imgH="2540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6643" y="5865322"/>
                        <a:ext cx="1860666" cy="315367"/>
                      </a:xfrm>
                      <a:prstGeom prst="rect">
                        <a:avLst/>
                      </a:prstGeom>
                      <a:noFill/>
                      <a:extLst/>
                    </p:spPr>
                  </p:pic>
                </p:oleObj>
              </mc:Fallback>
            </mc:AlternateContent>
          </a:graphicData>
        </a:graphic>
      </p:graphicFrame>
      <p:sp>
        <p:nvSpPr>
          <p:cNvPr id="22" name="Rectangle 21"/>
          <p:cNvSpPr/>
          <p:nvPr/>
        </p:nvSpPr>
        <p:spPr>
          <a:xfrm>
            <a:off x="7961179" y="5828666"/>
            <a:ext cx="595160" cy="369332"/>
          </a:xfrm>
          <a:prstGeom prst="rect">
            <a:avLst/>
          </a:prstGeom>
        </p:spPr>
        <p:txBody>
          <a:bodyPr wrap="none">
            <a:spAutoFit/>
          </a:bodyPr>
          <a:lstStyle/>
          <a:p>
            <a:r>
              <a:rPr lang="en-US" dirty="0" smtClean="0">
                <a:latin typeface="Arial"/>
                <a:cs typeface="Arial"/>
              </a:rPr>
              <a:t>(62)</a:t>
            </a:r>
            <a:r>
              <a:rPr lang="en-AU" dirty="0" smtClean="0">
                <a:latin typeface="Arial"/>
                <a:cs typeface="Arial"/>
              </a:rPr>
              <a:t> </a:t>
            </a:r>
            <a:endParaRPr lang="en-US" dirty="0">
              <a:latin typeface="Arial"/>
              <a:cs typeface="Arial"/>
            </a:endParaRPr>
          </a:p>
        </p:txBody>
      </p:sp>
      <p:sp>
        <p:nvSpPr>
          <p:cNvPr id="23" name="Rectangle 22"/>
          <p:cNvSpPr/>
          <p:nvPr/>
        </p:nvSpPr>
        <p:spPr>
          <a:xfrm>
            <a:off x="893699" y="2264669"/>
            <a:ext cx="5072948" cy="369332"/>
          </a:xfrm>
          <a:prstGeom prst="rect">
            <a:avLst/>
          </a:prstGeom>
        </p:spPr>
        <p:txBody>
          <a:bodyPr wrap="none">
            <a:spAutoFit/>
          </a:bodyPr>
          <a:lstStyle/>
          <a:p>
            <a:r>
              <a:rPr lang="en-US" dirty="0">
                <a:latin typeface="Arial"/>
                <a:cs typeface="Arial"/>
              </a:rPr>
              <a:t>S</a:t>
            </a:r>
            <a:r>
              <a:rPr lang="en-US" dirty="0" smtClean="0">
                <a:latin typeface="Arial"/>
                <a:cs typeface="Arial"/>
              </a:rPr>
              <a:t>olving </a:t>
            </a:r>
            <a:r>
              <a:rPr lang="en-US" dirty="0" err="1">
                <a:latin typeface="Arial"/>
                <a:cs typeface="Arial"/>
              </a:rPr>
              <a:t>Eqs</a:t>
            </a:r>
            <a:r>
              <a:rPr lang="en-US" dirty="0">
                <a:latin typeface="Arial"/>
                <a:cs typeface="Arial"/>
              </a:rPr>
              <a:t>. (</a:t>
            </a:r>
            <a:r>
              <a:rPr lang="en-US" dirty="0" smtClean="0">
                <a:latin typeface="Arial"/>
                <a:cs typeface="Arial"/>
              </a:rPr>
              <a:t>57) </a:t>
            </a:r>
            <a:r>
              <a:rPr lang="en-US" dirty="0">
                <a:latin typeface="Arial"/>
                <a:cs typeface="Arial"/>
              </a:rPr>
              <a:t>and (</a:t>
            </a:r>
            <a:r>
              <a:rPr lang="en-US" dirty="0" smtClean="0">
                <a:latin typeface="Arial"/>
                <a:cs typeface="Arial"/>
              </a:rPr>
              <a:t>58) for       and       yields</a:t>
            </a:r>
            <a:r>
              <a:rPr lang="en-AU" dirty="0" smtClean="0">
                <a:latin typeface="Arial"/>
                <a:cs typeface="Arial"/>
              </a:rPr>
              <a:t> </a:t>
            </a:r>
            <a:r>
              <a:rPr lang="en-US" dirty="0" smtClean="0">
                <a:latin typeface="Arial"/>
                <a:cs typeface="Arial"/>
              </a:rPr>
              <a:t>      </a:t>
            </a:r>
            <a:endParaRPr lang="en-US" dirty="0">
              <a:latin typeface="Arial"/>
              <a:cs typeface="Arial"/>
            </a:endParaRPr>
          </a:p>
        </p:txBody>
      </p:sp>
      <p:sp>
        <p:nvSpPr>
          <p:cNvPr id="27" name="Rectangle 26"/>
          <p:cNvSpPr/>
          <p:nvPr/>
        </p:nvSpPr>
        <p:spPr>
          <a:xfrm>
            <a:off x="660862" y="555450"/>
            <a:ext cx="7858959" cy="923330"/>
          </a:xfrm>
          <a:prstGeom prst="rect">
            <a:avLst/>
          </a:prstGeom>
        </p:spPr>
        <p:txBody>
          <a:bodyPr wrap="square">
            <a:spAutoFit/>
          </a:bodyPr>
          <a:lstStyle/>
          <a:p>
            <a:r>
              <a:rPr lang="en-US" dirty="0" smtClean="0">
                <a:latin typeface="Arial"/>
                <a:cs typeface="Arial"/>
              </a:rPr>
              <a:t>Once      </a:t>
            </a:r>
            <a:r>
              <a:rPr lang="en-US" dirty="0">
                <a:latin typeface="Arial"/>
                <a:cs typeface="Arial"/>
              </a:rPr>
              <a:t>is known , we can </a:t>
            </a:r>
            <a:r>
              <a:rPr lang="en-US" dirty="0" smtClean="0">
                <a:latin typeface="Arial"/>
                <a:cs typeface="Arial"/>
              </a:rPr>
              <a:t>solve       </a:t>
            </a:r>
            <a:r>
              <a:rPr lang="en-US" dirty="0">
                <a:latin typeface="Arial"/>
                <a:cs typeface="Arial"/>
              </a:rPr>
              <a:t>by expanding </a:t>
            </a:r>
            <a:r>
              <a:rPr lang="en-US" dirty="0" err="1">
                <a:latin typeface="Arial"/>
                <a:cs typeface="Arial"/>
              </a:rPr>
              <a:t>Eqs</a:t>
            </a:r>
            <a:r>
              <a:rPr lang="en-US" dirty="0">
                <a:latin typeface="Arial"/>
                <a:cs typeface="Arial"/>
              </a:rPr>
              <a:t>. </a:t>
            </a:r>
            <a:r>
              <a:rPr lang="en-US" dirty="0" smtClean="0">
                <a:latin typeface="Arial"/>
                <a:cs typeface="Arial"/>
              </a:rPr>
              <a:t>(51) </a:t>
            </a:r>
            <a:r>
              <a:rPr lang="en-US" dirty="0">
                <a:latin typeface="Arial"/>
                <a:cs typeface="Arial"/>
              </a:rPr>
              <a:t>and (</a:t>
            </a:r>
            <a:r>
              <a:rPr lang="en-US" dirty="0" smtClean="0">
                <a:latin typeface="Arial"/>
                <a:cs typeface="Arial"/>
              </a:rPr>
              <a:t>52) </a:t>
            </a:r>
            <a:r>
              <a:rPr lang="en-US" dirty="0">
                <a:latin typeface="Arial"/>
                <a:cs typeface="Arial"/>
              </a:rPr>
              <a:t>as follows:</a:t>
            </a:r>
            <a:endParaRPr lang="en-AU" dirty="0">
              <a:latin typeface="Arial"/>
              <a:cs typeface="Arial"/>
            </a:endParaRPr>
          </a:p>
          <a:p>
            <a:r>
              <a:rPr lang="en-US" dirty="0" smtClean="0"/>
              <a:t> </a:t>
            </a:r>
            <a:r>
              <a:rPr lang="en-AU" dirty="0" smtClean="0"/>
              <a:t> </a:t>
            </a:r>
            <a:endParaRPr lang="en-US" dirty="0"/>
          </a:p>
        </p:txBody>
      </p:sp>
      <p:graphicFrame>
        <p:nvGraphicFramePr>
          <p:cNvPr id="25" name="Object 24"/>
          <p:cNvGraphicFramePr>
            <a:graphicFrameLocks noChangeAspect="1"/>
          </p:cNvGraphicFramePr>
          <p:nvPr>
            <p:extLst/>
          </p:nvPr>
        </p:nvGraphicFramePr>
        <p:xfrm>
          <a:off x="2932834" y="2837201"/>
          <a:ext cx="3233737" cy="755650"/>
        </p:xfrm>
        <a:graphic>
          <a:graphicData uri="http://schemas.openxmlformats.org/presentationml/2006/ole">
            <mc:AlternateContent xmlns:mc="http://schemas.openxmlformats.org/markup-compatibility/2006">
              <mc:Choice xmlns:v="urn:schemas-microsoft-com:vml" Requires="v">
                <p:oleObj spid="_x0000_s64716" name="Equation" r:id="rId11" imgW="2667000" imgH="622300" progId="Equation.DSMT4">
                  <p:embed/>
                </p:oleObj>
              </mc:Choice>
              <mc:Fallback>
                <p:oleObj name="Equation" r:id="rId11" imgW="2667000" imgH="622300" progId="Equation.DSMT4">
                  <p:embed/>
                  <p:pic>
                    <p:nvPicPr>
                      <p:cNvPr id="0" name=""/>
                      <p:cNvPicPr>
                        <a:picLocks noChangeAspect="1" noChangeArrowheads="1"/>
                      </p:cNvPicPr>
                      <p:nvPr/>
                    </p:nvPicPr>
                    <p:blipFill>
                      <a:blip r:embed="rId12"/>
                      <a:srcRect/>
                      <a:stretch>
                        <a:fillRect/>
                      </a:stretch>
                    </p:blipFill>
                    <p:spPr bwMode="auto">
                      <a:xfrm>
                        <a:off x="2932834" y="2837201"/>
                        <a:ext cx="3233737" cy="755650"/>
                      </a:xfrm>
                      <a:prstGeom prst="rect">
                        <a:avLst/>
                      </a:prstGeom>
                      <a:noFill/>
                      <a:extLst/>
                    </p:spPr>
                  </p:pic>
                </p:oleObj>
              </mc:Fallback>
            </mc:AlternateContent>
          </a:graphicData>
        </a:graphic>
      </p:graphicFrame>
      <p:graphicFrame>
        <p:nvGraphicFramePr>
          <p:cNvPr id="30" name="Object 29"/>
          <p:cNvGraphicFramePr>
            <a:graphicFrameLocks noChangeAspect="1"/>
          </p:cNvGraphicFramePr>
          <p:nvPr>
            <p:extLst/>
          </p:nvPr>
        </p:nvGraphicFramePr>
        <p:xfrm>
          <a:off x="2932834" y="3675367"/>
          <a:ext cx="3357562" cy="755650"/>
        </p:xfrm>
        <a:graphic>
          <a:graphicData uri="http://schemas.openxmlformats.org/presentationml/2006/ole">
            <mc:AlternateContent xmlns:mc="http://schemas.openxmlformats.org/markup-compatibility/2006">
              <mc:Choice xmlns:v="urn:schemas-microsoft-com:vml" Requires="v">
                <p:oleObj spid="_x0000_s64717" name="Equation" r:id="rId13" imgW="2768600" imgH="622300" progId="Equation.DSMT4">
                  <p:embed/>
                </p:oleObj>
              </mc:Choice>
              <mc:Fallback>
                <p:oleObj name="Equation" r:id="rId13" imgW="2768600" imgH="622300" progId="Equation.DSMT4">
                  <p:embed/>
                  <p:pic>
                    <p:nvPicPr>
                      <p:cNvPr id="0" name=""/>
                      <p:cNvPicPr>
                        <a:picLocks noChangeAspect="1" noChangeArrowheads="1"/>
                      </p:cNvPicPr>
                      <p:nvPr/>
                    </p:nvPicPr>
                    <p:blipFill>
                      <a:blip r:embed="rId14"/>
                      <a:srcRect/>
                      <a:stretch>
                        <a:fillRect/>
                      </a:stretch>
                    </p:blipFill>
                    <p:spPr bwMode="auto">
                      <a:xfrm>
                        <a:off x="2932834" y="3675367"/>
                        <a:ext cx="3357562" cy="755650"/>
                      </a:xfrm>
                      <a:prstGeom prst="rect">
                        <a:avLst/>
                      </a:prstGeom>
                      <a:noFill/>
                      <a:extLst/>
                    </p:spPr>
                  </p:pic>
                </p:oleObj>
              </mc:Fallback>
            </mc:AlternateContent>
          </a:graphicData>
        </a:graphic>
      </p:graphicFrame>
      <p:sp>
        <p:nvSpPr>
          <p:cNvPr id="31" name="TextBox 30"/>
          <p:cNvSpPr txBox="1"/>
          <p:nvPr/>
        </p:nvSpPr>
        <p:spPr>
          <a:xfrm>
            <a:off x="8604593" y="220285"/>
            <a:ext cx="441422" cy="369332"/>
          </a:xfrm>
          <a:prstGeom prst="rect">
            <a:avLst/>
          </a:prstGeom>
          <a:noFill/>
        </p:spPr>
        <p:txBody>
          <a:bodyPr wrap="none" rtlCol="0">
            <a:spAutoFit/>
          </a:bodyPr>
          <a:lstStyle/>
          <a:p>
            <a:r>
              <a:rPr lang="en-AU" dirty="0" smtClean="0">
                <a:latin typeface="Arial"/>
                <a:cs typeface="Arial"/>
              </a:rPr>
              <a:t>45</a:t>
            </a:r>
            <a:endParaRPr lang="en-US" dirty="0">
              <a:latin typeface="Arial"/>
              <a:cs typeface="Arial"/>
            </a:endParaRPr>
          </a:p>
        </p:txBody>
      </p:sp>
      <p:graphicFrame>
        <p:nvGraphicFramePr>
          <p:cNvPr id="32" name="Object 31"/>
          <p:cNvGraphicFramePr>
            <a:graphicFrameLocks noChangeAspect="1"/>
          </p:cNvGraphicFramePr>
          <p:nvPr>
            <p:extLst/>
          </p:nvPr>
        </p:nvGraphicFramePr>
        <p:xfrm>
          <a:off x="1361575" y="589617"/>
          <a:ext cx="254000" cy="312737"/>
        </p:xfrm>
        <a:graphic>
          <a:graphicData uri="http://schemas.openxmlformats.org/presentationml/2006/ole">
            <mc:AlternateContent xmlns:mc="http://schemas.openxmlformats.org/markup-compatibility/2006">
              <mc:Choice xmlns:v="urn:schemas-microsoft-com:vml" Requires="v">
                <p:oleObj spid="_x0000_s64718" name="Equation" r:id="rId15" imgW="165100" imgH="203200" progId="Equation.DSMT4">
                  <p:embed/>
                </p:oleObj>
              </mc:Choice>
              <mc:Fallback>
                <p:oleObj name="Equation" r:id="rId15" imgW="165100" imgH="203200" progId="Equation.DSMT4">
                  <p:embed/>
                  <p:pic>
                    <p:nvPicPr>
                      <p:cNvPr id="0" name=""/>
                      <p:cNvPicPr>
                        <a:picLocks noChangeAspect="1" noChangeArrowheads="1"/>
                      </p:cNvPicPr>
                      <p:nvPr/>
                    </p:nvPicPr>
                    <p:blipFill>
                      <a:blip r:embed="rId16"/>
                      <a:srcRect/>
                      <a:stretch>
                        <a:fillRect/>
                      </a:stretch>
                    </p:blipFill>
                    <p:spPr bwMode="auto">
                      <a:xfrm>
                        <a:off x="1361575" y="589617"/>
                        <a:ext cx="254000" cy="312737"/>
                      </a:xfrm>
                      <a:prstGeom prst="rect">
                        <a:avLst/>
                      </a:prstGeom>
                      <a:noFill/>
                      <a:extLst/>
                    </p:spPr>
                  </p:pic>
                </p:oleObj>
              </mc:Fallback>
            </mc:AlternateContent>
          </a:graphicData>
        </a:graphic>
      </p:graphicFrame>
      <p:graphicFrame>
        <p:nvGraphicFramePr>
          <p:cNvPr id="33" name="Object 32"/>
          <p:cNvGraphicFramePr>
            <a:graphicFrameLocks noChangeAspect="1"/>
          </p:cNvGraphicFramePr>
          <p:nvPr>
            <p:extLst/>
          </p:nvPr>
        </p:nvGraphicFramePr>
        <p:xfrm>
          <a:off x="4170509" y="589617"/>
          <a:ext cx="274638" cy="312737"/>
        </p:xfrm>
        <a:graphic>
          <a:graphicData uri="http://schemas.openxmlformats.org/presentationml/2006/ole">
            <mc:AlternateContent xmlns:mc="http://schemas.openxmlformats.org/markup-compatibility/2006">
              <mc:Choice xmlns:v="urn:schemas-microsoft-com:vml" Requires="v">
                <p:oleObj spid="_x0000_s64719" name="Equation" r:id="rId17" imgW="177800" imgH="203200" progId="Equation.DSMT4">
                  <p:embed/>
                </p:oleObj>
              </mc:Choice>
              <mc:Fallback>
                <p:oleObj name="Equation" r:id="rId17" imgW="177800" imgH="203200" progId="Equation.DSMT4">
                  <p:embed/>
                  <p:pic>
                    <p:nvPicPr>
                      <p:cNvPr id="0" name=""/>
                      <p:cNvPicPr>
                        <a:picLocks noChangeAspect="1" noChangeArrowheads="1"/>
                      </p:cNvPicPr>
                      <p:nvPr/>
                    </p:nvPicPr>
                    <p:blipFill>
                      <a:blip r:embed="rId18"/>
                      <a:srcRect/>
                      <a:stretch>
                        <a:fillRect/>
                      </a:stretch>
                    </p:blipFill>
                    <p:spPr bwMode="auto">
                      <a:xfrm>
                        <a:off x="4170509" y="589617"/>
                        <a:ext cx="274638" cy="312737"/>
                      </a:xfrm>
                      <a:prstGeom prst="rect">
                        <a:avLst/>
                      </a:prstGeom>
                      <a:noFill/>
                      <a:extLst/>
                    </p:spPr>
                  </p:pic>
                </p:oleObj>
              </mc:Fallback>
            </mc:AlternateContent>
          </a:graphicData>
        </a:graphic>
      </p:graphicFrame>
      <p:graphicFrame>
        <p:nvGraphicFramePr>
          <p:cNvPr id="34" name="Object 33"/>
          <p:cNvGraphicFramePr>
            <a:graphicFrameLocks noChangeAspect="1"/>
          </p:cNvGraphicFramePr>
          <p:nvPr>
            <p:extLst/>
          </p:nvPr>
        </p:nvGraphicFramePr>
        <p:xfrm>
          <a:off x="4862214" y="2321263"/>
          <a:ext cx="350837" cy="312738"/>
        </p:xfrm>
        <a:graphic>
          <a:graphicData uri="http://schemas.openxmlformats.org/presentationml/2006/ole">
            <mc:AlternateContent xmlns:mc="http://schemas.openxmlformats.org/markup-compatibility/2006">
              <mc:Choice xmlns:v="urn:schemas-microsoft-com:vml" Requires="v">
                <p:oleObj spid="_x0000_s64720" name="Equation" r:id="rId19" imgW="228600" imgH="203200" progId="Equation.DSMT4">
                  <p:embed/>
                </p:oleObj>
              </mc:Choice>
              <mc:Fallback>
                <p:oleObj name="Equation" r:id="rId19" imgW="228600" imgH="203200" progId="Equation.DSMT4">
                  <p:embed/>
                  <p:pic>
                    <p:nvPicPr>
                      <p:cNvPr id="0" name=""/>
                      <p:cNvPicPr>
                        <a:picLocks noChangeAspect="1" noChangeArrowheads="1"/>
                      </p:cNvPicPr>
                      <p:nvPr/>
                    </p:nvPicPr>
                    <p:blipFill>
                      <a:blip r:embed="rId20"/>
                      <a:srcRect/>
                      <a:stretch>
                        <a:fillRect/>
                      </a:stretch>
                    </p:blipFill>
                    <p:spPr bwMode="auto">
                      <a:xfrm>
                        <a:off x="4862214" y="2321263"/>
                        <a:ext cx="350837" cy="312738"/>
                      </a:xfrm>
                      <a:prstGeom prst="rect">
                        <a:avLst/>
                      </a:prstGeom>
                      <a:noFill/>
                      <a:extLst/>
                    </p:spPr>
                  </p:pic>
                </p:oleObj>
              </mc:Fallback>
            </mc:AlternateContent>
          </a:graphicData>
        </a:graphic>
      </p:graphicFrame>
      <p:graphicFrame>
        <p:nvGraphicFramePr>
          <p:cNvPr id="35" name="Object 34"/>
          <p:cNvGraphicFramePr>
            <a:graphicFrameLocks noChangeAspect="1"/>
          </p:cNvGraphicFramePr>
          <p:nvPr>
            <p:extLst/>
          </p:nvPr>
        </p:nvGraphicFramePr>
        <p:xfrm>
          <a:off x="4031901" y="2304313"/>
          <a:ext cx="350837" cy="312738"/>
        </p:xfrm>
        <a:graphic>
          <a:graphicData uri="http://schemas.openxmlformats.org/presentationml/2006/ole">
            <mc:AlternateContent xmlns:mc="http://schemas.openxmlformats.org/markup-compatibility/2006">
              <mc:Choice xmlns:v="urn:schemas-microsoft-com:vml" Requires="v">
                <p:oleObj spid="_x0000_s64721" name="Equation" r:id="rId21" imgW="228600" imgH="203200" progId="Equation.DSMT4">
                  <p:embed/>
                </p:oleObj>
              </mc:Choice>
              <mc:Fallback>
                <p:oleObj name="Equation" r:id="rId21" imgW="228600" imgH="203200" progId="Equation.DSMT4">
                  <p:embed/>
                  <p:pic>
                    <p:nvPicPr>
                      <p:cNvPr id="0" name=""/>
                      <p:cNvPicPr>
                        <a:picLocks noChangeAspect="1" noChangeArrowheads="1"/>
                      </p:cNvPicPr>
                      <p:nvPr/>
                    </p:nvPicPr>
                    <p:blipFill>
                      <a:blip r:embed="rId22"/>
                      <a:srcRect/>
                      <a:stretch>
                        <a:fillRect/>
                      </a:stretch>
                    </p:blipFill>
                    <p:spPr bwMode="auto">
                      <a:xfrm>
                        <a:off x="4031901" y="2304313"/>
                        <a:ext cx="350837" cy="312738"/>
                      </a:xfrm>
                      <a:prstGeom prst="rect">
                        <a:avLst/>
                      </a:prstGeom>
                      <a:noFill/>
                      <a:extLst/>
                    </p:spPr>
                  </p:pic>
                </p:oleObj>
              </mc:Fallback>
            </mc:AlternateContent>
          </a:graphicData>
        </a:graphic>
      </p:graphicFrame>
      <p:graphicFrame>
        <p:nvGraphicFramePr>
          <p:cNvPr id="36" name="Object 35"/>
          <p:cNvGraphicFramePr>
            <a:graphicFrameLocks noChangeAspect="1"/>
          </p:cNvGraphicFramePr>
          <p:nvPr>
            <p:extLst/>
          </p:nvPr>
        </p:nvGraphicFramePr>
        <p:xfrm>
          <a:off x="1745615" y="5431454"/>
          <a:ext cx="273050" cy="312737"/>
        </p:xfrm>
        <a:graphic>
          <a:graphicData uri="http://schemas.openxmlformats.org/presentationml/2006/ole">
            <mc:AlternateContent xmlns:mc="http://schemas.openxmlformats.org/markup-compatibility/2006">
              <mc:Choice xmlns:v="urn:schemas-microsoft-com:vml" Requires="v">
                <p:oleObj spid="_x0000_s64722" name="Equation" r:id="rId23" imgW="177800" imgH="203200" progId="Equation.DSMT4">
                  <p:embed/>
                </p:oleObj>
              </mc:Choice>
              <mc:Fallback>
                <p:oleObj name="Equation" r:id="rId23" imgW="177800" imgH="203200" progId="Equation.DSMT4">
                  <p:embed/>
                  <p:pic>
                    <p:nvPicPr>
                      <p:cNvPr id="0" name=""/>
                      <p:cNvPicPr>
                        <a:picLocks noChangeAspect="1" noChangeArrowheads="1"/>
                      </p:cNvPicPr>
                      <p:nvPr/>
                    </p:nvPicPr>
                    <p:blipFill>
                      <a:blip r:embed="rId24"/>
                      <a:srcRect/>
                      <a:stretch>
                        <a:fillRect/>
                      </a:stretch>
                    </p:blipFill>
                    <p:spPr bwMode="auto">
                      <a:xfrm>
                        <a:off x="1745615" y="5431454"/>
                        <a:ext cx="273050" cy="312737"/>
                      </a:xfrm>
                      <a:prstGeom prst="rect">
                        <a:avLst/>
                      </a:prstGeom>
                      <a:noFill/>
                      <a:extLst/>
                    </p:spPr>
                  </p:pic>
                </p:oleObj>
              </mc:Fallback>
            </mc:AlternateContent>
          </a:graphicData>
        </a:graphic>
      </p:graphicFrame>
    </p:spTree>
    <p:extLst>
      <p:ext uri="{BB962C8B-B14F-4D97-AF65-F5344CB8AC3E}">
        <p14:creationId xmlns:p14="http://schemas.microsoft.com/office/powerpoint/2010/main" val="1253491672"/>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908720"/>
            <a:ext cx="8229600" cy="1215008"/>
          </a:xfrm>
        </p:spPr>
        <p:txBody>
          <a:bodyPr>
            <a:normAutofit fontScale="90000"/>
          </a:bodyPr>
          <a:lstStyle/>
          <a:p>
            <a:pPr algn="l"/>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Lecture 1</a:t>
            </a: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-1</a:t>
            </a:r>
            <a:r>
              <a:rPr lang="kk-KZ" sz="2000" b="1" smtClean="0">
                <a:latin typeface="Arial" pitchFamily="34" charset="0"/>
                <a:cs typeface="Arial" pitchFamily="34" charset="0"/>
              </a:rPr>
              <a:t>3</a:t>
            </a:r>
            <a:r>
              <a:rPr lang="en-US" sz="2000" b="1" smtClean="0">
                <a:latin typeface="Arial" pitchFamily="34" charset="0"/>
                <a:cs typeface="Arial" pitchFamily="34" charset="0"/>
              </a:rPr>
              <a:t>. </a:t>
            </a:r>
            <a:r>
              <a:rPr lang="en-US" sz="2000" b="1" dirty="0" smtClean="0">
                <a:latin typeface="Arial" pitchFamily="34" charset="0"/>
                <a:cs typeface="Arial" pitchFamily="34" charset="0"/>
              </a:rPr>
              <a:t>POSITION ANALYSIS OF THE FANUC ROBOT</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Topics:</a:t>
            </a:r>
            <a:r>
              <a:rPr lang="ru-RU" dirty="0" smtClean="0"/>
              <a:t/>
            </a:r>
            <a:br>
              <a:rPr lang="ru-RU" dirty="0" smtClean="0"/>
            </a:br>
            <a:endParaRPr lang="ru-RU" dirty="0"/>
          </a:p>
        </p:txBody>
      </p:sp>
      <p:sp>
        <p:nvSpPr>
          <p:cNvPr id="3" name="Содержимое 2"/>
          <p:cNvSpPr>
            <a:spLocks noGrp="1"/>
          </p:cNvSpPr>
          <p:nvPr>
            <p:ph idx="1"/>
          </p:nvPr>
        </p:nvSpPr>
        <p:spPr>
          <a:xfrm>
            <a:off x="683568" y="2332037"/>
            <a:ext cx="8229600" cy="4525963"/>
          </a:xfrm>
        </p:spPr>
        <p:txBody>
          <a:bodyPr/>
          <a:lstStyle/>
          <a:p>
            <a:pPr lvl="0">
              <a:lnSpc>
                <a:spcPct val="150000"/>
              </a:lnSpc>
              <a:buNone/>
            </a:pPr>
            <a:r>
              <a:rPr lang="en-US" sz="1800" dirty="0" smtClean="0">
                <a:latin typeface="Arial" pitchFamily="34" charset="0"/>
                <a:cs typeface="Arial" pitchFamily="34" charset="0"/>
              </a:rPr>
              <a:t>1. Direct Kinematics </a:t>
            </a:r>
            <a:endParaRPr lang="ru-RU" sz="1800" dirty="0" smtClean="0">
              <a:latin typeface="Arial" pitchFamily="34" charset="0"/>
              <a:cs typeface="Arial" pitchFamily="34" charset="0"/>
            </a:endParaRPr>
          </a:p>
          <a:p>
            <a:pPr lvl="0">
              <a:lnSpc>
                <a:spcPct val="150000"/>
              </a:lnSpc>
              <a:buNone/>
            </a:pPr>
            <a:r>
              <a:rPr lang="en-US" sz="1800" dirty="0" smtClean="0">
                <a:latin typeface="Arial" pitchFamily="34" charset="0"/>
                <a:cs typeface="Arial" pitchFamily="34" charset="0"/>
              </a:rPr>
              <a:t>2. Inverse Kinematics</a:t>
            </a:r>
          </a:p>
          <a:p>
            <a:pPr lvl="0">
              <a:lnSpc>
                <a:spcPct val="150000"/>
              </a:lnSpc>
              <a:buNone/>
            </a:pPr>
            <a:r>
              <a:rPr lang="en-US" sz="1800" dirty="0" smtClean="0">
                <a:latin typeface="Arial" pitchFamily="34" charset="0"/>
                <a:cs typeface="Arial" pitchFamily="34" charset="0"/>
              </a:rPr>
              <a:t>3. Wrist Center Position</a:t>
            </a:r>
            <a:endParaRPr lang="ru-RU" sz="1800" dirty="0" smtClean="0">
              <a:latin typeface="Arial" pitchFamily="34" charset="0"/>
              <a:cs typeface="Arial" pitchFamily="34" charset="0"/>
            </a:endParaRPr>
          </a:p>
          <a:p>
            <a:pPr lvl="0">
              <a:lnSpc>
                <a:spcPct val="150000"/>
              </a:lnSpc>
              <a:buNone/>
            </a:pPr>
            <a:r>
              <a:rPr lang="en-US" sz="1800" dirty="0" smtClean="0">
                <a:latin typeface="Arial" pitchFamily="34" charset="0"/>
                <a:cs typeface="Arial" pitchFamily="34" charset="0"/>
              </a:rPr>
              <a:t>4. End-</a:t>
            </a:r>
            <a:r>
              <a:rPr lang="en-US" sz="1800" dirty="0" err="1" smtClean="0">
                <a:latin typeface="Arial" pitchFamily="34" charset="0"/>
                <a:cs typeface="Arial" pitchFamily="34" charset="0"/>
              </a:rPr>
              <a:t>Effector</a:t>
            </a:r>
            <a:r>
              <a:rPr lang="en-US" sz="1800" dirty="0" smtClean="0">
                <a:latin typeface="Arial" pitchFamily="34" charset="0"/>
                <a:cs typeface="Arial" pitchFamily="34" charset="0"/>
              </a:rPr>
              <a:t> Orientation</a:t>
            </a:r>
            <a:endParaRPr lang="ru-RU" sz="1800" dirty="0" smtClean="0">
              <a:latin typeface="Arial" pitchFamily="34" charset="0"/>
              <a:cs typeface="Arial" pitchFamily="34" charset="0"/>
            </a:endParaRPr>
          </a:p>
          <a:p>
            <a:pPr>
              <a:buNone/>
            </a:pPr>
            <a:endParaRPr lang="ru-RU" dirty="0"/>
          </a:p>
        </p:txBody>
      </p:sp>
      <p:sp>
        <p:nvSpPr>
          <p:cNvPr id="4" name="Прямоугольник 3"/>
          <p:cNvSpPr/>
          <p:nvPr/>
        </p:nvSpPr>
        <p:spPr>
          <a:xfrm>
            <a:off x="8604448" y="260648"/>
            <a:ext cx="312906" cy="369332"/>
          </a:xfrm>
          <a:prstGeom prst="rect">
            <a:avLst/>
          </a:prstGeom>
        </p:spPr>
        <p:txBody>
          <a:bodyPr wrap="none">
            <a:spAutoFit/>
          </a:bodyPr>
          <a:lstStyle/>
          <a:p>
            <a:r>
              <a:rPr lang="en-US" dirty="0" smtClean="0">
                <a:latin typeface="Arial"/>
                <a:cs typeface="Arial"/>
              </a:rPr>
              <a:t>1</a:t>
            </a:r>
            <a:endParaRPr lang="en-US" dirty="0">
              <a:latin typeface="Arial"/>
              <a:cs typeface="Arial"/>
            </a:endParaRPr>
          </a:p>
        </p:txBody>
      </p:sp>
    </p:spTree>
    <p:extLst>
      <p:ext uri="{BB962C8B-B14F-4D97-AF65-F5344CB8AC3E}">
        <p14:creationId xmlns:p14="http://schemas.microsoft.com/office/powerpoint/2010/main" val="1418092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6148" y="260648"/>
            <a:ext cx="8229600" cy="1143000"/>
          </a:xfrm>
        </p:spPr>
        <p:txBody>
          <a:bodyPr>
            <a:normAutofit/>
          </a:bodyPr>
          <a:lstStyle/>
          <a:p>
            <a:pPr lvl="0" algn="l"/>
            <a:r>
              <a:rPr lang="en-US" sz="1800" b="1" dirty="0" smtClean="0">
                <a:latin typeface="Arial" pitchFamily="34" charset="0"/>
                <a:cs typeface="Arial" pitchFamily="34" charset="0"/>
              </a:rPr>
              <a:t>    1. Direct Kinematics</a:t>
            </a:r>
            <a:r>
              <a:rPr lang="ru-RU" dirty="0" smtClean="0"/>
              <a:t/>
            </a:r>
            <a:br>
              <a:rPr lang="ru-RU" dirty="0" smtClean="0"/>
            </a:br>
            <a:endParaRPr lang="ru-RU" dirty="0"/>
          </a:p>
        </p:txBody>
      </p:sp>
      <p:sp>
        <p:nvSpPr>
          <p:cNvPr id="3" name="Содержимое 2"/>
          <p:cNvSpPr>
            <a:spLocks noGrp="1"/>
          </p:cNvSpPr>
          <p:nvPr>
            <p:ph idx="1"/>
          </p:nvPr>
        </p:nvSpPr>
        <p:spPr>
          <a:xfrm>
            <a:off x="179512" y="836712"/>
            <a:ext cx="8496944" cy="5904656"/>
          </a:xfrm>
        </p:spPr>
        <p:txBody>
          <a:bodyPr>
            <a:normAutofit lnSpcReduction="10000"/>
          </a:bodyPr>
          <a:lstStyle/>
          <a:p>
            <a:pPr algn="ctr">
              <a:lnSpc>
                <a:spcPct val="150000"/>
              </a:lnSpc>
              <a:buNone/>
            </a:pPr>
            <a:r>
              <a:rPr lang="en-US" sz="1800" dirty="0" smtClean="0">
                <a:latin typeface="Arial" pitchFamily="34" charset="0"/>
                <a:cs typeface="Arial" pitchFamily="34" charset="0"/>
              </a:rPr>
              <a:t> Fig.1 shows a 6-DOF Fanuc robot.</a:t>
            </a:r>
            <a:endParaRPr lang="ru-RU" sz="1800" dirty="0" smtClean="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endParaRPr lang="en-US" sz="1800" dirty="0" smtClean="0">
              <a:latin typeface="Arial" pitchFamily="34" charset="0"/>
              <a:cs typeface="Arial" pitchFamily="34" charset="0"/>
            </a:endParaRPr>
          </a:p>
          <a:p>
            <a:pPr algn="ctr">
              <a:lnSpc>
                <a:spcPct val="150000"/>
              </a:lnSpc>
              <a:buNone/>
            </a:pPr>
            <a:r>
              <a:rPr lang="en-US" sz="1800" dirty="0" smtClean="0">
                <a:latin typeface="Arial" pitchFamily="34" charset="0"/>
                <a:cs typeface="Arial" pitchFamily="34" charset="0"/>
              </a:rPr>
              <a:t>Fig.1</a:t>
            </a:r>
            <a:endParaRPr lang="ru-RU" sz="1800" dirty="0" smtClean="0">
              <a:latin typeface="Arial" pitchFamily="34" charset="0"/>
              <a:cs typeface="Arial" pitchFamily="34" charset="0"/>
            </a:endParaRPr>
          </a:p>
        </p:txBody>
      </p:sp>
      <p:sp>
        <p:nvSpPr>
          <p:cNvPr id="9" name="Прямоугольник 8"/>
          <p:cNvSpPr/>
          <p:nvPr/>
        </p:nvSpPr>
        <p:spPr>
          <a:xfrm>
            <a:off x="8604448" y="260648"/>
            <a:ext cx="312906" cy="369332"/>
          </a:xfrm>
          <a:prstGeom prst="rect">
            <a:avLst/>
          </a:prstGeom>
        </p:spPr>
        <p:txBody>
          <a:bodyPr wrap="none">
            <a:spAutoFit/>
          </a:bodyPr>
          <a:lstStyle/>
          <a:p>
            <a:r>
              <a:rPr lang="en-US" dirty="0" smtClean="0">
                <a:latin typeface="Arial"/>
                <a:cs typeface="Arial"/>
              </a:rPr>
              <a:t>2</a:t>
            </a:r>
            <a:endParaRPr lang="en-US" dirty="0">
              <a:latin typeface="Arial"/>
              <a:cs typeface="Arial"/>
            </a:endParaRPr>
          </a:p>
        </p:txBody>
      </p:sp>
      <p:pic>
        <p:nvPicPr>
          <p:cNvPr id="5129"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97980" y="1268760"/>
            <a:ext cx="4993024" cy="467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463577"/>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pPr algn="just">
              <a:lnSpc>
                <a:spcPct val="200000"/>
              </a:lnSpc>
              <a:buNone/>
            </a:pPr>
            <a:r>
              <a:rPr lang="en-US" dirty="0">
                <a:latin typeface="Arial" pitchFamily="34" charset="0"/>
                <a:cs typeface="Arial" pitchFamily="34" charset="0"/>
              </a:rPr>
              <a:t>In the manipulator of this robot the first </a:t>
            </a:r>
            <a:r>
              <a:rPr lang="en-US" dirty="0" smtClean="0">
                <a:latin typeface="Arial" pitchFamily="34" charset="0"/>
                <a:cs typeface="Arial" pitchFamily="34" charset="0"/>
              </a:rPr>
              <a:t>joint </a:t>
            </a:r>
            <a:r>
              <a:rPr lang="en-US" dirty="0">
                <a:latin typeface="Arial" pitchFamily="34" charset="0"/>
                <a:cs typeface="Arial" pitchFamily="34" charset="0"/>
              </a:rPr>
              <a:t>axis points up vertically along the</a:t>
            </a:r>
          </a:p>
          <a:p>
            <a:pPr algn="just">
              <a:lnSpc>
                <a:spcPct val="150000"/>
              </a:lnSpc>
              <a:buNone/>
            </a:pPr>
            <a:r>
              <a:rPr lang="en-US" dirty="0">
                <a:latin typeface="Arial" pitchFamily="34" charset="0"/>
                <a:cs typeface="Arial" pitchFamily="34" charset="0"/>
              </a:rPr>
              <a:t>          –axis,  the second joint axis is perpendicular to the first joint axis with a  small offset distance </a:t>
            </a:r>
            <a:r>
              <a:rPr lang="en-US" dirty="0" smtClean="0">
                <a:latin typeface="Arial" pitchFamily="34" charset="0"/>
                <a:cs typeface="Arial" pitchFamily="34" charset="0"/>
              </a:rPr>
              <a:t>   </a:t>
            </a:r>
            <a:r>
              <a:rPr lang="en-US" i="1" dirty="0" smtClean="0">
                <a:latin typeface="Arial" pitchFamily="34" charset="0"/>
                <a:cs typeface="Arial" pitchFamily="34" charset="0"/>
              </a:rPr>
              <a:t>=</a:t>
            </a:r>
            <a:r>
              <a:rPr lang="en-US" i="1" dirty="0">
                <a:latin typeface="Arial" pitchFamily="34" charset="0"/>
                <a:cs typeface="Arial" pitchFamily="34" charset="0"/>
              </a:rPr>
              <a:t>OA</a:t>
            </a:r>
            <a:r>
              <a:rPr lang="en-US" dirty="0">
                <a:latin typeface="Arial" pitchFamily="34" charset="0"/>
                <a:cs typeface="Arial" pitchFamily="34" charset="0"/>
              </a:rPr>
              <a:t>, the third joint axis is parallel to the second with an offset distance </a:t>
            </a:r>
            <a:r>
              <a:rPr lang="en-US" dirty="0" smtClean="0">
                <a:latin typeface="Arial" pitchFamily="34" charset="0"/>
                <a:cs typeface="Arial" pitchFamily="34" charset="0"/>
              </a:rPr>
              <a:t> </a:t>
            </a:r>
            <a:r>
              <a:rPr lang="en-US" i="1" dirty="0" smtClean="0">
                <a:latin typeface="Arial" pitchFamily="34" charset="0"/>
                <a:cs typeface="Arial" pitchFamily="34" charset="0"/>
              </a:rPr>
              <a:t> </a:t>
            </a:r>
            <a:r>
              <a:rPr lang="en-US" dirty="0">
                <a:latin typeface="Arial" pitchFamily="34" charset="0"/>
                <a:cs typeface="Arial" pitchFamily="34" charset="0"/>
              </a:rPr>
              <a:t>= </a:t>
            </a:r>
            <a:r>
              <a:rPr lang="en-US" i="1" dirty="0">
                <a:latin typeface="Arial" pitchFamily="34" charset="0"/>
                <a:cs typeface="Arial" pitchFamily="34" charset="0"/>
              </a:rPr>
              <a:t>AB</a:t>
            </a:r>
            <a:r>
              <a:rPr lang="en-US" dirty="0">
                <a:latin typeface="Arial" pitchFamily="34" charset="0"/>
                <a:cs typeface="Arial" pitchFamily="34" charset="0"/>
              </a:rPr>
              <a:t>, and the fourth joint axis is perpendicular to the third joint axis with a small offset distance </a:t>
            </a:r>
            <a:r>
              <a:rPr lang="en-US" dirty="0" smtClean="0">
                <a:latin typeface="Arial" pitchFamily="34" charset="0"/>
                <a:cs typeface="Arial" pitchFamily="34" charset="0"/>
              </a:rPr>
              <a:t>    </a:t>
            </a:r>
            <a:r>
              <a:rPr lang="en-US" i="1" dirty="0" smtClean="0">
                <a:latin typeface="Arial" pitchFamily="34" charset="0"/>
                <a:cs typeface="Arial" pitchFamily="34" charset="0"/>
              </a:rPr>
              <a:t>= </a:t>
            </a:r>
            <a:r>
              <a:rPr lang="en-US" i="1" dirty="0">
                <a:latin typeface="Arial" pitchFamily="34" charset="0"/>
                <a:cs typeface="Arial" pitchFamily="34" charset="0"/>
              </a:rPr>
              <a:t>BC</a:t>
            </a:r>
            <a:r>
              <a:rPr lang="en-US" dirty="0">
                <a:latin typeface="Arial" pitchFamily="34" charset="0"/>
                <a:cs typeface="Arial" pitchFamily="34" charset="0"/>
              </a:rPr>
              <a:t>.</a:t>
            </a:r>
            <a:endParaRPr lang="ru-RU" dirty="0">
              <a:latin typeface="Arial" pitchFamily="34" charset="0"/>
              <a:cs typeface="Arial" pitchFamily="34" charset="0"/>
            </a:endParaRPr>
          </a:p>
          <a:p>
            <a:pPr algn="just">
              <a:lnSpc>
                <a:spcPct val="150000"/>
              </a:lnSpc>
              <a:buNone/>
            </a:pPr>
            <a:r>
              <a:rPr lang="en-US" dirty="0">
                <a:latin typeface="Arial" pitchFamily="34" charset="0"/>
                <a:cs typeface="Arial" pitchFamily="34" charset="0"/>
              </a:rPr>
              <a:t>     In addition, the last three joint axes intersect one another perpendicularly in sequence at a common point </a:t>
            </a:r>
            <a:r>
              <a:rPr lang="en-US" i="1" dirty="0">
                <a:latin typeface="Arial" pitchFamily="34" charset="0"/>
                <a:cs typeface="Arial" pitchFamily="34" charset="0"/>
              </a:rPr>
              <a:t>P</a:t>
            </a:r>
            <a:r>
              <a:rPr lang="en-US" dirty="0">
                <a:latin typeface="Arial" pitchFamily="34" charset="0"/>
                <a:cs typeface="Arial" pitchFamily="34" charset="0"/>
              </a:rPr>
              <a:t>.</a:t>
            </a:r>
            <a:endParaRPr lang="ru-RU" dirty="0">
              <a:latin typeface="Arial" pitchFamily="34" charset="0"/>
              <a:cs typeface="Arial" pitchFamily="34" charset="0"/>
            </a:endParaRPr>
          </a:p>
          <a:p>
            <a:endParaRPr lang="ru-RU" dirty="0"/>
          </a:p>
        </p:txBody>
      </p:sp>
      <p:graphicFrame>
        <p:nvGraphicFramePr>
          <p:cNvPr id="4" name="Объект 3"/>
          <p:cNvGraphicFramePr>
            <a:graphicFrameLocks noChangeAspect="1"/>
          </p:cNvGraphicFramePr>
          <p:nvPr>
            <p:extLst/>
          </p:nvPr>
        </p:nvGraphicFramePr>
        <p:xfrm>
          <a:off x="899592" y="2996952"/>
          <a:ext cx="288925" cy="304800"/>
        </p:xfrm>
        <a:graphic>
          <a:graphicData uri="http://schemas.openxmlformats.org/presentationml/2006/ole">
            <mc:AlternateContent xmlns:mc="http://schemas.openxmlformats.org/markup-compatibility/2006">
              <mc:Choice xmlns:v="urn:schemas-microsoft-com:vml" Requires="v">
                <p:oleObj spid="_x0000_s65570" name="Equation" r:id="rId3" imgW="253780" imgH="304536" progId="Equation.DSMT4">
                  <p:embed/>
                </p:oleObj>
              </mc:Choice>
              <mc:Fallback>
                <p:oleObj name="Equation" r:id="rId3" imgW="253780" imgH="304536"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996952"/>
                        <a:ext cx="288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Прямоугольник 8"/>
          <p:cNvSpPr/>
          <p:nvPr/>
        </p:nvSpPr>
        <p:spPr>
          <a:xfrm>
            <a:off x="8604448" y="260648"/>
            <a:ext cx="313044" cy="369332"/>
          </a:xfrm>
          <a:prstGeom prst="rect">
            <a:avLst/>
          </a:prstGeom>
        </p:spPr>
        <p:txBody>
          <a:bodyPr wrap="none">
            <a:spAutoFit/>
          </a:bodyPr>
          <a:lstStyle/>
          <a:p>
            <a:r>
              <a:rPr lang="en-US" dirty="0">
                <a:latin typeface="Arial"/>
                <a:cs typeface="Arial"/>
              </a:rPr>
              <a:t>3</a:t>
            </a:r>
          </a:p>
        </p:txBody>
      </p:sp>
      <p:graphicFrame>
        <p:nvGraphicFramePr>
          <p:cNvPr id="6" name="Объект 5"/>
          <p:cNvGraphicFramePr>
            <a:graphicFrameLocks noChangeAspect="1"/>
          </p:cNvGraphicFramePr>
          <p:nvPr>
            <p:extLst/>
          </p:nvPr>
        </p:nvGraphicFramePr>
        <p:xfrm>
          <a:off x="5724128" y="3284984"/>
          <a:ext cx="413100" cy="560634"/>
        </p:xfrm>
        <a:graphic>
          <a:graphicData uri="http://schemas.openxmlformats.org/presentationml/2006/ole">
            <mc:AlternateContent xmlns:mc="http://schemas.openxmlformats.org/markup-compatibility/2006">
              <mc:Choice xmlns:v="urn:schemas-microsoft-com:vml" Requires="v">
                <p:oleObj spid="_x0000_s65571" name="Equation" r:id="rId5" imgW="177480" imgH="241200" progId="Equation.DSMT4">
                  <p:embed/>
                </p:oleObj>
              </mc:Choice>
              <mc:Fallback>
                <p:oleObj name="Equation" r:id="rId5" imgW="177480" imgH="241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24128" y="3284984"/>
                        <a:ext cx="413100" cy="5606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7524328" y="3717032"/>
          <a:ext cx="465430" cy="552698"/>
        </p:xfrm>
        <a:graphic>
          <a:graphicData uri="http://schemas.openxmlformats.org/presentationml/2006/ole">
            <mc:AlternateContent xmlns:mc="http://schemas.openxmlformats.org/markup-compatibility/2006">
              <mc:Choice xmlns:v="urn:schemas-microsoft-com:vml" Requires="v">
                <p:oleObj spid="_x0000_s65572" name="Equation" r:id="rId7" imgW="203040" imgH="241200" progId="Equation.DSMT4">
                  <p:embed/>
                </p:oleObj>
              </mc:Choice>
              <mc:Fallback>
                <p:oleObj name="Equation" r:id="rId7" imgW="20304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4328" y="3717032"/>
                        <a:ext cx="465430" cy="5526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4283968" y="4624140"/>
          <a:ext cx="288032" cy="533051"/>
        </p:xfrm>
        <a:graphic>
          <a:graphicData uri="http://schemas.openxmlformats.org/presentationml/2006/ole">
            <mc:AlternateContent xmlns:mc="http://schemas.openxmlformats.org/markup-compatibility/2006">
              <mc:Choice xmlns:v="urn:schemas-microsoft-com:vml" Requires="v">
                <p:oleObj spid="_x0000_s65573" name="Equation" r:id="rId9" imgW="190440" imgH="241200" progId="Equation.DSMT4">
                  <p:embed/>
                </p:oleObj>
              </mc:Choice>
              <mc:Fallback>
                <p:oleObj name="Equation" r:id="rId9" imgW="190440" imgH="241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3968" y="4624140"/>
                        <a:ext cx="288032" cy="53305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97902724"/>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4525963"/>
          </a:xfrm>
        </p:spPr>
        <p:txBody>
          <a:bodyPr>
            <a:normAutofit fontScale="25000" lnSpcReduction="20000"/>
          </a:bodyPr>
          <a:lstStyle/>
          <a:p>
            <a:pPr algn="just">
              <a:lnSpc>
                <a:spcPct val="170000"/>
              </a:lnSpc>
              <a:buNone/>
            </a:pPr>
            <a:r>
              <a:rPr lang="en-US" sz="7200" dirty="0" smtClean="0">
                <a:latin typeface="Arial" pitchFamily="34" charset="0"/>
                <a:cs typeface="Arial" pitchFamily="34" charset="0"/>
              </a:rPr>
              <a:t>     This robot belongs to a special class of manipulators where the last three joint axes intersect at the wrist center.</a:t>
            </a:r>
            <a:endParaRPr lang="ru-RU" sz="7200" dirty="0" smtClean="0">
              <a:latin typeface="Arial" pitchFamily="34" charset="0"/>
              <a:cs typeface="Arial" pitchFamily="34" charset="0"/>
            </a:endParaRPr>
          </a:p>
          <a:p>
            <a:pPr algn="just">
              <a:lnSpc>
                <a:spcPct val="170000"/>
              </a:lnSpc>
              <a:buNone/>
            </a:pPr>
            <a:r>
              <a:rPr lang="en-US" sz="7200" dirty="0" smtClean="0">
                <a:latin typeface="Arial" pitchFamily="34" charset="0"/>
                <a:cs typeface="Arial" pitchFamily="34" charset="0"/>
              </a:rPr>
              <a:t>     The kinematics problem for this type of manipulators can be partitioned into two sub- chains: one associated with the first three links and other with the last three moving links.</a:t>
            </a:r>
            <a:endParaRPr lang="ru-RU" sz="7200" dirty="0" smtClean="0">
              <a:latin typeface="Arial" pitchFamily="34" charset="0"/>
              <a:cs typeface="Arial" pitchFamily="34" charset="0"/>
            </a:endParaRPr>
          </a:p>
          <a:p>
            <a:pPr algn="just">
              <a:lnSpc>
                <a:spcPct val="170000"/>
              </a:lnSpc>
              <a:buNone/>
            </a:pPr>
            <a:r>
              <a:rPr lang="en-US" sz="7200" dirty="0" smtClean="0">
                <a:latin typeface="Arial" pitchFamily="34" charset="0"/>
                <a:cs typeface="Arial" pitchFamily="34" charset="0"/>
              </a:rPr>
              <a:t>     That is, in solving the inverse kinematics problem, the position of the wrist center can be solved independently of the orientation part, therefore reducing the complexity of the problem.</a:t>
            </a:r>
            <a:endParaRPr lang="ru-RU" sz="7200" dirty="0" smtClean="0">
              <a:latin typeface="Arial" pitchFamily="34" charset="0"/>
              <a:cs typeface="Arial" pitchFamily="34" charset="0"/>
            </a:endParaRPr>
          </a:p>
          <a:p>
            <a:pPr algn="just">
              <a:lnSpc>
                <a:spcPct val="170000"/>
              </a:lnSpc>
              <a:buNone/>
            </a:pPr>
            <a:r>
              <a:rPr lang="en-US" sz="7200" dirty="0" smtClean="0">
                <a:latin typeface="Arial" pitchFamily="34" charset="0"/>
                <a:cs typeface="Arial" pitchFamily="34" charset="0"/>
              </a:rPr>
              <a:t>     We note that this manipulator employs a four- bar linkage to drive the third joint. Otherwise, it has no effect on the kinematics of the manipulator. </a:t>
            </a:r>
            <a:endParaRPr lang="ru-RU" sz="7200" dirty="0" smtClean="0">
              <a:latin typeface="Arial" pitchFamily="34" charset="0"/>
              <a:cs typeface="Arial" pitchFamily="34" charset="0"/>
            </a:endParaRPr>
          </a:p>
          <a:p>
            <a:pPr algn="just">
              <a:lnSpc>
                <a:spcPct val="170000"/>
              </a:lnSpc>
              <a:buNone/>
            </a:pPr>
            <a:r>
              <a:rPr lang="en-US" sz="7200" dirty="0" smtClean="0">
                <a:latin typeface="Arial" pitchFamily="34" charset="0"/>
                <a:cs typeface="Arial" pitchFamily="34" charset="0"/>
              </a:rPr>
              <a:t>     In the following analysis we neglect the effect of the four- bar linkage and treat the manipulator as four- bar linkage and treat the manipulator as a serial manipulator.</a:t>
            </a:r>
            <a:endParaRPr lang="ru-RU" sz="7200" dirty="0" smtClean="0">
              <a:latin typeface="Arial" pitchFamily="34" charset="0"/>
              <a:cs typeface="Arial" pitchFamily="34" charset="0"/>
            </a:endParaRPr>
          </a:p>
          <a:p>
            <a:pPr>
              <a:buNone/>
            </a:pPr>
            <a:r>
              <a:rPr lang="en-US" dirty="0" smtClean="0"/>
              <a:t> </a:t>
            </a:r>
            <a:endParaRPr lang="ru-RU" dirty="0"/>
          </a:p>
        </p:txBody>
      </p:sp>
      <p:sp>
        <p:nvSpPr>
          <p:cNvPr id="4" name="Прямоугольник 3"/>
          <p:cNvSpPr/>
          <p:nvPr/>
        </p:nvSpPr>
        <p:spPr>
          <a:xfrm>
            <a:off x="8604448" y="260648"/>
            <a:ext cx="313044" cy="369332"/>
          </a:xfrm>
          <a:prstGeom prst="rect">
            <a:avLst/>
          </a:prstGeom>
        </p:spPr>
        <p:txBody>
          <a:bodyPr wrap="none">
            <a:spAutoFit/>
          </a:bodyPr>
          <a:lstStyle/>
          <a:p>
            <a:r>
              <a:rPr lang="en-US" dirty="0">
                <a:latin typeface="Arial"/>
                <a:cs typeface="Arial"/>
              </a:rPr>
              <a:t>4</a:t>
            </a:r>
          </a:p>
        </p:txBody>
      </p:sp>
    </p:spTree>
    <p:extLst>
      <p:ext uri="{BB962C8B-B14F-4D97-AF65-F5344CB8AC3E}">
        <p14:creationId xmlns:p14="http://schemas.microsoft.com/office/powerpoint/2010/main" val="423438715"/>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Прямоугольник 25"/>
          <p:cNvSpPr/>
          <p:nvPr/>
        </p:nvSpPr>
        <p:spPr>
          <a:xfrm>
            <a:off x="8604448" y="260648"/>
            <a:ext cx="313044" cy="369332"/>
          </a:xfrm>
          <a:prstGeom prst="rect">
            <a:avLst/>
          </a:prstGeom>
        </p:spPr>
        <p:txBody>
          <a:bodyPr wrap="none">
            <a:spAutoFit/>
          </a:bodyPr>
          <a:lstStyle/>
          <a:p>
            <a:r>
              <a:rPr lang="en-US" dirty="0">
                <a:latin typeface="Arial"/>
                <a:cs typeface="Arial"/>
              </a:rPr>
              <a:t>5</a:t>
            </a:r>
          </a:p>
        </p:txBody>
      </p:sp>
      <p:sp>
        <p:nvSpPr>
          <p:cNvPr id="3094" name="Rectangle 22"/>
          <p:cNvSpPr>
            <a:spLocks noChangeArrowheads="1"/>
          </p:cNvSpPr>
          <p:nvPr/>
        </p:nvSpPr>
        <p:spPr bwMode="auto">
          <a:xfrm>
            <a:off x="0" y="583812"/>
            <a:ext cx="9144000" cy="5909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Using the coordinate systems established in Fig.1, the corresponding link parameters are listed in Table 1.</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smtClean="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smtClean="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smtClean="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smtClean="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smtClean="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Fig.1</a:t>
            </a:r>
            <a:endParaRPr lang="en-US" dirty="0" smtClean="0">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pic>
        <p:nvPicPr>
          <p:cNvPr id="3185" name="Picture 1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155" y="1053914"/>
            <a:ext cx="4919702"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8427366"/>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020085"/>
            <a:ext cx="5164470" cy="4318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p:cNvGraphicFramePr>
            <a:graphicFrameLocks noChangeAspect="1"/>
          </p:cNvGraphicFramePr>
          <p:nvPr>
            <p:extLst/>
          </p:nvPr>
        </p:nvGraphicFramePr>
        <p:xfrm>
          <a:off x="3275856" y="1052736"/>
          <a:ext cx="288925" cy="363537"/>
        </p:xfrm>
        <a:graphic>
          <a:graphicData uri="http://schemas.openxmlformats.org/presentationml/2006/ole">
            <mc:AlternateContent xmlns:mc="http://schemas.openxmlformats.org/markup-compatibility/2006">
              <mc:Choice xmlns:v="urn:schemas-microsoft-com:vml" Requires="v">
                <p:oleObj spid="_x0000_s66682" name="Equation" r:id="rId4" imgW="228501" imgH="291973" progId="Equation.DSMT4">
                  <p:embed/>
                </p:oleObj>
              </mc:Choice>
              <mc:Fallback>
                <p:oleObj name="Equation" r:id="rId4" imgW="228501" imgH="291973"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6" y="1052736"/>
                        <a:ext cx="288925" cy="363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4211960" y="1052736"/>
          <a:ext cx="352425" cy="360362"/>
        </p:xfrm>
        <a:graphic>
          <a:graphicData uri="http://schemas.openxmlformats.org/presentationml/2006/ole">
            <mc:AlternateContent xmlns:mc="http://schemas.openxmlformats.org/markup-compatibility/2006">
              <mc:Choice xmlns:v="urn:schemas-microsoft-com:vml" Requires="v">
                <p:oleObj spid="_x0000_s66683" name="Equation" r:id="rId6" imgW="228501" imgH="291973" progId="Equation.DSMT4">
                  <p:embed/>
                </p:oleObj>
              </mc:Choice>
              <mc:Fallback>
                <p:oleObj name="Equation" r:id="rId6" imgW="228501" imgH="291973"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11960" y="1052736"/>
                        <a:ext cx="35242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5292080" y="1052736"/>
          <a:ext cx="250825" cy="360362"/>
        </p:xfrm>
        <a:graphic>
          <a:graphicData uri="http://schemas.openxmlformats.org/presentationml/2006/ole">
            <mc:AlternateContent xmlns:mc="http://schemas.openxmlformats.org/markup-compatibility/2006">
              <mc:Choice xmlns:v="urn:schemas-microsoft-com:vml" Requires="v">
                <p:oleObj spid="_x0000_s66684" name="Equation" r:id="rId8" imgW="203112" imgH="291973" progId="Equation.DSMT4">
                  <p:embed/>
                </p:oleObj>
              </mc:Choice>
              <mc:Fallback>
                <p:oleObj name="Equation" r:id="rId8" imgW="203112" imgH="291973"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92080" y="1052736"/>
                        <a:ext cx="25082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6300192" y="1052736"/>
          <a:ext cx="215900" cy="331787"/>
        </p:xfrm>
        <a:graphic>
          <a:graphicData uri="http://schemas.openxmlformats.org/presentationml/2006/ole">
            <mc:AlternateContent xmlns:mc="http://schemas.openxmlformats.org/markup-compatibility/2006">
              <mc:Choice xmlns:v="urn:schemas-microsoft-com:vml" Requires="v">
                <p:oleObj spid="_x0000_s66685" name="Equation" r:id="rId10" imgW="190417" imgH="291973" progId="Equation.DSMT4">
                  <p:embed/>
                </p:oleObj>
              </mc:Choice>
              <mc:Fallback>
                <p:oleObj name="Equation" r:id="rId10" imgW="190417" imgH="291973"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00192" y="1052736"/>
                        <a:ext cx="215900" cy="331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4211960" y="1700808"/>
          <a:ext cx="250463" cy="360040"/>
        </p:xfrm>
        <a:graphic>
          <a:graphicData uri="http://schemas.openxmlformats.org/presentationml/2006/ole">
            <mc:AlternateContent xmlns:mc="http://schemas.openxmlformats.org/markup-compatibility/2006">
              <mc:Choice xmlns:v="urn:schemas-microsoft-com:vml" Requires="v">
                <p:oleObj spid="_x0000_s66686" name="Equation" r:id="rId12" imgW="203112" imgH="291973" progId="Equation.DSMT4">
                  <p:embed/>
                </p:oleObj>
              </mc:Choice>
              <mc:Fallback>
                <p:oleObj name="Equation" r:id="rId12" imgW="203112" imgH="291973"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11960" y="1700808"/>
                        <a:ext cx="250463"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4211961" y="2276871"/>
          <a:ext cx="288032" cy="368041"/>
        </p:xfrm>
        <a:graphic>
          <a:graphicData uri="http://schemas.openxmlformats.org/presentationml/2006/ole">
            <mc:AlternateContent xmlns:mc="http://schemas.openxmlformats.org/markup-compatibility/2006">
              <mc:Choice xmlns:v="urn:schemas-microsoft-com:vml" Requires="v">
                <p:oleObj spid="_x0000_s66687" name="Equation" r:id="rId14" imgW="228501" imgH="291973" progId="Equation.DSMT4">
                  <p:embed/>
                </p:oleObj>
              </mc:Choice>
              <mc:Fallback>
                <p:oleObj name="Equation" r:id="rId14" imgW="228501" imgH="291973"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211961" y="2276871"/>
                        <a:ext cx="288032" cy="3680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4211960" y="2852936"/>
          <a:ext cx="287461" cy="388918"/>
        </p:xfrm>
        <a:graphic>
          <a:graphicData uri="http://schemas.openxmlformats.org/presentationml/2006/ole">
            <mc:AlternateContent xmlns:mc="http://schemas.openxmlformats.org/markup-compatibility/2006">
              <mc:Choice xmlns:v="urn:schemas-microsoft-com:vml" Requires="v">
                <p:oleObj spid="_x0000_s66688" name="Equation" r:id="rId16" imgW="215713" imgH="291847" progId="Equation.DSMT4">
                  <p:embed/>
                </p:oleObj>
              </mc:Choice>
              <mc:Fallback>
                <p:oleObj name="Equation" r:id="rId16" imgW="215713" imgH="291847"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211960" y="2852936"/>
                        <a:ext cx="287461" cy="3889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5076056" y="3429000"/>
          <a:ext cx="313383" cy="379358"/>
        </p:xfrm>
        <a:graphic>
          <a:graphicData uri="http://schemas.openxmlformats.org/presentationml/2006/ole">
            <mc:AlternateContent xmlns:mc="http://schemas.openxmlformats.org/markup-compatibility/2006">
              <mc:Choice xmlns:v="urn:schemas-microsoft-com:vml" Requires="v">
                <p:oleObj spid="_x0000_s66689" name="Equation" r:id="rId18" imgW="241195" imgH="291973" progId="Equation.DSMT4">
                  <p:embed/>
                </p:oleObj>
              </mc:Choice>
              <mc:Fallback>
                <p:oleObj name="Equation" r:id="rId18" imgW="241195" imgH="291973"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76056" y="3429000"/>
                        <a:ext cx="313383" cy="379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5148064" y="4797152"/>
          <a:ext cx="313383" cy="379358"/>
        </p:xfrm>
        <a:graphic>
          <a:graphicData uri="http://schemas.openxmlformats.org/presentationml/2006/ole">
            <mc:AlternateContent xmlns:mc="http://schemas.openxmlformats.org/markup-compatibility/2006">
              <mc:Choice xmlns:v="urn:schemas-microsoft-com:vml" Requires="v">
                <p:oleObj spid="_x0000_s66690" name="Equation" r:id="rId20" imgW="241195" imgH="291973" progId="Equation.DSMT4">
                  <p:embed/>
                </p:oleObj>
              </mc:Choice>
              <mc:Fallback>
                <p:oleObj name="Equation" r:id="rId20" imgW="241195" imgH="291973"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148064" y="4797152"/>
                        <a:ext cx="313383" cy="3793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Объект 12"/>
          <p:cNvGraphicFramePr>
            <a:graphicFrameLocks noChangeAspect="1"/>
          </p:cNvGraphicFramePr>
          <p:nvPr>
            <p:extLst/>
          </p:nvPr>
        </p:nvGraphicFramePr>
        <p:xfrm>
          <a:off x="6228184" y="1628800"/>
          <a:ext cx="234809" cy="360040"/>
        </p:xfrm>
        <a:graphic>
          <a:graphicData uri="http://schemas.openxmlformats.org/presentationml/2006/ole">
            <mc:AlternateContent xmlns:mc="http://schemas.openxmlformats.org/markup-compatibility/2006">
              <mc:Choice xmlns:v="urn:schemas-microsoft-com:vml" Requires="v">
                <p:oleObj spid="_x0000_s66691" name="Equation" r:id="rId22" imgW="190417" imgH="291973" progId="Equation.DSMT4">
                  <p:embed/>
                </p:oleObj>
              </mc:Choice>
              <mc:Fallback>
                <p:oleObj name="Equation" r:id="rId22" imgW="190417" imgH="291973"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228184" y="1628800"/>
                        <a:ext cx="234809"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extLst/>
          </p:nvPr>
        </p:nvGraphicFramePr>
        <p:xfrm>
          <a:off x="6228184" y="2204864"/>
          <a:ext cx="266117" cy="360040"/>
        </p:xfrm>
        <a:graphic>
          <a:graphicData uri="http://schemas.openxmlformats.org/presentationml/2006/ole">
            <mc:AlternateContent xmlns:mc="http://schemas.openxmlformats.org/markup-compatibility/2006">
              <mc:Choice xmlns:v="urn:schemas-microsoft-com:vml" Requires="v">
                <p:oleObj spid="_x0000_s66692" name="Equation" r:id="rId24" imgW="215713" imgH="291847" progId="Equation.DSMT4">
                  <p:embed/>
                </p:oleObj>
              </mc:Choice>
              <mc:Fallback>
                <p:oleObj name="Equation" r:id="rId24" imgW="215713" imgH="291847"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228184" y="2204864"/>
                        <a:ext cx="26611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Объект 14"/>
          <p:cNvGraphicFramePr>
            <a:graphicFrameLocks noChangeAspect="1"/>
          </p:cNvGraphicFramePr>
          <p:nvPr>
            <p:extLst/>
          </p:nvPr>
        </p:nvGraphicFramePr>
        <p:xfrm>
          <a:off x="6228184" y="2852936"/>
          <a:ext cx="266117" cy="360040"/>
        </p:xfrm>
        <a:graphic>
          <a:graphicData uri="http://schemas.openxmlformats.org/presentationml/2006/ole">
            <mc:AlternateContent xmlns:mc="http://schemas.openxmlformats.org/markup-compatibility/2006">
              <mc:Choice xmlns:v="urn:schemas-microsoft-com:vml" Requires="v">
                <p:oleObj spid="_x0000_s66693" name="Equation" r:id="rId26" imgW="215713" imgH="291847" progId="Equation.DSMT4">
                  <p:embed/>
                </p:oleObj>
              </mc:Choice>
              <mc:Fallback>
                <p:oleObj name="Equation" r:id="rId26" imgW="215713" imgH="291847"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6228184" y="2852936"/>
                        <a:ext cx="266117"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Объект 15"/>
          <p:cNvGraphicFramePr>
            <a:graphicFrameLocks noChangeAspect="1"/>
          </p:cNvGraphicFramePr>
          <p:nvPr>
            <p:extLst/>
          </p:nvPr>
        </p:nvGraphicFramePr>
        <p:xfrm>
          <a:off x="6228184" y="3429000"/>
          <a:ext cx="287436" cy="388884"/>
        </p:xfrm>
        <a:graphic>
          <a:graphicData uri="http://schemas.openxmlformats.org/presentationml/2006/ole">
            <mc:AlternateContent xmlns:mc="http://schemas.openxmlformats.org/markup-compatibility/2006">
              <mc:Choice xmlns:v="urn:schemas-microsoft-com:vml" Requires="v">
                <p:oleObj spid="_x0000_s66694" name="Equation" r:id="rId28" imgW="215713" imgH="291847" progId="Equation.DSMT4">
                  <p:embed/>
                </p:oleObj>
              </mc:Choice>
              <mc:Fallback>
                <p:oleObj name="Equation" r:id="rId28" imgW="215713" imgH="291847" progId="Equation.DSMT4">
                  <p:embed/>
                  <p:pic>
                    <p:nvPicPr>
                      <p:cNvPr id="0" name=""/>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228184" y="3429000"/>
                        <a:ext cx="287436" cy="3888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Объект 16"/>
          <p:cNvGraphicFramePr>
            <a:graphicFrameLocks noChangeAspect="1"/>
          </p:cNvGraphicFramePr>
          <p:nvPr>
            <p:extLst/>
          </p:nvPr>
        </p:nvGraphicFramePr>
        <p:xfrm>
          <a:off x="6228184" y="4149080"/>
          <a:ext cx="288032" cy="389690"/>
        </p:xfrm>
        <a:graphic>
          <a:graphicData uri="http://schemas.openxmlformats.org/presentationml/2006/ole">
            <mc:AlternateContent xmlns:mc="http://schemas.openxmlformats.org/markup-compatibility/2006">
              <mc:Choice xmlns:v="urn:schemas-microsoft-com:vml" Requires="v">
                <p:oleObj spid="_x0000_s66695" name="Equation" r:id="rId30" imgW="215713" imgH="291847" progId="Equation.DSMT4">
                  <p:embed/>
                </p:oleObj>
              </mc:Choice>
              <mc:Fallback>
                <p:oleObj name="Equation" r:id="rId30" imgW="215713" imgH="291847" progId="Equation.DSMT4">
                  <p:embed/>
                  <p:pic>
                    <p:nvPicPr>
                      <p:cNvPr id="0" name=""/>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6228184" y="4149080"/>
                        <a:ext cx="288032" cy="3896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Объект 17"/>
          <p:cNvGraphicFramePr>
            <a:graphicFrameLocks noChangeAspect="1"/>
          </p:cNvGraphicFramePr>
          <p:nvPr>
            <p:extLst/>
          </p:nvPr>
        </p:nvGraphicFramePr>
        <p:xfrm>
          <a:off x="6228184" y="4725144"/>
          <a:ext cx="288504" cy="390329"/>
        </p:xfrm>
        <a:graphic>
          <a:graphicData uri="http://schemas.openxmlformats.org/presentationml/2006/ole">
            <mc:AlternateContent xmlns:mc="http://schemas.openxmlformats.org/markup-compatibility/2006">
              <mc:Choice xmlns:v="urn:schemas-microsoft-com:vml" Requires="v">
                <p:oleObj spid="_x0000_s66696" name="Equation" r:id="rId32" imgW="215713" imgH="291847" progId="Equation.DSMT4">
                  <p:embed/>
                </p:oleObj>
              </mc:Choice>
              <mc:Fallback>
                <p:oleObj name="Equation" r:id="rId32" imgW="215713" imgH="291847"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228184" y="4725144"/>
                        <a:ext cx="288504" cy="3903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Прямоугольник 8"/>
          <p:cNvSpPr/>
          <p:nvPr/>
        </p:nvSpPr>
        <p:spPr>
          <a:xfrm>
            <a:off x="8604448" y="260648"/>
            <a:ext cx="313044" cy="369332"/>
          </a:xfrm>
          <a:prstGeom prst="rect">
            <a:avLst/>
          </a:prstGeom>
        </p:spPr>
        <p:txBody>
          <a:bodyPr wrap="none">
            <a:spAutoFit/>
          </a:bodyPr>
          <a:lstStyle/>
          <a:p>
            <a:r>
              <a:rPr lang="en-US" dirty="0">
                <a:latin typeface="Arial"/>
                <a:cs typeface="Arial"/>
              </a:rPr>
              <a:t>6</a:t>
            </a:r>
          </a:p>
        </p:txBody>
      </p:sp>
      <p:sp>
        <p:nvSpPr>
          <p:cNvPr id="2" name="Rectangle 1"/>
          <p:cNvSpPr/>
          <p:nvPr/>
        </p:nvSpPr>
        <p:spPr>
          <a:xfrm>
            <a:off x="1835696" y="692696"/>
            <a:ext cx="5688632" cy="369332"/>
          </a:xfrm>
          <a:prstGeom prst="rect">
            <a:avLst/>
          </a:prstGeom>
        </p:spPr>
        <p:txBody>
          <a:bodyPr wrap="square">
            <a:spAutoFit/>
          </a:bodyPr>
          <a:lstStyle/>
          <a:p>
            <a:pPr lvl="0" algn="ctr" eaLnBrk="0" fontAlgn="base" hangingPunct="0">
              <a:spcBef>
                <a:spcPct val="0"/>
              </a:spcBef>
              <a:spcAft>
                <a:spcPct val="0"/>
              </a:spcAft>
            </a:pPr>
            <a:r>
              <a:rPr lang="en-US" dirty="0">
                <a:latin typeface="Arial" pitchFamily="34" charset="0"/>
                <a:ea typeface="Calibri" pitchFamily="34" charset="0"/>
                <a:cs typeface="Arial" pitchFamily="34" charset="0"/>
              </a:rPr>
              <a:t>Table 1. D-H Parameters of the Fanuc Manipulator</a:t>
            </a:r>
            <a:endParaRPr lang="en-US" dirty="0">
              <a:latin typeface="Arial" pitchFamily="34" charset="0"/>
              <a:cs typeface="Arial" pitchFamily="34" charset="0"/>
            </a:endParaRPr>
          </a:p>
        </p:txBody>
      </p:sp>
    </p:spTree>
    <p:extLst>
      <p:ext uri="{BB962C8B-B14F-4D97-AF65-F5344CB8AC3E}">
        <p14:creationId xmlns:p14="http://schemas.microsoft.com/office/powerpoint/2010/main" val="411529537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312906" cy="369332"/>
          </a:xfrm>
          <a:prstGeom prst="rect">
            <a:avLst/>
          </a:prstGeom>
        </p:spPr>
        <p:txBody>
          <a:bodyPr wrap="none">
            <a:spAutoFit/>
          </a:bodyPr>
          <a:lstStyle/>
          <a:p>
            <a:r>
              <a:rPr lang="en-US" dirty="0" smtClean="0">
                <a:latin typeface="Arial"/>
                <a:cs typeface="Arial"/>
              </a:rPr>
              <a:t>5</a:t>
            </a:r>
            <a:endParaRPr lang="en-US" dirty="0">
              <a:latin typeface="Arial"/>
              <a:cs typeface="Arial"/>
            </a:endParaRPr>
          </a:p>
        </p:txBody>
      </p:sp>
      <p:sp>
        <p:nvSpPr>
          <p:cNvPr id="22530" name="Rectangle 2"/>
          <p:cNvSpPr>
            <a:spLocks noChangeArrowheads="1"/>
          </p:cNvSpPr>
          <p:nvPr/>
        </p:nvSpPr>
        <p:spPr bwMode="auto">
          <a:xfrm>
            <a:off x="539552" y="404664"/>
            <a:ext cx="1090870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Substituting the D-H</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parameters</a:t>
            </a:r>
            <a:r>
              <a:rPr kumimoji="0" lang="en-US"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into the transformation</a:t>
            </a:r>
            <a:r>
              <a:rPr kumimoji="0" lang="en-US"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matrix</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2529" name="Object 1"/>
          <p:cNvGraphicFramePr>
            <a:graphicFrameLocks noChangeAspect="1"/>
          </p:cNvGraphicFramePr>
          <p:nvPr/>
        </p:nvGraphicFramePr>
        <p:xfrm>
          <a:off x="1403648" y="1412776"/>
          <a:ext cx="3960440" cy="1728192"/>
        </p:xfrm>
        <a:graphic>
          <a:graphicData uri="http://schemas.openxmlformats.org/presentationml/2006/ole">
            <mc:AlternateContent xmlns:mc="http://schemas.openxmlformats.org/markup-compatibility/2006">
              <mc:Choice xmlns:v="urn:schemas-microsoft-com:vml" Requires="v">
                <p:oleObj spid="_x0000_s67602" r:id="rId3" imgW="3365500" imgH="1231900" progId="Equation.DSMT4">
                  <p:embed/>
                </p:oleObj>
              </mc:Choice>
              <mc:Fallback>
                <p:oleObj r:id="rId3" imgW="3365500" imgH="12319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1412776"/>
                        <a:ext cx="3960440" cy="1728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2531" name="Rectangle 3"/>
          <p:cNvSpPr>
            <a:spLocks noChangeArrowheads="1"/>
          </p:cNvSpPr>
          <p:nvPr/>
        </p:nvSpPr>
        <p:spPr bwMode="auto">
          <a:xfrm>
            <a:off x="683568" y="2492896"/>
            <a:ext cx="91440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buFontTx/>
              <a:buNone/>
              <a:tabLst/>
            </a:pPr>
            <a:endParaRPr lang="en-US" sz="1400" dirty="0" smtClean="0">
              <a:latin typeface="Times New Roman" pitchFamily="18"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we obtain the D-H</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transformation matrices:</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9" name="Прямоугольник 8"/>
          <p:cNvSpPr/>
          <p:nvPr/>
        </p:nvSpPr>
        <p:spPr>
          <a:xfrm>
            <a:off x="4355976" y="1988840"/>
            <a:ext cx="4442242"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                ,                             (1)</a:t>
            </a:r>
            <a:r>
              <a:rPr lang="en-US" i="1" dirty="0" smtClean="0">
                <a:latin typeface="Arial" pitchFamily="34" charset="0"/>
                <a:ea typeface="Calibri" pitchFamily="34" charset="0"/>
                <a:cs typeface="Arial" pitchFamily="34" charset="0"/>
              </a:rPr>
              <a:t>                </a:t>
            </a:r>
            <a:endParaRPr lang="ru-RU" dirty="0">
              <a:latin typeface="Arial" pitchFamily="34" charset="0"/>
              <a:cs typeface="Arial" pitchFamily="34" charset="0"/>
            </a:endParaRPr>
          </a:p>
        </p:txBody>
      </p:sp>
      <p:sp>
        <p:nvSpPr>
          <p:cNvPr id="22533" name="Rectangle 5"/>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2534" name="Rectangle 6"/>
          <p:cNvSpPr>
            <a:spLocks noChangeArrowheads="1"/>
          </p:cNvSpPr>
          <p:nvPr/>
        </p:nvSpPr>
        <p:spPr bwMode="auto">
          <a:xfrm>
            <a:off x="0" y="1514475"/>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US"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ru-RU" sz="8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4716016" y="4437112"/>
            <a:ext cx="4572000" cy="646331"/>
          </a:xfrm>
          <a:prstGeom prst="rect">
            <a:avLst/>
          </a:prstGeom>
        </p:spPr>
        <p:txBody>
          <a:bodyPr>
            <a:spAutoFit/>
          </a:bodyPr>
          <a:lstStyle/>
          <a:p>
            <a:r>
              <a:rPr lang="en-US" dirty="0" smtClean="0"/>
              <a:t>				                                                </a:t>
            </a:r>
          </a:p>
          <a:p>
            <a:r>
              <a:rPr lang="en-US" dirty="0" smtClean="0">
                <a:latin typeface="Arial" pitchFamily="34" charset="0"/>
                <a:cs typeface="Arial" pitchFamily="34" charset="0"/>
              </a:rPr>
              <a:t>          ,                              (2)</a:t>
            </a:r>
            <a:r>
              <a:rPr lang="en-US" i="1" dirty="0" smtClean="0">
                <a:latin typeface="Arial" pitchFamily="34" charset="0"/>
                <a:cs typeface="Arial" pitchFamily="34" charset="0"/>
              </a:rPr>
              <a:t> </a:t>
            </a:r>
            <a:endParaRPr lang="ru-RU" dirty="0">
              <a:latin typeface="Arial" pitchFamily="34" charset="0"/>
              <a:cs typeface="Arial" pitchFamily="34" charset="0"/>
            </a:endParaRPr>
          </a:p>
        </p:txBody>
      </p:sp>
      <p:graphicFrame>
        <p:nvGraphicFramePr>
          <p:cNvPr id="2" name="Объект 1"/>
          <p:cNvGraphicFramePr>
            <a:graphicFrameLocks noChangeAspect="1"/>
          </p:cNvGraphicFramePr>
          <p:nvPr>
            <p:extLst/>
          </p:nvPr>
        </p:nvGraphicFramePr>
        <p:xfrm>
          <a:off x="1547664" y="4207850"/>
          <a:ext cx="3839950" cy="1751186"/>
        </p:xfrm>
        <a:graphic>
          <a:graphicData uri="http://schemas.openxmlformats.org/presentationml/2006/ole">
            <mc:AlternateContent xmlns:mc="http://schemas.openxmlformats.org/markup-compatibility/2006">
              <mc:Choice xmlns:v="urn:schemas-microsoft-com:vml" Requires="v">
                <p:oleObj spid="_x0000_s67603" name="Equation" r:id="rId5" imgW="2311200" imgH="1054080" progId="Equation.DSMT4">
                  <p:embed/>
                </p:oleObj>
              </mc:Choice>
              <mc:Fallback>
                <p:oleObj name="Equation" r:id="rId5" imgW="2311200" imgH="10540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7664" y="4207850"/>
                        <a:ext cx="3839950" cy="17511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8214043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312906" cy="369332"/>
          </a:xfrm>
          <a:prstGeom prst="rect">
            <a:avLst/>
          </a:prstGeom>
        </p:spPr>
        <p:txBody>
          <a:bodyPr wrap="none">
            <a:spAutoFit/>
          </a:bodyPr>
          <a:lstStyle/>
          <a:p>
            <a:r>
              <a:rPr lang="en-US" dirty="0" smtClean="0">
                <a:latin typeface="Arial"/>
                <a:cs typeface="Arial"/>
              </a:rPr>
              <a:t>6</a:t>
            </a:r>
            <a:endParaRPr lang="en-US" dirty="0">
              <a:latin typeface="Arial"/>
              <a:cs typeface="Arial"/>
            </a:endParaRPr>
          </a:p>
        </p:txBody>
      </p:sp>
      <p:graphicFrame>
        <p:nvGraphicFramePr>
          <p:cNvPr id="21507" name="Object 3"/>
          <p:cNvGraphicFramePr>
            <a:graphicFrameLocks noChangeAspect="1"/>
          </p:cNvGraphicFramePr>
          <p:nvPr/>
        </p:nvGraphicFramePr>
        <p:xfrm>
          <a:off x="1331640" y="620688"/>
          <a:ext cx="3744416" cy="1440160"/>
        </p:xfrm>
        <a:graphic>
          <a:graphicData uri="http://schemas.openxmlformats.org/presentationml/2006/ole">
            <mc:AlternateContent xmlns:mc="http://schemas.openxmlformats.org/markup-compatibility/2006">
              <mc:Choice xmlns:v="urn:schemas-microsoft-com:vml" Requires="v">
                <p:oleObj spid="_x0000_s68634" r:id="rId3" imgW="2400300" imgH="1079500" progId="Equation.DSMT4">
                  <p:embed/>
                </p:oleObj>
              </mc:Choice>
              <mc:Fallback>
                <p:oleObj r:id="rId3" imgW="2400300" imgH="1079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620688"/>
                        <a:ext cx="3744416" cy="1440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6" name="Object 2"/>
          <p:cNvGraphicFramePr>
            <a:graphicFrameLocks noChangeAspect="1"/>
          </p:cNvGraphicFramePr>
          <p:nvPr/>
        </p:nvGraphicFramePr>
        <p:xfrm>
          <a:off x="1259632" y="2564904"/>
          <a:ext cx="3816424" cy="1440160"/>
        </p:xfrm>
        <a:graphic>
          <a:graphicData uri="http://schemas.openxmlformats.org/presentationml/2006/ole">
            <mc:AlternateContent xmlns:mc="http://schemas.openxmlformats.org/markup-compatibility/2006">
              <mc:Choice xmlns:v="urn:schemas-microsoft-com:vml" Requires="v">
                <p:oleObj spid="_x0000_s68635" r:id="rId5" imgW="2387600" imgH="1079500" progId="Equation.DSMT4">
                  <p:embed/>
                </p:oleObj>
              </mc:Choice>
              <mc:Fallback>
                <p:oleObj r:id="rId5" imgW="2387600" imgH="10795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9632" y="2564904"/>
                        <a:ext cx="3816424" cy="1440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505" name="Object 1"/>
          <p:cNvGraphicFramePr>
            <a:graphicFrameLocks noChangeAspect="1"/>
          </p:cNvGraphicFramePr>
          <p:nvPr/>
        </p:nvGraphicFramePr>
        <p:xfrm>
          <a:off x="1187624" y="4437112"/>
          <a:ext cx="3888432" cy="1368152"/>
        </p:xfrm>
        <a:graphic>
          <a:graphicData uri="http://schemas.openxmlformats.org/presentationml/2006/ole">
            <mc:AlternateContent xmlns:mc="http://schemas.openxmlformats.org/markup-compatibility/2006">
              <mc:Choice xmlns:v="urn:schemas-microsoft-com:vml" Requires="v">
                <p:oleObj spid="_x0000_s68636" r:id="rId7" imgW="2171700" imgH="1079500" progId="Equation.DSMT4">
                  <p:embed/>
                </p:oleObj>
              </mc:Choice>
              <mc:Fallback>
                <p:oleObj r:id="rId7" imgW="2171700" imgH="1079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4437112"/>
                        <a:ext cx="3888432"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508"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1"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1509" name="Rectangle 5"/>
          <p:cNvSpPr>
            <a:spLocks noChangeArrowheads="1"/>
          </p:cNvSpPr>
          <p:nvPr/>
        </p:nvSpPr>
        <p:spPr bwMode="auto">
          <a:xfrm>
            <a:off x="1907704" y="1124744"/>
            <a:ext cx="7455887" cy="584775"/>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(3)</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510" name="Rectangle 6"/>
          <p:cNvSpPr>
            <a:spLocks noChangeArrowheads="1"/>
          </p:cNvSpPr>
          <p:nvPr/>
        </p:nvSpPr>
        <p:spPr bwMode="auto">
          <a:xfrm>
            <a:off x="5004048" y="2786445"/>
            <a:ext cx="9144000"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(4)</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1511" name="Rectangle 7"/>
          <p:cNvSpPr>
            <a:spLocks noChangeArrowheads="1"/>
          </p:cNvSpPr>
          <p:nvPr/>
        </p:nvSpPr>
        <p:spPr bwMode="auto">
          <a:xfrm>
            <a:off x="4139952" y="4869160"/>
            <a:ext cx="698376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(5)</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60242439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312906" cy="369332"/>
          </a:xfrm>
          <a:prstGeom prst="rect">
            <a:avLst/>
          </a:prstGeom>
        </p:spPr>
        <p:txBody>
          <a:bodyPr wrap="none">
            <a:spAutoFit/>
          </a:bodyPr>
          <a:lstStyle/>
          <a:p>
            <a:r>
              <a:rPr lang="en-US" dirty="0" smtClean="0">
                <a:latin typeface="Arial"/>
                <a:cs typeface="Arial"/>
              </a:rPr>
              <a:t>7</a:t>
            </a:r>
            <a:endParaRPr lang="en-US" dirty="0">
              <a:latin typeface="Arial"/>
              <a:cs typeface="Arial"/>
            </a:endParaRPr>
          </a:p>
        </p:txBody>
      </p:sp>
      <p:graphicFrame>
        <p:nvGraphicFramePr>
          <p:cNvPr id="20483" name="Object 3"/>
          <p:cNvGraphicFramePr>
            <a:graphicFrameLocks noChangeAspect="1"/>
          </p:cNvGraphicFramePr>
          <p:nvPr/>
        </p:nvGraphicFramePr>
        <p:xfrm>
          <a:off x="1259630" y="836712"/>
          <a:ext cx="3888434" cy="1283131"/>
        </p:xfrm>
        <a:graphic>
          <a:graphicData uri="http://schemas.openxmlformats.org/presentationml/2006/ole">
            <mc:AlternateContent xmlns:mc="http://schemas.openxmlformats.org/markup-compatibility/2006">
              <mc:Choice xmlns:v="urn:schemas-microsoft-com:vml" Requires="v">
                <p:oleObj spid="_x0000_s69658" r:id="rId3" imgW="1993900" imgH="1079500" progId="Equation.DSMT4">
                  <p:embed/>
                </p:oleObj>
              </mc:Choice>
              <mc:Fallback>
                <p:oleObj r:id="rId3" imgW="1993900" imgH="10795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0" y="836712"/>
                        <a:ext cx="3888434" cy="12831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81" name="Object 1"/>
          <p:cNvGraphicFramePr>
            <a:graphicFrameLocks noChangeAspect="1"/>
          </p:cNvGraphicFramePr>
          <p:nvPr/>
        </p:nvGraphicFramePr>
        <p:xfrm>
          <a:off x="1331640" y="4725144"/>
          <a:ext cx="3852096" cy="1510233"/>
        </p:xfrm>
        <a:graphic>
          <a:graphicData uri="http://schemas.openxmlformats.org/presentationml/2006/ole">
            <mc:AlternateContent xmlns:mc="http://schemas.openxmlformats.org/markup-compatibility/2006">
              <mc:Choice xmlns:v="urn:schemas-microsoft-com:vml" Requires="v">
                <p:oleObj spid="_x0000_s69659" r:id="rId5" imgW="2095500" imgH="1257300" progId="Equation.DSMT4">
                  <p:embed/>
                </p:oleObj>
              </mc:Choice>
              <mc:Fallback>
                <p:oleObj r:id="rId5" imgW="2095500" imgH="1257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640" y="4725144"/>
                        <a:ext cx="3852096" cy="15102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48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20485" name="Rectangle 5"/>
          <p:cNvSpPr>
            <a:spLocks noChangeArrowheads="1"/>
          </p:cNvSpPr>
          <p:nvPr/>
        </p:nvSpPr>
        <p:spPr bwMode="auto">
          <a:xfrm>
            <a:off x="5004048" y="126876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                           (6)</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0486" name="Rectangle 6"/>
          <p:cNvSpPr>
            <a:spLocks noChangeArrowheads="1"/>
          </p:cNvSpPr>
          <p:nvPr/>
        </p:nvSpPr>
        <p:spPr bwMode="auto">
          <a:xfrm>
            <a:off x="1403648" y="4149080"/>
            <a:ext cx="4104456"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The end-</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effector</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location is given by</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Прямоугольник 12"/>
          <p:cNvSpPr/>
          <p:nvPr/>
        </p:nvSpPr>
        <p:spPr>
          <a:xfrm>
            <a:off x="5004048" y="2924944"/>
            <a:ext cx="2326278" cy="369332"/>
          </a:xfrm>
          <a:prstGeom prst="rect">
            <a:avLst/>
          </a:prstGeom>
        </p:spPr>
        <p:txBody>
          <a:bodyPr wrap="none">
            <a:spAutoFit/>
          </a:bodyPr>
          <a:lstStyle/>
          <a:p>
            <a:pPr lvl="0" fontAlgn="base">
              <a:spcBef>
                <a:spcPct val="0"/>
              </a:spcBef>
              <a:spcAft>
                <a:spcPct val="0"/>
              </a:spcAft>
            </a:pPr>
            <a:r>
              <a:rPr lang="en-US" dirty="0" smtClean="0">
                <a:latin typeface="Arial" pitchFamily="34" charset="0"/>
                <a:ea typeface="Calibri" pitchFamily="34" charset="0"/>
                <a:cs typeface="Arial" pitchFamily="34" charset="0"/>
              </a:rPr>
              <a:t> .                           (7)</a:t>
            </a:r>
            <a:endParaRPr lang="ru-RU" dirty="0" smtClean="0">
              <a:latin typeface="Arial" pitchFamily="34" charset="0"/>
              <a:cs typeface="Arial" pitchFamily="34" charset="0"/>
            </a:endParaRPr>
          </a:p>
        </p:txBody>
      </p:sp>
      <p:sp>
        <p:nvSpPr>
          <p:cNvPr id="14" name="Rectangle 7"/>
          <p:cNvSpPr>
            <a:spLocks noChangeArrowheads="1"/>
          </p:cNvSpPr>
          <p:nvPr/>
        </p:nvSpPr>
        <p:spPr bwMode="auto">
          <a:xfrm>
            <a:off x="5076056" y="5229200"/>
            <a:ext cx="3456384"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dirty="0" smtClean="0">
                <a:latin typeface="Arial" pitchFamily="34" charset="0"/>
                <a:ea typeface="Calibri" pitchFamily="34" charset="0"/>
                <a:cs typeface="Arial" pitchFamily="34" charset="0"/>
              </a:rPr>
              <a: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(8)</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2" name="Объект 1"/>
          <p:cNvGraphicFramePr>
            <a:graphicFrameLocks noChangeAspect="1"/>
          </p:cNvGraphicFramePr>
          <p:nvPr>
            <p:extLst/>
          </p:nvPr>
        </p:nvGraphicFramePr>
        <p:xfrm>
          <a:off x="1403648" y="2518234"/>
          <a:ext cx="3600400" cy="1552083"/>
        </p:xfrm>
        <a:graphic>
          <a:graphicData uri="http://schemas.openxmlformats.org/presentationml/2006/ole">
            <mc:AlternateContent xmlns:mc="http://schemas.openxmlformats.org/markup-compatibility/2006">
              <mc:Choice xmlns:v="urn:schemas-microsoft-com:vml" Requires="v">
                <p:oleObj spid="_x0000_s69660" name="Equation" r:id="rId7" imgW="2082600" imgH="1079280" progId="Equation.DSMT4">
                  <p:embed/>
                </p:oleObj>
              </mc:Choice>
              <mc:Fallback>
                <p:oleObj name="Equation" r:id="rId7" imgW="2082600" imgH="10792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3648" y="2518234"/>
                        <a:ext cx="3600400" cy="155208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179037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
          <p:cNvSpPr>
            <a:spLocks noChangeArrowheads="1"/>
          </p:cNvSpPr>
          <p:nvPr/>
        </p:nvSpPr>
        <p:spPr bwMode="auto">
          <a:xfrm>
            <a:off x="336176" y="707022"/>
            <a:ext cx="8350624" cy="9233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Free rigid body</a:t>
            </a:r>
            <a:r>
              <a:rPr kumimoji="0" lang="en-US" sz="1800"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ru-RU" sz="1800" b="0" i="1" u="none" strike="noStrike" cap="none" normalizeH="0" baseline="0" dirty="0" smtClean="0">
                <a:ln>
                  <a:noFill/>
                </a:ln>
                <a:solidFill>
                  <a:schemeClr val="tx1"/>
                </a:solidFill>
                <a:effectLst/>
                <a:latin typeface="Arial" pitchFamily="34" charset="0"/>
                <a:ea typeface="Calibri" pitchFamily="34" charset="0"/>
                <a:cs typeface="Arial" pitchFamily="34" charset="0"/>
              </a:rPr>
              <a:t>Т</a:t>
            </a: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in space has 6 degrees of freedom: 3 translations and 3 rotations along and about the three axes </a:t>
            </a:r>
            <a:r>
              <a:rPr kumimoji="0" lang="en-US" sz="1800" b="0" i="1" u="none" strike="noStrike" cap="none" normalizeH="0" baseline="0" dirty="0" smtClean="0">
                <a:ln>
                  <a:noFill/>
                </a:ln>
                <a:solidFill>
                  <a:schemeClr val="tx1"/>
                </a:solidFill>
                <a:effectLst/>
                <a:latin typeface="Arial" pitchFamily="34" charset="0"/>
                <a:ea typeface="Calibri" pitchFamily="34" charset="0"/>
                <a:cs typeface="Arial" pitchFamily="34" charset="0"/>
              </a:rPr>
              <a:t>OX, OY, OZ</a:t>
            </a: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of the absolute system of coordinates </a:t>
            </a:r>
            <a:r>
              <a:rPr kumimoji="0" lang="en-US" sz="1800" b="0" i="1" u="none" strike="noStrike" cap="none" normalizeH="0" baseline="0" dirty="0" smtClean="0">
                <a:ln>
                  <a:noFill/>
                </a:ln>
                <a:solidFill>
                  <a:schemeClr val="tx1"/>
                </a:solidFill>
                <a:effectLst/>
                <a:latin typeface="Arial" pitchFamily="34" charset="0"/>
                <a:ea typeface="Calibri" pitchFamily="34" charset="0"/>
                <a:cs typeface="Arial" pitchFamily="34" charset="0"/>
              </a:rPr>
              <a:t>OXYZ</a:t>
            </a:r>
            <a:r>
              <a:rPr kumimoji="0" lang="en-US" sz="18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(Fig. 7)</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6082" name="Rectangle 2"/>
          <p:cNvSpPr>
            <a:spLocks noChangeArrowheads="1"/>
          </p:cNvSpPr>
          <p:nvPr/>
        </p:nvSpPr>
        <p:spPr bwMode="auto">
          <a:xfrm>
            <a:off x="1667435" y="5734730"/>
            <a:ext cx="5957047"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Fig. 7</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8596327" y="300788"/>
            <a:ext cx="312906" cy="369332"/>
          </a:xfrm>
          <a:prstGeom prst="rect">
            <a:avLst/>
          </a:prstGeom>
          <a:noFill/>
        </p:spPr>
        <p:txBody>
          <a:bodyPr wrap="none" rtlCol="0">
            <a:spAutoFit/>
          </a:bodyPr>
          <a:lstStyle/>
          <a:p>
            <a:r>
              <a:rPr lang="en-US" dirty="0">
                <a:latin typeface="Arial"/>
                <a:cs typeface="Arial"/>
              </a:rPr>
              <a:t>5</a:t>
            </a:r>
          </a:p>
        </p:txBody>
      </p:sp>
      <p:pic>
        <p:nvPicPr>
          <p:cNvPr id="2" name="Picture 1"/>
          <p:cNvPicPr>
            <a:picLocks noChangeAspect="1"/>
          </p:cNvPicPr>
          <p:nvPr/>
        </p:nvPicPr>
        <p:blipFill rotWithShape="1">
          <a:blip r:embed="rId2"/>
          <a:srcRect l="10975" t="7831" r="15045" b="8560"/>
          <a:stretch/>
        </p:blipFill>
        <p:spPr>
          <a:xfrm>
            <a:off x="2421665" y="1757419"/>
            <a:ext cx="4471971" cy="4179413"/>
          </a:xfrm>
          <a:prstGeom prst="rect">
            <a:avLst/>
          </a:prstGeom>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60" name="Object 4"/>
          <p:cNvGraphicFramePr>
            <a:graphicFrameLocks noChangeAspect="1"/>
          </p:cNvGraphicFramePr>
          <p:nvPr/>
        </p:nvGraphicFramePr>
        <p:xfrm>
          <a:off x="827584" y="1556792"/>
          <a:ext cx="2376264" cy="360040"/>
        </p:xfrm>
        <a:graphic>
          <a:graphicData uri="http://schemas.openxmlformats.org/presentationml/2006/ole">
            <mc:AlternateContent xmlns:mc="http://schemas.openxmlformats.org/markup-compatibility/2006">
              <mc:Choice xmlns:v="urn:schemas-microsoft-com:vml" Requires="v">
                <p:oleObj spid="_x0000_s70690" r:id="rId3" imgW="2057400" imgH="279400" progId="Equation.DSMT4">
                  <p:embed/>
                </p:oleObj>
              </mc:Choice>
              <mc:Fallback>
                <p:oleObj r:id="rId3" imgW="2057400" imgH="2794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556792"/>
                        <a:ext cx="2376264"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8" name="Object 2"/>
          <p:cNvGraphicFramePr>
            <a:graphicFrameLocks noChangeAspect="1"/>
          </p:cNvGraphicFramePr>
          <p:nvPr/>
        </p:nvGraphicFramePr>
        <p:xfrm>
          <a:off x="827584" y="4293096"/>
          <a:ext cx="2448272" cy="360040"/>
        </p:xfrm>
        <a:graphic>
          <a:graphicData uri="http://schemas.openxmlformats.org/presentationml/2006/ole">
            <mc:AlternateContent xmlns:mc="http://schemas.openxmlformats.org/markup-compatibility/2006">
              <mc:Choice xmlns:v="urn:schemas-microsoft-com:vml" Requires="v">
                <p:oleObj spid="_x0000_s70691" r:id="rId5" imgW="2095500" imgH="279400" progId="Equation.DSMT4">
                  <p:embed/>
                </p:oleObj>
              </mc:Choice>
              <mc:Fallback>
                <p:oleObj r:id="rId5" imgW="2095500" imgH="2794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7584" y="4293096"/>
                        <a:ext cx="2448272"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457" name="Object 1"/>
          <p:cNvGraphicFramePr>
            <a:graphicFrameLocks noChangeAspect="1"/>
          </p:cNvGraphicFramePr>
          <p:nvPr/>
        </p:nvGraphicFramePr>
        <p:xfrm>
          <a:off x="755576" y="4797152"/>
          <a:ext cx="6696744" cy="1584176"/>
        </p:xfrm>
        <a:graphic>
          <a:graphicData uri="http://schemas.openxmlformats.org/presentationml/2006/ole">
            <mc:AlternateContent xmlns:mc="http://schemas.openxmlformats.org/markup-compatibility/2006">
              <mc:Choice xmlns:v="urn:schemas-microsoft-com:vml" Requires="v">
                <p:oleObj spid="_x0000_s70692" r:id="rId7" imgW="5588000" imgH="1079500" progId="Equation.DSMT4">
                  <p:embed/>
                </p:oleObj>
              </mc:Choice>
              <mc:Fallback>
                <p:oleObj r:id="rId7" imgW="5588000" imgH="1079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576" y="4797152"/>
                        <a:ext cx="6696744" cy="15841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461" name="Rectangle 5"/>
          <p:cNvSpPr>
            <a:spLocks noChangeArrowheads="1"/>
          </p:cNvSpPr>
          <p:nvPr/>
        </p:nvSpPr>
        <p:spPr bwMode="auto">
          <a:xfrm>
            <a:off x="827584" y="548680"/>
            <a:ext cx="5378395" cy="120032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The loop-closure equation is obtained in two steps.</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First, we multiply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Eqs</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(2), (3) and (4):</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9462" name="Rectangle 6"/>
          <p:cNvSpPr>
            <a:spLocks noChangeArrowheads="1"/>
          </p:cNvSpPr>
          <p:nvPr/>
        </p:nvSpPr>
        <p:spPr bwMode="auto">
          <a:xfrm>
            <a:off x="827584" y="178534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9463" name="Rectangle 7"/>
          <p:cNvSpPr>
            <a:spLocks noChangeArrowheads="1"/>
          </p:cNvSpPr>
          <p:nvPr/>
        </p:nvSpPr>
        <p:spPr bwMode="auto">
          <a:xfrm>
            <a:off x="755576" y="3140968"/>
            <a:ext cx="9360024"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Next, we multiply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Eqs</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.(5), (6) and (7) :</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sp>
        <p:nvSpPr>
          <p:cNvPr id="19464" name="Rectangle 8"/>
          <p:cNvSpPr>
            <a:spLocks noChangeArrowheads="1"/>
          </p:cNvSpPr>
          <p:nvPr/>
        </p:nvSpPr>
        <p:spPr bwMode="auto">
          <a:xfrm>
            <a:off x="827584" y="3614142"/>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dirty="0"/>
          </a:p>
        </p:txBody>
      </p:sp>
      <p:sp>
        <p:nvSpPr>
          <p:cNvPr id="19465" name="Rectangle 9"/>
          <p:cNvSpPr>
            <a:spLocks noChangeArrowheads="1"/>
          </p:cNvSpPr>
          <p:nvPr/>
        </p:nvSpPr>
        <p:spPr bwMode="auto">
          <a:xfrm>
            <a:off x="827584" y="5003304"/>
            <a:ext cx="1082348" cy="30777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Прямоугольник 13"/>
          <p:cNvSpPr/>
          <p:nvPr/>
        </p:nvSpPr>
        <p:spPr>
          <a:xfrm>
            <a:off x="8604448" y="260648"/>
            <a:ext cx="312906" cy="369332"/>
          </a:xfrm>
          <a:prstGeom prst="rect">
            <a:avLst/>
          </a:prstGeom>
        </p:spPr>
        <p:txBody>
          <a:bodyPr wrap="none">
            <a:spAutoFit/>
          </a:bodyPr>
          <a:lstStyle/>
          <a:p>
            <a:r>
              <a:rPr lang="en-US" dirty="0" smtClean="0">
                <a:latin typeface="Arial"/>
                <a:cs typeface="Arial"/>
              </a:rPr>
              <a:t>8</a:t>
            </a:r>
            <a:endParaRPr lang="en-US" dirty="0">
              <a:latin typeface="Arial"/>
              <a:cs typeface="Arial"/>
            </a:endParaRPr>
          </a:p>
        </p:txBody>
      </p:sp>
      <p:sp>
        <p:nvSpPr>
          <p:cNvPr id="16" name="Прямоугольник 15"/>
          <p:cNvSpPr/>
          <p:nvPr/>
        </p:nvSpPr>
        <p:spPr>
          <a:xfrm>
            <a:off x="6660232" y="2564904"/>
            <a:ext cx="1556836" cy="369332"/>
          </a:xfrm>
          <a:prstGeom prst="rect">
            <a:avLst/>
          </a:prstGeom>
        </p:spPr>
        <p:txBody>
          <a:bodyPr wrap="none">
            <a:spAutoFit/>
          </a:bodyPr>
          <a:lstStyle/>
          <a:p>
            <a:r>
              <a:rPr lang="en-US" dirty="0" smtClean="0">
                <a:latin typeface="Arial" pitchFamily="34" charset="0"/>
                <a:ea typeface="Calibri" pitchFamily="34" charset="0"/>
                <a:cs typeface="Arial" pitchFamily="34" charset="0"/>
              </a:rPr>
              <a:t>        .       (9) </a:t>
            </a:r>
            <a:endParaRPr lang="ru-RU" dirty="0"/>
          </a:p>
        </p:txBody>
      </p:sp>
      <p:sp>
        <p:nvSpPr>
          <p:cNvPr id="17" name="Прямоугольник 16"/>
          <p:cNvSpPr/>
          <p:nvPr/>
        </p:nvSpPr>
        <p:spPr>
          <a:xfrm>
            <a:off x="7452320" y="5445224"/>
            <a:ext cx="979755" cy="369332"/>
          </a:xfrm>
          <a:prstGeom prst="rect">
            <a:avLst/>
          </a:prstGeom>
        </p:spPr>
        <p:txBody>
          <a:bodyPr wrap="none">
            <a:spAutoFit/>
          </a:bodyPr>
          <a:lstStyle/>
          <a:p>
            <a:r>
              <a:rPr lang="en-US" dirty="0" smtClean="0">
                <a:latin typeface="Arial" pitchFamily="34" charset="0"/>
                <a:cs typeface="Arial" pitchFamily="34" charset="0"/>
              </a:rPr>
              <a:t>.     (10)</a:t>
            </a:r>
            <a:endParaRPr lang="ru-RU" dirty="0"/>
          </a:p>
        </p:txBody>
      </p:sp>
      <p:graphicFrame>
        <p:nvGraphicFramePr>
          <p:cNvPr id="2" name="Объект 1"/>
          <p:cNvGraphicFramePr>
            <a:graphicFrameLocks noChangeAspect="1"/>
          </p:cNvGraphicFramePr>
          <p:nvPr>
            <p:extLst/>
          </p:nvPr>
        </p:nvGraphicFramePr>
        <p:xfrm>
          <a:off x="719624" y="2111865"/>
          <a:ext cx="6421229" cy="1629267"/>
        </p:xfrm>
        <a:graphic>
          <a:graphicData uri="http://schemas.openxmlformats.org/presentationml/2006/ole">
            <mc:AlternateContent xmlns:mc="http://schemas.openxmlformats.org/markup-compatibility/2006">
              <mc:Choice xmlns:v="urn:schemas-microsoft-com:vml" Requires="v">
                <p:oleObj spid="_x0000_s70693" name="Equation" r:id="rId9" imgW="4254480" imgH="1079280" progId="Equation.DSMT4">
                  <p:embed/>
                </p:oleObj>
              </mc:Choice>
              <mc:Fallback>
                <p:oleObj name="Equation" r:id="rId9" imgW="4254480" imgH="10792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624" y="2111865"/>
                        <a:ext cx="6421229" cy="16292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3052552"/>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312906" cy="369332"/>
          </a:xfrm>
          <a:prstGeom prst="rect">
            <a:avLst/>
          </a:prstGeom>
        </p:spPr>
        <p:txBody>
          <a:bodyPr wrap="none">
            <a:spAutoFit/>
          </a:bodyPr>
          <a:lstStyle/>
          <a:p>
            <a:r>
              <a:rPr lang="en-US" dirty="0" smtClean="0">
                <a:latin typeface="Arial"/>
                <a:cs typeface="Arial"/>
              </a:rPr>
              <a:t>9</a:t>
            </a:r>
            <a:endParaRPr lang="en-US" dirty="0">
              <a:latin typeface="Arial"/>
              <a:cs typeface="Arial"/>
            </a:endParaRPr>
          </a:p>
        </p:txBody>
      </p:sp>
      <p:graphicFrame>
        <p:nvGraphicFramePr>
          <p:cNvPr id="2053" name="Object 5"/>
          <p:cNvGraphicFramePr>
            <a:graphicFrameLocks noChangeAspect="1"/>
          </p:cNvGraphicFramePr>
          <p:nvPr/>
        </p:nvGraphicFramePr>
        <p:xfrm>
          <a:off x="539552" y="1196752"/>
          <a:ext cx="2088232" cy="358502"/>
        </p:xfrm>
        <a:graphic>
          <a:graphicData uri="http://schemas.openxmlformats.org/presentationml/2006/ole">
            <mc:AlternateContent xmlns:mc="http://schemas.openxmlformats.org/markup-compatibility/2006">
              <mc:Choice xmlns:v="urn:schemas-microsoft-com:vml" Requires="v">
                <p:oleObj spid="_x0000_s71722" r:id="rId3" imgW="1459866" imgH="279279" progId="Equation.DSMT4">
                  <p:embed/>
                </p:oleObj>
              </mc:Choice>
              <mc:Fallback>
                <p:oleObj r:id="rId3" imgW="1459866" imgH="279279"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196752"/>
                        <a:ext cx="2088232" cy="3585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6732240" y="2204864"/>
          <a:ext cx="496606" cy="360040"/>
        </p:xfrm>
        <a:graphic>
          <a:graphicData uri="http://schemas.openxmlformats.org/presentationml/2006/ole">
            <mc:AlternateContent xmlns:mc="http://schemas.openxmlformats.org/markup-compatibility/2006">
              <mc:Choice xmlns:v="urn:schemas-microsoft-com:vml" Requires="v">
                <p:oleObj spid="_x0000_s71723" r:id="rId5" imgW="380835" imgH="266584" progId="Equation.DSMT4">
                  <p:embed/>
                </p:oleObj>
              </mc:Choice>
              <mc:Fallback>
                <p:oleObj r:id="rId5" imgW="380835" imgH="26658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2240" y="2204864"/>
                        <a:ext cx="496606" cy="3600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1259632" y="1628800"/>
          <a:ext cx="432047" cy="313234"/>
        </p:xfrm>
        <a:graphic>
          <a:graphicData uri="http://schemas.openxmlformats.org/presentationml/2006/ole">
            <mc:AlternateContent xmlns:mc="http://schemas.openxmlformats.org/markup-compatibility/2006">
              <mc:Choice xmlns:v="urn:schemas-microsoft-com:vml" Requires="v">
                <p:oleObj spid="_x0000_s71724" r:id="rId7" imgW="380835" imgH="266584" progId="Equation.DSMT4">
                  <p:embed/>
                </p:oleObj>
              </mc:Choice>
              <mc:Fallback>
                <p:oleObj r:id="rId7" imgW="380835" imgH="266584"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59632" y="1628800"/>
                        <a:ext cx="432047" cy="3132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0" name="Object 2"/>
          <p:cNvGraphicFramePr>
            <a:graphicFrameLocks noChangeAspect="1"/>
          </p:cNvGraphicFramePr>
          <p:nvPr/>
        </p:nvGraphicFramePr>
        <p:xfrm>
          <a:off x="539552" y="2708920"/>
          <a:ext cx="7776864" cy="1512168"/>
        </p:xfrm>
        <a:graphic>
          <a:graphicData uri="http://schemas.openxmlformats.org/presentationml/2006/ole">
            <mc:AlternateContent xmlns:mc="http://schemas.openxmlformats.org/markup-compatibility/2006">
              <mc:Choice xmlns:v="urn:schemas-microsoft-com:vml" Requires="v">
                <p:oleObj spid="_x0000_s71725" r:id="rId9" imgW="6083300" imgH="977900" progId="Equation.DSMT4">
                  <p:embed/>
                </p:oleObj>
              </mc:Choice>
              <mc:Fallback>
                <p:oleObj r:id="rId9" imgW="6083300" imgH="9779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9552" y="2708920"/>
                        <a:ext cx="7776864" cy="1512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49" name="Object 1"/>
          <p:cNvGraphicFramePr>
            <a:graphicFrameLocks noChangeAspect="1"/>
          </p:cNvGraphicFramePr>
          <p:nvPr/>
        </p:nvGraphicFramePr>
        <p:xfrm>
          <a:off x="539552" y="4581128"/>
          <a:ext cx="7776864" cy="1512168"/>
        </p:xfrm>
        <a:graphic>
          <a:graphicData uri="http://schemas.openxmlformats.org/presentationml/2006/ole">
            <mc:AlternateContent xmlns:mc="http://schemas.openxmlformats.org/markup-compatibility/2006">
              <mc:Choice xmlns:v="urn:schemas-microsoft-com:vml" Requires="v">
                <p:oleObj spid="_x0000_s71726" r:id="rId11" imgW="6299200" imgH="977900" progId="Equation.DSMT4">
                  <p:embed/>
                </p:oleObj>
              </mc:Choice>
              <mc:Fallback>
                <p:oleObj r:id="rId11" imgW="6299200" imgH="9779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9552" y="4581128"/>
                        <a:ext cx="7776864" cy="151216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4" name="Rectangle 6"/>
          <p:cNvSpPr>
            <a:spLocks noChangeArrowheads="1"/>
          </p:cNvSpPr>
          <p:nvPr/>
        </p:nvSpPr>
        <p:spPr bwMode="auto">
          <a:xfrm>
            <a:off x="467544" y="626205"/>
            <a:ext cx="7438768" cy="92333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Hence the resulting transformation matrix is given by</a:t>
            </a: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dirty="0">
                <a:latin typeface="Arial" pitchFamily="34" charset="0"/>
                <a:cs typeface="Arial" pitchFamily="34" charset="0"/>
              </a:rPr>
              <a:t> </a:t>
            </a:r>
            <a:r>
              <a:rPr lang="en-US" dirty="0" smtClean="0">
                <a:latin typeface="Arial" pitchFamily="34" charset="0"/>
                <a:cs typeface="Arial" pitchFamily="34" charset="0"/>
              </a:rPr>
              <a:t>                                                                                                         (11)</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055" name="Rectangle 7"/>
          <p:cNvSpPr>
            <a:spLocks noChangeArrowheads="1"/>
          </p:cNvSpPr>
          <p:nvPr/>
        </p:nvSpPr>
        <p:spPr bwMode="auto">
          <a:xfrm>
            <a:off x="899592" y="1599188"/>
            <a:ext cx="248786"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056" name="Rectangle 8"/>
          <p:cNvSpPr>
            <a:spLocks noChangeArrowheads="1"/>
          </p:cNvSpPr>
          <p:nvPr/>
        </p:nvSpPr>
        <p:spPr bwMode="auto">
          <a:xfrm>
            <a:off x="395535" y="1541005"/>
            <a:ext cx="8674169" cy="480131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where        </a:t>
            </a:r>
            <a:r>
              <a:rPr kumimoji="0" lang="en-US"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describes the end-effector location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Substituting  </a:t>
            </a:r>
            <a:r>
              <a:rPr kumimoji="0" lang="en-US" b="0" i="0" u="none" strike="noStrike" cap="none" normalizeH="0" baseline="0" dirty="0" err="1" smtClean="0">
                <a:ln>
                  <a:noFill/>
                </a:ln>
                <a:solidFill>
                  <a:schemeClr val="tx1"/>
                </a:solidFill>
                <a:effectLst/>
                <a:latin typeface="Arial" pitchFamily="34" charset="0"/>
                <a:ea typeface="Calibri" pitchFamily="34" charset="0"/>
                <a:cs typeface="Arial" pitchFamily="34" charset="0"/>
              </a:rPr>
              <a:t>Eqs</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.(9) and (10) into (11) yields the elements of          as follows</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(12)</a:t>
            </a: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dirty="0" smtClean="0">
                <a:latin typeface="Arial" pitchFamily="34" charset="0"/>
                <a:ea typeface="Calibri" pitchFamily="34" charset="0"/>
                <a:cs typeface="Arial" pitchFamily="34" charset="0"/>
              </a:rPr>
              <a:t>                                                                                                                              (13)</a:t>
            </a: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dirty="0">
              <a:latin typeface="Arial" pitchFamily="34" charset="0"/>
              <a:ea typeface="Calibri"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p:txBody>
      </p:sp>
      <p:sp>
        <p:nvSpPr>
          <p:cNvPr id="2058" name="Rectangle 10"/>
          <p:cNvSpPr>
            <a:spLocks noChangeArrowheads="1"/>
          </p:cNvSpPr>
          <p:nvPr/>
        </p:nvSpPr>
        <p:spPr bwMode="auto">
          <a:xfrm>
            <a:off x="899592" y="3545979"/>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059" name="Rectangle 11"/>
          <p:cNvSpPr>
            <a:spLocks noChangeArrowheads="1"/>
          </p:cNvSpPr>
          <p:nvPr/>
        </p:nvSpPr>
        <p:spPr bwMode="auto">
          <a:xfrm>
            <a:off x="899592" y="4527054"/>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990745147"/>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10</a:t>
            </a:r>
            <a:endParaRPr lang="en-US" dirty="0">
              <a:latin typeface="Arial"/>
              <a:cs typeface="Arial"/>
            </a:endParaRPr>
          </a:p>
        </p:txBody>
      </p:sp>
      <p:graphicFrame>
        <p:nvGraphicFramePr>
          <p:cNvPr id="1026" name="Object 2"/>
          <p:cNvGraphicFramePr>
            <a:graphicFrameLocks noChangeAspect="1"/>
          </p:cNvGraphicFramePr>
          <p:nvPr/>
        </p:nvGraphicFramePr>
        <p:xfrm>
          <a:off x="395536" y="332656"/>
          <a:ext cx="4536504" cy="1224136"/>
        </p:xfrm>
        <a:graphic>
          <a:graphicData uri="http://schemas.openxmlformats.org/presentationml/2006/ole">
            <mc:AlternateContent xmlns:mc="http://schemas.openxmlformats.org/markup-compatibility/2006">
              <mc:Choice xmlns:v="urn:schemas-microsoft-com:vml" Requires="v">
                <p:oleObj spid="_x0000_s72722" r:id="rId3" imgW="3606800" imgH="876300" progId="Equation.DSMT4">
                  <p:embed/>
                </p:oleObj>
              </mc:Choice>
              <mc:Fallback>
                <p:oleObj r:id="rId3" imgW="3606800" imgH="876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32656"/>
                        <a:ext cx="4536504" cy="12241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5" name="Object 1"/>
          <p:cNvGraphicFramePr>
            <a:graphicFrameLocks noChangeAspect="1"/>
          </p:cNvGraphicFramePr>
          <p:nvPr>
            <p:extLst/>
          </p:nvPr>
        </p:nvGraphicFramePr>
        <p:xfrm>
          <a:off x="308226" y="1916832"/>
          <a:ext cx="6408712" cy="1970163"/>
        </p:xfrm>
        <a:graphic>
          <a:graphicData uri="http://schemas.openxmlformats.org/presentationml/2006/ole">
            <mc:AlternateContent xmlns:mc="http://schemas.openxmlformats.org/markup-compatibility/2006">
              <mc:Choice xmlns:v="urn:schemas-microsoft-com:vml" Requires="v">
                <p:oleObj spid="_x0000_s72723" r:id="rId5" imgW="5499100" imgH="1638300" progId="Equation.DSMT4">
                  <p:embed/>
                </p:oleObj>
              </mc:Choice>
              <mc:Fallback>
                <p:oleObj r:id="rId5" imgW="5499100" imgH="16383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226" y="1916832"/>
                        <a:ext cx="6408712" cy="1970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28" name="Rectangle 4"/>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A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323528" y="4221088"/>
            <a:ext cx="842493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5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Although the equations above can be used to solve the inverse kinematics, they are highly nonlinear and difficult to solve.</a:t>
            </a:r>
            <a:r>
              <a:rPr kumimoji="0" lang="en-US"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In what follows we present a more efficient method of solution by separating the wrist-center-position problem</a:t>
            </a:r>
            <a:r>
              <a:rPr kumimoji="0" lang="en-US" b="0"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from the orientation problem.</a:t>
            </a:r>
          </a:p>
          <a:p>
            <a:pPr marL="0" marR="0" lvl="0" indent="0" algn="just"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7660196" y="764704"/>
            <a:ext cx="559769" cy="369332"/>
          </a:xfrm>
          <a:prstGeom prst="rect">
            <a:avLst/>
          </a:prstGeom>
        </p:spPr>
        <p:txBody>
          <a:bodyPr wrap="none">
            <a:spAutoFit/>
          </a:bodyPr>
          <a:lstStyle/>
          <a:p>
            <a:r>
              <a:rPr lang="en-US" dirty="0"/>
              <a:t>(14)</a:t>
            </a:r>
            <a:endParaRPr lang="ru-RU" dirty="0"/>
          </a:p>
        </p:txBody>
      </p:sp>
      <p:sp>
        <p:nvSpPr>
          <p:cNvPr id="3" name="Прямоугольник 2"/>
          <p:cNvSpPr/>
          <p:nvPr/>
        </p:nvSpPr>
        <p:spPr>
          <a:xfrm>
            <a:off x="7660195" y="2896634"/>
            <a:ext cx="559769" cy="369332"/>
          </a:xfrm>
          <a:prstGeom prst="rect">
            <a:avLst/>
          </a:prstGeom>
        </p:spPr>
        <p:txBody>
          <a:bodyPr wrap="none">
            <a:spAutoFit/>
          </a:bodyPr>
          <a:lstStyle/>
          <a:p>
            <a:r>
              <a:rPr lang="en-US" dirty="0"/>
              <a:t>(15)</a:t>
            </a:r>
            <a:endParaRPr lang="ru-RU" dirty="0"/>
          </a:p>
        </p:txBody>
      </p:sp>
    </p:spTree>
    <p:extLst>
      <p:ext uri="{BB962C8B-B14F-4D97-AF65-F5344CB8AC3E}">
        <p14:creationId xmlns:p14="http://schemas.microsoft.com/office/powerpoint/2010/main" val="3913740622"/>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04448" y="260648"/>
            <a:ext cx="424027" cy="369332"/>
          </a:xfrm>
          <a:prstGeom prst="rect">
            <a:avLst/>
          </a:prstGeom>
        </p:spPr>
        <p:txBody>
          <a:bodyPr wrap="none">
            <a:spAutoFit/>
          </a:bodyPr>
          <a:lstStyle/>
          <a:p>
            <a:r>
              <a:rPr lang="en-US" dirty="0" smtClean="0">
                <a:latin typeface="Arial"/>
                <a:cs typeface="Arial"/>
              </a:rPr>
              <a:t>1</a:t>
            </a:r>
            <a:r>
              <a:rPr lang="ru-RU" dirty="0" smtClean="0">
                <a:latin typeface="Arial"/>
                <a:cs typeface="Arial"/>
              </a:rPr>
              <a:t>1</a:t>
            </a:r>
            <a:endParaRPr lang="en-US" dirty="0">
              <a:latin typeface="Arial"/>
              <a:cs typeface="Arial"/>
            </a:endParaRPr>
          </a:p>
        </p:txBody>
      </p:sp>
      <p:sp>
        <p:nvSpPr>
          <p:cNvPr id="1027" name="Rectangle 3"/>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28" name="Rectangle 4"/>
          <p:cNvSpPr>
            <a:spLocks noChangeArrowheads="1"/>
          </p:cNvSpPr>
          <p:nvPr/>
        </p:nvSpPr>
        <p:spPr bwMode="auto">
          <a:xfrm>
            <a:off x="0" y="1333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r>
              <a:rPr kumimoji="0" lang="en-AU" sz="14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029" name="Rectangle 5"/>
          <p:cNvSpPr>
            <a:spLocks noChangeArrowheads="1"/>
          </p:cNvSpPr>
          <p:nvPr/>
        </p:nvSpPr>
        <p:spPr bwMode="auto">
          <a:xfrm>
            <a:off x="203467" y="1925"/>
            <a:ext cx="8424936"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b="1" dirty="0">
                <a:latin typeface="Arial" pitchFamily="34" charset="0"/>
                <a:cs typeface="Arial" pitchFamily="34" charset="0"/>
              </a:rPr>
              <a:t>3. Wrist Center Position</a:t>
            </a:r>
            <a:endParaRPr lang="ru-RU" dirty="0">
              <a:latin typeface="Arial" pitchFamily="34" charset="0"/>
              <a:cs typeface="Arial" pitchFamily="34" charset="0"/>
            </a:endParaRPr>
          </a:p>
          <a:p>
            <a:r>
              <a:rPr lang="en-US" dirty="0">
                <a:latin typeface="Arial" pitchFamily="34" charset="0"/>
                <a:cs typeface="Arial" pitchFamily="34" charset="0"/>
              </a:rPr>
              <a:t>Note that the last three joint axes intersect at the wrist center point </a:t>
            </a:r>
            <a:r>
              <a:rPr lang="en-US" i="1" dirty="0">
                <a:latin typeface="Arial" pitchFamily="34" charset="0"/>
                <a:cs typeface="Arial" pitchFamily="34" charset="0"/>
              </a:rPr>
              <a:t>P</a:t>
            </a:r>
            <a:r>
              <a:rPr lang="en-US" dirty="0">
                <a:latin typeface="Arial" pitchFamily="34" charset="0"/>
                <a:cs typeface="Arial" pitchFamily="34" charset="0"/>
              </a:rPr>
              <a:t> as shown in Fig. 1. Hence rotations of the last three joints do not affect the position of the point </a:t>
            </a:r>
            <a:r>
              <a:rPr lang="en-US" i="1" dirty="0">
                <a:latin typeface="Arial" pitchFamily="34" charset="0"/>
                <a:cs typeface="Arial" pitchFamily="34" charset="0"/>
              </a:rPr>
              <a:t>P</a:t>
            </a:r>
            <a:r>
              <a:rPr lang="en-US" dirty="0">
                <a:latin typeface="Arial" pitchFamily="34" charset="0"/>
                <a:cs typeface="Arial" pitchFamily="34" charset="0"/>
              </a:rPr>
              <a:t>.</a:t>
            </a:r>
            <a:endParaRPr lang="ru-RU" dirty="0">
              <a:latin typeface="Arial" pitchFamily="34" charset="0"/>
              <a:cs typeface="Arial" pitchFamily="34" charset="0"/>
            </a:endParaRPr>
          </a:p>
          <a:p>
            <a:r>
              <a:rPr lang="en-US" dirty="0">
                <a:latin typeface="Arial" pitchFamily="34" charset="0"/>
                <a:cs typeface="Arial" pitchFamily="34" charset="0"/>
              </a:rPr>
              <a:t>Fig. 2 shows the end-effector coordinate system  </a:t>
            </a:r>
            <a:r>
              <a:rPr lang="en-US" dirty="0" smtClean="0">
                <a:latin typeface="Arial" pitchFamily="34" charset="0"/>
                <a:cs typeface="Arial" pitchFamily="34" charset="0"/>
              </a:rPr>
              <a:t>               , </a:t>
            </a:r>
            <a:r>
              <a:rPr lang="en-US" dirty="0">
                <a:latin typeface="Arial" pitchFamily="34" charset="0"/>
                <a:cs typeface="Arial" pitchFamily="34" charset="0"/>
              </a:rPr>
              <a:t>the wrist center </a:t>
            </a:r>
            <a:r>
              <a:rPr lang="en-US" i="1" dirty="0">
                <a:latin typeface="Arial" pitchFamily="34" charset="0"/>
                <a:cs typeface="Arial" pitchFamily="34" charset="0"/>
              </a:rPr>
              <a:t>P</a:t>
            </a:r>
            <a:r>
              <a:rPr lang="en-US" dirty="0">
                <a:latin typeface="Arial" pitchFamily="34" charset="0"/>
                <a:cs typeface="Arial" pitchFamily="34" charset="0"/>
              </a:rPr>
              <a:t> and the vector relation between them</a:t>
            </a:r>
            <a:endParaRPr lang="ru-RU"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endParaRPr lang="en-US" dirty="0" smtClean="0">
              <a:latin typeface="Arial" pitchFamily="34" charset="0"/>
              <a:cs typeface="Arial" pitchFamily="34" charset="0"/>
            </a:endParaRPr>
          </a:p>
          <a:p>
            <a:pPr algn="ctr"/>
            <a:endParaRPr lang="en-US" dirty="0">
              <a:latin typeface="Arial" pitchFamily="34" charset="0"/>
              <a:cs typeface="Arial" pitchFamily="34" charset="0"/>
            </a:endParaRPr>
          </a:p>
          <a:p>
            <a:pPr algn="ctr"/>
            <a:r>
              <a:rPr lang="en-US" dirty="0" smtClean="0">
                <a:latin typeface="Arial" pitchFamily="34" charset="0"/>
                <a:cs typeface="Arial" pitchFamily="34" charset="0"/>
              </a:rPr>
              <a:t>Fig</a:t>
            </a:r>
            <a:r>
              <a:rPr lang="en-US" dirty="0">
                <a:latin typeface="Arial" pitchFamily="34" charset="0"/>
                <a:cs typeface="Arial" pitchFamily="34" charset="0"/>
              </a:rPr>
              <a:t>. 2</a:t>
            </a:r>
            <a:endParaRPr lang="ru-RU" dirty="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lang="en-US" dirty="0" smtClean="0">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26625"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6489" y="1155510"/>
            <a:ext cx="1008112" cy="355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8190" y="1700808"/>
            <a:ext cx="5855490"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947639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548680"/>
            <a:ext cx="8229600" cy="1143000"/>
          </a:xfrm>
        </p:spPr>
        <p:txBody>
          <a:bodyPr>
            <a:normAutofit fontScale="90000"/>
          </a:bodyPr>
          <a:lstStyle/>
          <a:p>
            <a:pPr lvl="0" algn="l"/>
            <a:r>
              <a:rPr lang="ru-RU" dirty="0" smtClean="0"/>
              <a:t/>
            </a:r>
            <a:br>
              <a:rPr lang="ru-RU" dirty="0" smtClean="0"/>
            </a:br>
            <a:endParaRPr lang="ru-RU" dirty="0"/>
          </a:p>
        </p:txBody>
      </p:sp>
      <p:sp>
        <p:nvSpPr>
          <p:cNvPr id="3" name="Содержимое 2"/>
          <p:cNvSpPr>
            <a:spLocks noGrp="1"/>
          </p:cNvSpPr>
          <p:nvPr>
            <p:ph idx="1"/>
          </p:nvPr>
        </p:nvSpPr>
        <p:spPr>
          <a:xfrm>
            <a:off x="420410" y="1196752"/>
            <a:ext cx="8496944" cy="4680520"/>
          </a:xfrm>
        </p:spPr>
        <p:txBody>
          <a:bodyPr>
            <a:normAutofit/>
          </a:bodyPr>
          <a:lstStyle/>
          <a:p>
            <a:pPr marL="0" indent="0" algn="just">
              <a:buNone/>
            </a:pPr>
            <a:r>
              <a:rPr lang="en-US" sz="1800" dirty="0" smtClean="0">
                <a:latin typeface="Arial" pitchFamily="34" charset="0"/>
                <a:cs typeface="Arial" pitchFamily="34" charset="0"/>
              </a:rPr>
              <a:t>The </a:t>
            </a:r>
            <a:r>
              <a:rPr lang="en-US" sz="1800" dirty="0">
                <a:latin typeface="Arial" pitchFamily="34" charset="0"/>
                <a:cs typeface="Arial" pitchFamily="34" charset="0"/>
              </a:rPr>
              <a:t>wrist center position with respect to and expressed in the base coordinate system  </a:t>
            </a:r>
            <a:r>
              <a:rPr lang="en-US" sz="1800" dirty="0" smtClean="0">
                <a:latin typeface="Arial" pitchFamily="34" charset="0"/>
                <a:cs typeface="Arial" pitchFamily="34" charset="0"/>
              </a:rPr>
              <a:t>                Is</a:t>
            </a:r>
          </a:p>
          <a:p>
            <a:pPr marL="0" indent="0" algn="just">
              <a:buNone/>
            </a:pP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(16)</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endParaRPr lang="en-US"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Hence</a:t>
            </a:r>
            <a:r>
              <a:rPr lang="en-US" sz="1800" dirty="0">
                <a:latin typeface="Arial" pitchFamily="34" charset="0"/>
                <a:cs typeface="Arial" pitchFamily="34" charset="0"/>
              </a:rPr>
              <a:t>, given the end-effector location, we can find the position of wrist center point </a:t>
            </a:r>
            <a:r>
              <a:rPr lang="en-US" sz="1800" dirty="0" smtClean="0">
                <a:latin typeface="Arial" pitchFamily="34" charset="0"/>
                <a:cs typeface="Arial" pitchFamily="34" charset="0"/>
              </a:rPr>
              <a:t>     with </a:t>
            </a:r>
            <a:r>
              <a:rPr lang="en-US" sz="1800" dirty="0">
                <a:latin typeface="Arial" pitchFamily="34" charset="0"/>
                <a:cs typeface="Arial" pitchFamily="34" charset="0"/>
              </a:rPr>
              <a:t>respect to the base coordinate system.</a:t>
            </a:r>
            <a:endParaRPr lang="ru-RU" sz="1800" dirty="0">
              <a:latin typeface="Arial" pitchFamily="34" charset="0"/>
              <a:cs typeface="Arial" pitchFamily="34" charset="0"/>
            </a:endParaRPr>
          </a:p>
          <a:p>
            <a:pPr algn="just">
              <a:lnSpc>
                <a:spcPct val="150000"/>
              </a:lnSpc>
              <a:buNone/>
            </a:pPr>
            <a:endParaRPr lang="ru-RU" sz="1800" dirty="0">
              <a:latin typeface="Arial" pitchFamily="34" charset="0"/>
              <a:cs typeface="Arial" pitchFamily="34" charset="0"/>
            </a:endParaRPr>
          </a:p>
        </p:txBody>
      </p:sp>
      <p:sp>
        <p:nvSpPr>
          <p:cNvPr id="9" name="Прямоугольник 8"/>
          <p:cNvSpPr/>
          <p:nvPr/>
        </p:nvSpPr>
        <p:spPr>
          <a:xfrm>
            <a:off x="8604448" y="260648"/>
            <a:ext cx="441146" cy="369332"/>
          </a:xfrm>
          <a:prstGeom prst="rect">
            <a:avLst/>
          </a:prstGeom>
        </p:spPr>
        <p:txBody>
          <a:bodyPr wrap="none">
            <a:spAutoFit/>
          </a:bodyPr>
          <a:lstStyle/>
          <a:p>
            <a:r>
              <a:rPr lang="en-US" dirty="0" smtClean="0">
                <a:latin typeface="Arial"/>
                <a:cs typeface="Arial"/>
              </a:rPr>
              <a:t>12</a:t>
            </a:r>
            <a:endParaRPr lang="en-US" dirty="0">
              <a:latin typeface="Arial"/>
              <a:cs typeface="Arial"/>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327" y="1542423"/>
            <a:ext cx="928687"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Объект 3"/>
          <p:cNvGraphicFramePr>
            <a:graphicFrameLocks noChangeAspect="1"/>
          </p:cNvGraphicFramePr>
          <p:nvPr>
            <p:extLst/>
          </p:nvPr>
        </p:nvGraphicFramePr>
        <p:xfrm>
          <a:off x="8051800" y="2649538"/>
          <a:ext cx="127000" cy="190500"/>
        </p:xfrm>
        <a:graphic>
          <a:graphicData uri="http://schemas.openxmlformats.org/presentationml/2006/ole">
            <mc:AlternateContent xmlns:mc="http://schemas.openxmlformats.org/markup-compatibility/2006">
              <mc:Choice xmlns:v="urn:schemas-microsoft-com:vml" Requires="v">
                <p:oleObj spid="_x0000_s73762" name="Equation" r:id="rId4" imgW="126720" imgH="190440" progId="Equation.DSMT4">
                  <p:embed/>
                </p:oleObj>
              </mc:Choice>
              <mc:Fallback>
                <p:oleObj name="Equation" r:id="rId4" imgW="12672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1800" y="2649538"/>
                        <a:ext cx="127000" cy="190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7759700" y="2590800"/>
          <a:ext cx="261938" cy="390525"/>
        </p:xfrm>
        <a:graphic>
          <a:graphicData uri="http://schemas.openxmlformats.org/presentationml/2006/ole">
            <mc:AlternateContent xmlns:mc="http://schemas.openxmlformats.org/markup-compatibility/2006">
              <mc:Choice xmlns:v="urn:schemas-microsoft-com:vml" Requires="v">
                <p:oleObj spid="_x0000_s73763" name="Equation" r:id="rId6" imgW="126720" imgH="190440" progId="Equation.DSMT4">
                  <p:embed/>
                </p:oleObj>
              </mc:Choice>
              <mc:Fallback>
                <p:oleObj name="Equation" r:id="rId6" imgW="126720" imgH="1904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9700" y="2590800"/>
                        <a:ext cx="261938" cy="390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2294418" y="1897770"/>
          <a:ext cx="4135104" cy="2067552"/>
        </p:xfrm>
        <a:graphic>
          <a:graphicData uri="http://schemas.openxmlformats.org/presentationml/2006/ole">
            <mc:AlternateContent xmlns:mc="http://schemas.openxmlformats.org/markup-compatibility/2006">
              <mc:Choice xmlns:v="urn:schemas-microsoft-com:vml" Requires="v">
                <p:oleObj spid="_x0000_s73764" name="Equation" r:id="rId7" imgW="2209680" imgH="1104840" progId="Equation.DSMT4">
                  <p:embed/>
                </p:oleObj>
              </mc:Choice>
              <mc:Fallback>
                <p:oleObj name="Equation" r:id="rId7" imgW="2209680" imgH="11048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4418" y="1897770"/>
                        <a:ext cx="4135104" cy="20675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1016146" y="4365104"/>
          <a:ext cx="315675" cy="339957"/>
        </p:xfrm>
        <a:graphic>
          <a:graphicData uri="http://schemas.openxmlformats.org/presentationml/2006/ole">
            <mc:AlternateContent xmlns:mc="http://schemas.openxmlformats.org/markup-compatibility/2006">
              <mc:Choice xmlns:v="urn:schemas-microsoft-com:vml" Requires="v">
                <p:oleObj spid="_x0000_s73765" name="Equation" r:id="rId9" imgW="164880" imgH="177480" progId="Equation.DSMT4">
                  <p:embed/>
                </p:oleObj>
              </mc:Choice>
              <mc:Fallback>
                <p:oleObj name="Equation" r:id="rId9" imgW="16488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16146" y="4365104"/>
                        <a:ext cx="315675" cy="33995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1150023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4848" y="445314"/>
            <a:ext cx="8229600" cy="5976664"/>
          </a:xfrm>
        </p:spPr>
        <p:txBody>
          <a:bodyPr>
            <a:noAutofit/>
          </a:bodyPr>
          <a:lstStyle/>
          <a:p>
            <a:pPr marL="0" indent="0" algn="just">
              <a:buNone/>
            </a:pPr>
            <a:r>
              <a:rPr lang="en-US" sz="1700" dirty="0" smtClean="0">
                <a:latin typeface="Arial" pitchFamily="34" charset="0"/>
                <a:cs typeface="Arial" pitchFamily="34" charset="0"/>
              </a:rPr>
              <a:t>Furthermore</a:t>
            </a:r>
            <a:r>
              <a:rPr lang="en-US" sz="1700" dirty="0">
                <a:latin typeface="Arial" pitchFamily="34" charset="0"/>
                <a:cs typeface="Arial" pitchFamily="34" charset="0"/>
              </a:rPr>
              <a:t>, we observe from Fig. 1 that the position of the wrist center </a:t>
            </a:r>
            <a:r>
              <a:rPr lang="en-US" sz="1700" dirty="0" smtClean="0">
                <a:latin typeface="Arial" pitchFamily="34" charset="0"/>
                <a:cs typeface="Arial" pitchFamily="34" charset="0"/>
              </a:rPr>
              <a:t>   </a:t>
            </a:r>
            <a:r>
              <a:rPr lang="en-US" sz="1700" dirty="0">
                <a:latin typeface="Arial" pitchFamily="34" charset="0"/>
                <a:cs typeface="Arial" pitchFamily="34" charset="0"/>
              </a:rPr>
              <a:t>with respect to the link 3 coordinate system is given </a:t>
            </a:r>
            <a:r>
              <a:rPr lang="en-US" sz="1700" dirty="0" smtClean="0">
                <a:latin typeface="Arial" pitchFamily="34" charset="0"/>
                <a:cs typeface="Arial" pitchFamily="34" charset="0"/>
              </a:rPr>
              <a:t>by</a:t>
            </a:r>
          </a:p>
          <a:p>
            <a:pPr marL="0" indent="0" algn="just">
              <a:buNone/>
            </a:pPr>
            <a:r>
              <a:rPr lang="en-US" sz="1700" dirty="0" smtClean="0">
                <a:latin typeface="Arial" pitchFamily="34" charset="0"/>
                <a:cs typeface="Arial" pitchFamily="34" charset="0"/>
              </a:rPr>
              <a:t>                                                                                           </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r>
              <a:rPr lang="en-US" sz="1700" dirty="0" smtClean="0">
                <a:latin typeface="Arial" pitchFamily="34" charset="0"/>
                <a:cs typeface="Arial" pitchFamily="34" charset="0"/>
              </a:rPr>
              <a:t>                                                                                         .                                                </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r>
              <a:rPr lang="en-US" sz="1700" dirty="0" smtClean="0">
                <a:latin typeface="Arial" pitchFamily="34" charset="0"/>
                <a:cs typeface="Arial" pitchFamily="34" charset="0"/>
              </a:rPr>
              <a:t>Transforming    </a:t>
            </a:r>
            <a:r>
              <a:rPr lang="en-US" sz="1700" dirty="0">
                <a:latin typeface="Arial" pitchFamily="34" charset="0"/>
                <a:cs typeface="Arial" pitchFamily="34" charset="0"/>
              </a:rPr>
              <a:t>into the base coordinate system we obtain</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endParaRPr lang="ru-RU" sz="1700" dirty="0">
              <a:latin typeface="Arial" pitchFamily="34" charset="0"/>
              <a:cs typeface="Arial" pitchFamily="34" charset="0"/>
            </a:endParaRPr>
          </a:p>
          <a:p>
            <a:pPr marL="0" indent="0" algn="just">
              <a:buNone/>
            </a:pPr>
            <a:r>
              <a:rPr lang="en-US" sz="1700" dirty="0" smtClean="0">
                <a:latin typeface="Arial" pitchFamily="34" charset="0"/>
                <a:cs typeface="Arial" pitchFamily="34" charset="0"/>
              </a:rPr>
              <a:t>                                                                                    .</a:t>
            </a:r>
          </a:p>
          <a:p>
            <a:pPr marL="0" indent="0" algn="just">
              <a:buNone/>
            </a:pPr>
            <a:r>
              <a:rPr lang="en-US" sz="1700" dirty="0" smtClean="0">
                <a:latin typeface="Arial" pitchFamily="34" charset="0"/>
                <a:cs typeface="Arial" pitchFamily="34" charset="0"/>
              </a:rPr>
              <a:t>Eq</a:t>
            </a:r>
            <a:r>
              <a:rPr lang="en-US" sz="1700" dirty="0">
                <a:latin typeface="Arial" pitchFamily="34" charset="0"/>
                <a:cs typeface="Arial" pitchFamily="34" charset="0"/>
              </a:rPr>
              <a:t>. (</a:t>
            </a:r>
            <a:r>
              <a:rPr lang="en-US" sz="1700" dirty="0" smtClean="0">
                <a:latin typeface="Arial" pitchFamily="34" charset="0"/>
                <a:cs typeface="Arial" pitchFamily="34" charset="0"/>
              </a:rPr>
              <a:t>18) consists </a:t>
            </a:r>
            <a:r>
              <a:rPr lang="en-US" sz="1700" dirty="0">
                <a:latin typeface="Arial" pitchFamily="34" charset="0"/>
                <a:cs typeface="Arial" pitchFamily="34" charset="0"/>
              </a:rPr>
              <a:t>of three scalar equations in three unknowns. Hence, the position and orientation of the inverse kinematics problem are </a:t>
            </a:r>
            <a:r>
              <a:rPr lang="en-US" sz="1700" dirty="0" smtClean="0">
                <a:latin typeface="Arial" pitchFamily="34" charset="0"/>
                <a:cs typeface="Arial" pitchFamily="34" charset="0"/>
              </a:rPr>
              <a:t>decoupled</a:t>
            </a:r>
            <a:r>
              <a:rPr lang="en-US" sz="1700" dirty="0">
                <a:latin typeface="Arial" pitchFamily="34" charset="0"/>
                <a:cs typeface="Arial" pitchFamily="34" charset="0"/>
              </a:rPr>
              <a:t>. Theoretically, we can solve Eq. (18) for the three joint angles.</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Multiplying both sides Eq. (18) by the inverse of </a:t>
            </a:r>
            <a:r>
              <a:rPr lang="en-US" sz="1700" dirty="0" smtClean="0">
                <a:latin typeface="Arial" pitchFamily="34" charset="0"/>
                <a:cs typeface="Arial" pitchFamily="34" charset="0"/>
              </a:rPr>
              <a:t>        </a:t>
            </a:r>
            <a:r>
              <a:rPr lang="en-US" sz="1700" dirty="0">
                <a:latin typeface="Arial" pitchFamily="34" charset="0"/>
                <a:cs typeface="Arial" pitchFamily="34" charset="0"/>
              </a:rPr>
              <a:t>, we obtain</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r>
              <a:rPr lang="en-US" sz="1700" dirty="0" smtClean="0">
                <a:latin typeface="Arial" pitchFamily="34" charset="0"/>
                <a:cs typeface="Arial" pitchFamily="34" charset="0"/>
              </a:rPr>
              <a:t>                                                    (</a:t>
            </a:r>
            <a:r>
              <a:rPr lang="en-US" sz="1700" dirty="0">
                <a:latin typeface="Arial" pitchFamily="34" charset="0"/>
                <a:cs typeface="Arial" pitchFamily="34" charset="0"/>
              </a:rPr>
              <a:t>19)</a:t>
            </a:r>
            <a:endParaRPr lang="ru-RU" sz="1700" dirty="0">
              <a:latin typeface="Arial" pitchFamily="34" charset="0"/>
              <a:cs typeface="Arial" pitchFamily="34" charset="0"/>
            </a:endParaRPr>
          </a:p>
          <a:p>
            <a:pPr marL="0" indent="0" algn="just">
              <a:buNone/>
            </a:pPr>
            <a:endParaRPr lang="en-US" sz="1700" dirty="0" smtClean="0">
              <a:latin typeface="Arial" pitchFamily="34" charset="0"/>
              <a:cs typeface="Arial" pitchFamily="34" charset="0"/>
            </a:endParaRPr>
          </a:p>
          <a:p>
            <a:pPr marL="0" indent="0" algn="just">
              <a:buNone/>
            </a:pPr>
            <a:r>
              <a:rPr lang="en-US" sz="1700" dirty="0" smtClean="0">
                <a:latin typeface="Arial" pitchFamily="34" charset="0"/>
                <a:cs typeface="Arial" pitchFamily="34" charset="0"/>
              </a:rPr>
              <a:t>Substituting </a:t>
            </a:r>
            <a:r>
              <a:rPr lang="en-US" sz="1700" dirty="0" err="1">
                <a:latin typeface="Arial" pitchFamily="34" charset="0"/>
                <a:cs typeface="Arial" pitchFamily="34" charset="0"/>
              </a:rPr>
              <a:t>Eqs</a:t>
            </a:r>
            <a:r>
              <a:rPr lang="en-US" sz="1700" dirty="0">
                <a:latin typeface="Arial" pitchFamily="34" charset="0"/>
                <a:cs typeface="Arial" pitchFamily="34" charset="0"/>
              </a:rPr>
              <a:t>. (2) through (4) into (19) yields</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r>
              <a:rPr lang="en-US" sz="1700" dirty="0" smtClean="0">
                <a:latin typeface="Arial" pitchFamily="34" charset="0"/>
                <a:cs typeface="Arial" pitchFamily="34" charset="0"/>
              </a:rPr>
              <a:t>                                                                  (20)</a:t>
            </a:r>
            <a:endParaRPr lang="ru-RU" sz="1700" dirty="0" smtClean="0">
              <a:latin typeface="Arial" pitchFamily="34" charset="0"/>
              <a:cs typeface="Arial" pitchFamily="34" charset="0"/>
            </a:endParaRPr>
          </a:p>
          <a:p>
            <a:pPr marL="0" indent="0" algn="just">
              <a:buNone/>
            </a:pPr>
            <a:r>
              <a:rPr lang="en-US" sz="1700" dirty="0" smtClean="0">
                <a:latin typeface="Arial" pitchFamily="34" charset="0"/>
                <a:cs typeface="Arial" pitchFamily="34" charset="0"/>
              </a:rPr>
              <a:t>                                                                                                           ,</a:t>
            </a:r>
          </a:p>
          <a:p>
            <a:pPr marL="0" indent="0" algn="just">
              <a:buNone/>
            </a:pPr>
            <a:r>
              <a:rPr lang="en-US" sz="1700" dirty="0" smtClean="0">
                <a:latin typeface="Arial" pitchFamily="34" charset="0"/>
                <a:cs typeface="Arial" pitchFamily="34" charset="0"/>
              </a:rPr>
              <a:t>                                                                                                                    (</a:t>
            </a:r>
            <a:r>
              <a:rPr lang="en-US" sz="1700" dirty="0">
                <a:latin typeface="Arial" pitchFamily="34" charset="0"/>
                <a:cs typeface="Arial" pitchFamily="34" charset="0"/>
              </a:rPr>
              <a:t>21)</a:t>
            </a:r>
            <a:endParaRPr lang="ru-RU" sz="1700" dirty="0">
              <a:latin typeface="Arial" pitchFamily="34" charset="0"/>
              <a:cs typeface="Arial" pitchFamily="34" charset="0"/>
            </a:endParaRPr>
          </a:p>
          <a:p>
            <a:pPr marL="0" indent="0" algn="just">
              <a:buNone/>
            </a:pPr>
            <a:r>
              <a:rPr lang="en-US" sz="1700" dirty="0">
                <a:latin typeface="Arial" pitchFamily="34" charset="0"/>
                <a:cs typeface="Arial" pitchFamily="34" charset="0"/>
              </a:rPr>
              <a:t>                                       </a:t>
            </a:r>
            <a:r>
              <a:rPr lang="en-US" sz="1700" dirty="0" smtClean="0">
                <a:latin typeface="Arial" pitchFamily="34" charset="0"/>
                <a:cs typeface="Arial" pitchFamily="34" charset="0"/>
              </a:rPr>
              <a:t>                                                                   ,        </a:t>
            </a:r>
          </a:p>
          <a:p>
            <a:pPr marL="0" indent="0" algn="just">
              <a:buNone/>
            </a:pPr>
            <a:r>
              <a:rPr lang="en-US" sz="1700" dirty="0" smtClean="0">
                <a:latin typeface="Arial" pitchFamily="34" charset="0"/>
                <a:cs typeface="Arial" pitchFamily="34" charset="0"/>
              </a:rPr>
              <a:t>                                                                                                                    (</a:t>
            </a:r>
            <a:r>
              <a:rPr lang="en-US" sz="1700" dirty="0">
                <a:latin typeface="Arial" pitchFamily="34" charset="0"/>
                <a:cs typeface="Arial" pitchFamily="34" charset="0"/>
              </a:rPr>
              <a:t>22)</a:t>
            </a:r>
            <a:endParaRPr lang="ru-RU" sz="1700" dirty="0">
              <a:latin typeface="Arial" pitchFamily="34" charset="0"/>
              <a:cs typeface="Arial" pitchFamily="34" charset="0"/>
            </a:endParaRPr>
          </a:p>
          <a:p>
            <a:pPr marL="0" indent="0" algn="just">
              <a:buNone/>
            </a:pPr>
            <a:endParaRPr lang="en-US" sz="1700" dirty="0" smtClean="0">
              <a:latin typeface="Arial" pitchFamily="34" charset="0"/>
              <a:cs typeface="Arial" pitchFamily="34" charset="0"/>
            </a:endParaRPr>
          </a:p>
          <a:p>
            <a:pPr marL="0" indent="0" algn="just">
              <a:buNone/>
            </a:pPr>
            <a:r>
              <a:rPr lang="en-US" sz="1700" dirty="0" smtClean="0">
                <a:latin typeface="Arial" pitchFamily="34" charset="0"/>
                <a:cs typeface="Arial" pitchFamily="34" charset="0"/>
              </a:rPr>
              <a:t>.Where     ,   </a:t>
            </a:r>
            <a:r>
              <a:rPr lang="en-US" sz="1700" baseline="-25000" dirty="0" smtClean="0">
                <a:latin typeface="Arial" pitchFamily="34" charset="0"/>
                <a:cs typeface="Arial" pitchFamily="34" charset="0"/>
              </a:rPr>
              <a:t>  </a:t>
            </a:r>
            <a:r>
              <a:rPr lang="en-US" sz="1700" dirty="0" smtClean="0">
                <a:latin typeface="Arial" pitchFamily="34" charset="0"/>
                <a:cs typeface="Arial" pitchFamily="34" charset="0"/>
              </a:rPr>
              <a:t>, </a:t>
            </a:r>
            <a:r>
              <a:rPr lang="en-US" sz="1700" dirty="0">
                <a:latin typeface="Arial" pitchFamily="34" charset="0"/>
                <a:cs typeface="Arial" pitchFamily="34" charset="0"/>
              </a:rPr>
              <a:t>and  </a:t>
            </a:r>
            <a:r>
              <a:rPr lang="en-US" sz="1700" dirty="0" smtClean="0">
                <a:latin typeface="Arial" pitchFamily="34" charset="0"/>
                <a:cs typeface="Arial" pitchFamily="34" charset="0"/>
              </a:rPr>
              <a:t>  </a:t>
            </a:r>
            <a:r>
              <a:rPr lang="en-US" sz="1700" dirty="0">
                <a:latin typeface="Arial" pitchFamily="34" charset="0"/>
                <a:cs typeface="Arial" pitchFamily="34" charset="0"/>
              </a:rPr>
              <a:t>are given by Eq. (16)</a:t>
            </a:r>
            <a:endParaRPr lang="ru-RU" sz="1700" dirty="0">
              <a:latin typeface="Arial" pitchFamily="34" charset="0"/>
              <a:cs typeface="Arial" pitchFamily="34" charset="0"/>
            </a:endParaRPr>
          </a:p>
          <a:p>
            <a:pPr marL="0" indent="0" algn="just">
              <a:buNone/>
            </a:pPr>
            <a:r>
              <a:rPr lang="en-US" sz="1800" dirty="0" smtClean="0">
                <a:latin typeface="Arial" pitchFamily="34" charset="0"/>
                <a:cs typeface="Arial" pitchFamily="34" charset="0"/>
              </a:rPr>
              <a:t> </a:t>
            </a:r>
            <a:endParaRPr lang="ru-RU" sz="1800" dirty="0">
              <a:latin typeface="Arial" pitchFamily="34" charset="0"/>
              <a:cs typeface="Arial" pitchFamily="34" charset="0"/>
            </a:endParaRPr>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13</a:t>
            </a:r>
            <a:endParaRPr lang="en-US" dirty="0">
              <a:latin typeface="Arial"/>
              <a:cs typeface="Arial"/>
            </a:endParaRPr>
          </a:p>
        </p:txBody>
      </p:sp>
      <p:pic>
        <p:nvPicPr>
          <p:cNvPr id="245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1947" y="2132856"/>
            <a:ext cx="1872208"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1947" y="3734585"/>
            <a:ext cx="208154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800" y="5373216"/>
            <a:ext cx="3773235" cy="5539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9792" y="6021288"/>
            <a:ext cx="3096344" cy="408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4"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32030" y="1502821"/>
            <a:ext cx="330292" cy="431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5"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44668" y="3234544"/>
            <a:ext cx="625051" cy="500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nvPr>
        </p:nvGraphicFramePr>
        <p:xfrm>
          <a:off x="7812360" y="496057"/>
          <a:ext cx="248713" cy="267845"/>
        </p:xfrm>
        <a:graphic>
          <a:graphicData uri="http://schemas.openxmlformats.org/presentationml/2006/ole">
            <mc:AlternateContent xmlns:mc="http://schemas.openxmlformats.org/markup-compatibility/2006">
              <mc:Choice xmlns:v="urn:schemas-microsoft-com:vml" Requires="v">
                <p:oleObj spid="_x0000_s74802" name="Equation" r:id="rId9" imgW="164880" imgH="177480" progId="Equation.DSMT4">
                  <p:embed/>
                </p:oleObj>
              </mc:Choice>
              <mc:Fallback>
                <p:oleObj name="Equation" r:id="rId9" imgW="16488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812360" y="496057"/>
                        <a:ext cx="248713" cy="2678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3805180" y="1124744"/>
          <a:ext cx="2147132" cy="479112"/>
        </p:xfrm>
        <a:graphic>
          <a:graphicData uri="http://schemas.openxmlformats.org/presentationml/2006/ole">
            <mc:AlternateContent xmlns:mc="http://schemas.openxmlformats.org/markup-compatibility/2006">
              <mc:Choice xmlns:v="urn:schemas-microsoft-com:vml" Requires="v">
                <p:oleObj spid="_x0000_s74803" name="Equation" r:id="rId11" imgW="1536480" imgH="342720" progId="Equation.DSMT4">
                  <p:embed/>
                </p:oleObj>
              </mc:Choice>
              <mc:Fallback>
                <p:oleObj name="Equation" r:id="rId11" imgW="1536480" imgH="3427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5180" y="1124744"/>
                        <a:ext cx="2147132" cy="479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2771800" y="4869160"/>
          <a:ext cx="3741905" cy="403221"/>
        </p:xfrm>
        <a:graphic>
          <a:graphicData uri="http://schemas.openxmlformats.org/presentationml/2006/ole">
            <mc:AlternateContent xmlns:mc="http://schemas.openxmlformats.org/markup-compatibility/2006">
              <mc:Choice xmlns:v="urn:schemas-microsoft-com:vml" Requires="v">
                <p:oleObj spid="_x0000_s74804" name="Equation" r:id="rId13" imgW="3504960" imgH="266400" progId="Equation.DSMT4">
                  <p:embed/>
                </p:oleObj>
              </mc:Choice>
              <mc:Fallback>
                <p:oleObj name="Equation" r:id="rId13" imgW="3504960" imgH="2664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1800" y="4869160"/>
                        <a:ext cx="3741905" cy="4032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1115616" y="6525344"/>
          <a:ext cx="268132" cy="299677"/>
        </p:xfrm>
        <a:graphic>
          <a:graphicData uri="http://schemas.openxmlformats.org/presentationml/2006/ole">
            <mc:AlternateContent xmlns:mc="http://schemas.openxmlformats.org/markup-compatibility/2006">
              <mc:Choice xmlns:v="urn:schemas-microsoft-com:vml" Requires="v">
                <p:oleObj spid="_x0000_s74805" name="Equation" r:id="rId15" imgW="215640" imgH="241200" progId="Equation.DSMT4">
                  <p:embed/>
                </p:oleObj>
              </mc:Choice>
              <mc:Fallback>
                <p:oleObj name="Equation" r:id="rId15" imgW="215640" imgH="241200"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5616" y="6525344"/>
                        <a:ext cx="268132" cy="29967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1453725" y="6525344"/>
          <a:ext cx="285134" cy="332656"/>
        </p:xfrm>
        <a:graphic>
          <a:graphicData uri="http://schemas.openxmlformats.org/presentationml/2006/ole">
            <mc:AlternateContent xmlns:mc="http://schemas.openxmlformats.org/markup-compatibility/2006">
              <mc:Choice xmlns:v="urn:schemas-microsoft-com:vml" Requires="v">
                <p:oleObj spid="_x0000_s74806" name="Equation" r:id="rId17" imgW="228600" imgH="266400" progId="Equation.DSMT4">
                  <p:embed/>
                </p:oleObj>
              </mc:Choice>
              <mc:Fallback>
                <p:oleObj name="Equation" r:id="rId17" imgW="228600" imgH="2664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53725" y="6525344"/>
                        <a:ext cx="285134" cy="33265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2195736" y="6547931"/>
          <a:ext cx="277430" cy="310069"/>
        </p:xfrm>
        <a:graphic>
          <a:graphicData uri="http://schemas.openxmlformats.org/presentationml/2006/ole">
            <mc:AlternateContent xmlns:mc="http://schemas.openxmlformats.org/markup-compatibility/2006">
              <mc:Choice xmlns:v="urn:schemas-microsoft-com:vml" Requires="v">
                <p:oleObj spid="_x0000_s74807" name="Equation" r:id="rId19" imgW="215640" imgH="241200" progId="Equation.DSMT4">
                  <p:embed/>
                </p:oleObj>
              </mc:Choice>
              <mc:Fallback>
                <p:oleObj name="Equation" r:id="rId19" imgW="215640" imgH="2412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195736" y="6547931"/>
                        <a:ext cx="277430" cy="3100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26767126"/>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6048672"/>
          </a:xfrm>
        </p:spPr>
        <p:txBody>
          <a:bodyPr>
            <a:normAutofit/>
          </a:bodyPr>
          <a:lstStyle/>
          <a:p>
            <a:pPr marL="0" indent="0" algn="just">
              <a:buNone/>
            </a:pPr>
            <a:r>
              <a:rPr lang="en-US" sz="1800" dirty="0" smtClean="0">
                <a:latin typeface="Arial" pitchFamily="34" charset="0"/>
                <a:cs typeface="Arial" pitchFamily="34" charset="0"/>
              </a:rPr>
              <a:t>A </a:t>
            </a:r>
            <a:r>
              <a:rPr lang="en-US" sz="1800" dirty="0">
                <a:latin typeface="Arial" pitchFamily="34" charset="0"/>
                <a:cs typeface="Arial" pitchFamily="34" charset="0"/>
              </a:rPr>
              <a:t>solution for  </a:t>
            </a:r>
            <a:r>
              <a:rPr lang="en-US" sz="1800" dirty="0" smtClean="0">
                <a:latin typeface="Arial" pitchFamily="34" charset="0"/>
                <a:cs typeface="Arial" pitchFamily="34" charset="0"/>
              </a:rPr>
              <a:t>    is </a:t>
            </a:r>
            <a:r>
              <a:rPr lang="en-US" sz="1800" dirty="0">
                <a:latin typeface="Arial" pitchFamily="34" charset="0"/>
                <a:cs typeface="Arial" pitchFamily="34" charset="0"/>
              </a:rPr>
              <a:t>found immediately by solving Eq. (22)</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r>
              <a:rPr lang="en-US" sz="1800" dirty="0">
                <a:latin typeface="Arial" pitchFamily="34" charset="0"/>
                <a:cs typeface="Arial" pitchFamily="34" charset="0"/>
              </a:rPr>
              <a:t>(23)</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Hence there are two solution of </a:t>
            </a:r>
            <a:r>
              <a:rPr lang="en-US" sz="1800" dirty="0" smtClean="0">
                <a:latin typeface="Arial" pitchFamily="34" charset="0"/>
                <a:cs typeface="Arial" pitchFamily="34" charset="0"/>
              </a:rPr>
              <a:t>  </a:t>
            </a:r>
            <a:r>
              <a:rPr lang="en-US" sz="1800" dirty="0">
                <a:latin typeface="Arial" pitchFamily="34" charset="0"/>
                <a:cs typeface="Arial" pitchFamily="34" charset="0"/>
              </a:rPr>
              <a:t>. Specifically, if </a:t>
            </a:r>
            <a:r>
              <a:rPr lang="en-US" sz="1800" dirty="0" smtClean="0">
                <a:latin typeface="Arial" pitchFamily="34" charset="0"/>
                <a:cs typeface="Arial" pitchFamily="34" charset="0"/>
              </a:rPr>
              <a:t>                Is </a:t>
            </a:r>
            <a:r>
              <a:rPr lang="en-US" sz="1800" dirty="0">
                <a:latin typeface="Arial" pitchFamily="34" charset="0"/>
                <a:cs typeface="Arial" pitchFamily="34" charset="0"/>
              </a:rPr>
              <a:t>a solution,  </a:t>
            </a:r>
            <a:r>
              <a:rPr lang="en-US" sz="1800" dirty="0" smtClean="0">
                <a:latin typeface="Arial" pitchFamily="34" charset="0"/>
                <a:cs typeface="Arial" pitchFamily="34" charset="0"/>
              </a:rPr>
              <a:t>           </a:t>
            </a:r>
          </a:p>
          <a:p>
            <a:pPr marL="0" indent="0" algn="just">
              <a:buNone/>
            </a:pPr>
            <a:r>
              <a:rPr lang="en-US" sz="1800" dirty="0" smtClean="0">
                <a:latin typeface="Arial" pitchFamily="34" charset="0"/>
                <a:cs typeface="Arial" pitchFamily="34" charset="0"/>
              </a:rPr>
              <a:t>is </a:t>
            </a:r>
            <a:r>
              <a:rPr lang="en-US" sz="1800" dirty="0">
                <a:latin typeface="Arial" pitchFamily="34" charset="0"/>
                <a:cs typeface="Arial" pitchFamily="34" charset="0"/>
              </a:rPr>
              <a:t>also a solution, </a:t>
            </a:r>
            <a:r>
              <a:rPr lang="en-US" sz="1800" dirty="0" smtClean="0">
                <a:latin typeface="Arial" pitchFamily="34" charset="0"/>
                <a:cs typeface="Arial" pitchFamily="34" charset="0"/>
              </a:rPr>
              <a:t>where                     </a:t>
            </a:r>
            <a:r>
              <a:rPr lang="en-US" sz="1800" dirty="0">
                <a:latin typeface="Arial" pitchFamily="34" charset="0"/>
                <a:cs typeface="Arial" pitchFamily="34" charset="0"/>
              </a:rPr>
              <a:t>.</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We </a:t>
            </a:r>
            <a:r>
              <a:rPr lang="en-US" sz="1800" dirty="0">
                <a:latin typeface="Arial" pitchFamily="34" charset="0"/>
                <a:cs typeface="Arial" pitchFamily="34" charset="0"/>
              </a:rPr>
              <a:t>call  </a:t>
            </a:r>
            <a:r>
              <a:rPr lang="en-US" sz="1800" dirty="0" smtClean="0">
                <a:latin typeface="Arial" pitchFamily="34" charset="0"/>
                <a:cs typeface="Arial" pitchFamily="34" charset="0"/>
              </a:rPr>
              <a:t>             the </a:t>
            </a:r>
            <a:r>
              <a:rPr lang="en-US" sz="1800" dirty="0">
                <a:latin typeface="Arial" pitchFamily="34" charset="0"/>
                <a:cs typeface="Arial" pitchFamily="34" charset="0"/>
              </a:rPr>
              <a:t>front-reach solution and  </a:t>
            </a:r>
            <a:r>
              <a:rPr lang="en-US" sz="1800" dirty="0" smtClean="0">
                <a:latin typeface="Arial" pitchFamily="34" charset="0"/>
                <a:cs typeface="Arial" pitchFamily="34" charset="0"/>
              </a:rPr>
              <a:t>                the </a:t>
            </a:r>
            <a:r>
              <a:rPr lang="en-US" sz="1800" dirty="0">
                <a:latin typeface="Arial" pitchFamily="34" charset="0"/>
                <a:cs typeface="Arial" pitchFamily="34" charset="0"/>
              </a:rPr>
              <a:t>back-reach solution.</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Summing the squares of </a:t>
            </a:r>
            <a:r>
              <a:rPr lang="en-US" sz="1800" dirty="0" err="1">
                <a:latin typeface="Arial" pitchFamily="34" charset="0"/>
                <a:cs typeface="Arial" pitchFamily="34" charset="0"/>
              </a:rPr>
              <a:t>Eqs</a:t>
            </a:r>
            <a:r>
              <a:rPr lang="en-US" sz="1800" dirty="0">
                <a:latin typeface="Arial" pitchFamily="34" charset="0"/>
                <a:cs typeface="Arial" pitchFamily="34" charset="0"/>
              </a:rPr>
              <a:t>. (20), (21) and (22) gives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p>
          <a:p>
            <a:pPr marL="0" indent="0" algn="just">
              <a:buNone/>
            </a:pPr>
            <a:r>
              <a:rPr lang="en-US" sz="1800" dirty="0" smtClean="0"/>
              <a:t>                                                                                                                  ,                   (</a:t>
            </a:r>
            <a:r>
              <a:rPr lang="en-US" sz="1800" dirty="0"/>
              <a:t>24</a:t>
            </a:r>
            <a:r>
              <a:rPr lang="en-US" sz="1800" dirty="0" smtClean="0"/>
              <a:t>)</a:t>
            </a:r>
          </a:p>
          <a:p>
            <a:pPr marL="0" indent="0" algn="just">
              <a:buNone/>
            </a:pPr>
            <a:r>
              <a:rPr lang="en-US" sz="1800" dirty="0">
                <a:latin typeface="Arial" pitchFamily="34" charset="0"/>
                <a:cs typeface="Arial" pitchFamily="34" charset="0"/>
              </a:rPr>
              <a:t>where </a:t>
            </a:r>
            <a:endParaRPr lang="en-US" sz="1800" dirty="0" smtClean="0">
              <a:latin typeface="Arial" pitchFamily="34" charset="0"/>
              <a:cs typeface="Arial" pitchFamily="34" charset="0"/>
            </a:endParaRPr>
          </a:p>
          <a:p>
            <a:pPr marL="0" indent="0" algn="just">
              <a:buNone/>
            </a:pPr>
            <a:endParaRPr lang="ru-RU" sz="1800" dirty="0"/>
          </a:p>
          <a:p>
            <a:pPr marL="0" indent="0" algn="just">
              <a:buNone/>
            </a:pPr>
            <a:r>
              <a:rPr lang="en-US" sz="1800" dirty="0" smtClean="0"/>
              <a:t>                                                                        </a:t>
            </a:r>
            <a:endParaRPr lang="ru-RU" sz="1800" dirty="0"/>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14</a:t>
            </a:r>
            <a:endParaRPr lang="en-US" dirty="0">
              <a:latin typeface="Arial"/>
              <a:cs typeface="Arial"/>
            </a:endParaRPr>
          </a:p>
        </p:txBody>
      </p:sp>
      <p:pic>
        <p:nvPicPr>
          <p:cNvPr id="2560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980728"/>
            <a:ext cx="1365022" cy="749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6222" y="3933056"/>
            <a:ext cx="2721954" cy="45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4399" y="1868459"/>
            <a:ext cx="249258"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92080" y="1879456"/>
            <a:ext cx="1004388" cy="338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8"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34442" y="1892202"/>
            <a:ext cx="1411152" cy="384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9"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19678" y="2120228"/>
            <a:ext cx="1292282" cy="491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0"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75656" y="2788932"/>
            <a:ext cx="873600" cy="459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11" name="Picture 1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56921" y="2810233"/>
            <a:ext cx="1219730" cy="372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nvPr>
        </p:nvGraphicFramePr>
        <p:xfrm>
          <a:off x="1785847" y="560395"/>
          <a:ext cx="253218" cy="370089"/>
        </p:xfrm>
        <a:graphic>
          <a:graphicData uri="http://schemas.openxmlformats.org/presentationml/2006/ole">
            <mc:AlternateContent xmlns:mc="http://schemas.openxmlformats.org/markup-compatibility/2006">
              <mc:Choice xmlns:v="urn:schemas-microsoft-com:vml" Requires="v">
                <p:oleObj spid="_x0000_s75794" name="Equation" r:id="rId11" imgW="164880" imgH="241200" progId="Equation.DSMT4">
                  <p:embed/>
                </p:oleObj>
              </mc:Choice>
              <mc:Fallback>
                <p:oleObj name="Equation" r:id="rId11" imgW="164880" imgH="241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85847" y="560395"/>
                        <a:ext cx="253218" cy="3700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443724" y="4869160"/>
          <a:ext cx="5852743" cy="1368152"/>
        </p:xfrm>
        <a:graphic>
          <a:graphicData uri="http://schemas.openxmlformats.org/presentationml/2006/ole">
            <mc:AlternateContent xmlns:mc="http://schemas.openxmlformats.org/markup-compatibility/2006">
              <mc:Choice xmlns:v="urn:schemas-microsoft-com:vml" Requires="v">
                <p:oleObj spid="_x0000_s75795" name="Equation" r:id="rId13" imgW="5054400" imgH="850680" progId="Equation.DSMT4">
                  <p:embed/>
                </p:oleObj>
              </mc:Choice>
              <mc:Fallback>
                <p:oleObj name="Equation" r:id="rId13" imgW="5054400" imgH="8506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43724" y="4869160"/>
                        <a:ext cx="5852743" cy="136815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39497677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4525963"/>
          </a:xfrm>
        </p:spPr>
        <p:txBody>
          <a:bodyPr>
            <a:noAutofit/>
          </a:bodyPr>
          <a:lstStyle/>
          <a:p>
            <a:pPr marL="0" indent="0" algn="just">
              <a:buNone/>
            </a:pPr>
            <a:r>
              <a:rPr lang="en-US" sz="1800" dirty="0" smtClean="0">
                <a:latin typeface="Arial" pitchFamily="34" charset="0"/>
                <a:cs typeface="Arial" pitchFamily="34" charset="0"/>
              </a:rPr>
              <a:t>We </a:t>
            </a:r>
            <a:r>
              <a:rPr lang="en-US" sz="1800" dirty="0">
                <a:latin typeface="Arial" pitchFamily="34" charset="0"/>
                <a:cs typeface="Arial" pitchFamily="34" charset="0"/>
              </a:rPr>
              <a:t>can convert Eq. (24) into a polynomial by making use the following trigonometric identities: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                                                 </a:t>
            </a:r>
            <a:r>
              <a:rPr lang="en-US" sz="1800" dirty="0" smtClean="0">
                <a:latin typeface="Arial" pitchFamily="34" charset="0"/>
                <a:cs typeface="Arial" pitchFamily="34" charset="0"/>
              </a:rPr>
              <a:t>                                             (</a:t>
            </a:r>
            <a:r>
              <a:rPr lang="en-US" sz="1800" dirty="0">
                <a:latin typeface="Arial" pitchFamily="34" charset="0"/>
                <a:cs typeface="Arial" pitchFamily="34" charset="0"/>
              </a:rPr>
              <a:t>25)</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                                              </a:t>
            </a:r>
            <a:r>
              <a:rPr lang="en-US" sz="1800" dirty="0" smtClean="0">
                <a:latin typeface="Arial" pitchFamily="34" charset="0"/>
                <a:cs typeface="Arial" pitchFamily="34" charset="0"/>
              </a:rPr>
              <a:t>                                                 </a:t>
            </a:r>
            <a:r>
              <a:rPr lang="en-US" sz="1800" dirty="0">
                <a:latin typeface="Arial" pitchFamily="34" charset="0"/>
                <a:cs typeface="Arial" pitchFamily="34" charset="0"/>
              </a:rPr>
              <a:t>(26)</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where</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                                                                                            </a:t>
            </a:r>
            <a:r>
              <a:rPr lang="en-US" sz="1800" dirty="0" smtClean="0">
                <a:latin typeface="Arial" pitchFamily="34" charset="0"/>
                <a:cs typeface="Arial" pitchFamily="34" charset="0"/>
              </a:rPr>
              <a:t>(</a:t>
            </a:r>
            <a:r>
              <a:rPr lang="en-US" sz="1800" dirty="0">
                <a:latin typeface="Arial" pitchFamily="34" charset="0"/>
                <a:cs typeface="Arial" pitchFamily="34" charset="0"/>
              </a:rPr>
              <a:t>27)</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Substituting the trigonometric identities above into Eq. (24) yields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r>
              <a:rPr lang="en-US" sz="1800" dirty="0">
                <a:latin typeface="Arial" pitchFamily="34" charset="0"/>
                <a:cs typeface="Arial" pitchFamily="34" charset="0"/>
              </a:rPr>
              <a:t>(28)</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Hence</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                                            </a:t>
            </a:r>
            <a:r>
              <a:rPr lang="en-US" sz="1800" dirty="0" smtClean="0">
                <a:latin typeface="Arial" pitchFamily="34" charset="0"/>
                <a:cs typeface="Arial" pitchFamily="34" charset="0"/>
              </a:rPr>
              <a:t>                  .           (</a:t>
            </a:r>
            <a:r>
              <a:rPr lang="en-US" sz="1800" dirty="0">
                <a:latin typeface="Arial" pitchFamily="34" charset="0"/>
                <a:cs typeface="Arial" pitchFamily="34" charset="0"/>
              </a:rPr>
              <a:t>29)</a:t>
            </a:r>
            <a:endParaRPr lang="ru-RU" sz="1800" dirty="0">
              <a:latin typeface="Arial" pitchFamily="34" charset="0"/>
              <a:cs typeface="Arial" pitchFamily="34" charset="0"/>
            </a:endParaRPr>
          </a:p>
          <a:p>
            <a:pPr marL="0" indent="0" algn="just">
              <a:lnSpc>
                <a:spcPct val="170000"/>
              </a:lnSpc>
              <a:buNone/>
            </a:pPr>
            <a:endParaRPr lang="ru-RU" sz="1800" dirty="0">
              <a:latin typeface="Arial" pitchFamily="34" charset="0"/>
              <a:cs typeface="Arial" pitchFamily="34" charset="0"/>
            </a:endParaRPr>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15</a:t>
            </a:r>
            <a:endParaRPr lang="en-US" dirty="0">
              <a:latin typeface="Arial"/>
              <a:cs typeface="Arial"/>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53671" y="1037577"/>
            <a:ext cx="1232208" cy="768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3672" y="1810930"/>
            <a:ext cx="1232208" cy="68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3672" y="2996952"/>
            <a:ext cx="1232207"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5373216"/>
            <a:ext cx="288031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nvPr>
        </p:nvGraphicFramePr>
        <p:xfrm>
          <a:off x="3419872" y="4365104"/>
          <a:ext cx="3456384" cy="432048"/>
        </p:xfrm>
        <a:graphic>
          <a:graphicData uri="http://schemas.openxmlformats.org/presentationml/2006/ole">
            <mc:AlternateContent xmlns:mc="http://schemas.openxmlformats.org/markup-compatibility/2006">
              <mc:Choice xmlns:v="urn:schemas-microsoft-com:vml" Requires="v">
                <p:oleObj spid="_x0000_s76810" name="Equation" r:id="rId7" imgW="2387520" imgH="279360" progId="Equation.DSMT4">
                  <p:embed/>
                </p:oleObj>
              </mc:Choice>
              <mc:Fallback>
                <p:oleObj name="Equation" r:id="rId7" imgW="2387520" imgH="2793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9872" y="4365104"/>
                        <a:ext cx="3456384"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58279526"/>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02955" y="116632"/>
            <a:ext cx="8722066" cy="6741368"/>
          </a:xfrm>
        </p:spPr>
        <p:txBody>
          <a:bodyPr>
            <a:normAutofit/>
          </a:bodyPr>
          <a:lstStyle/>
          <a:p>
            <a:pPr marL="0" indent="0" algn="just">
              <a:buNone/>
            </a:pPr>
            <a:r>
              <a:rPr lang="en-US" sz="1800" dirty="0">
                <a:latin typeface="Arial" pitchFamily="34" charset="0"/>
                <a:cs typeface="Arial" pitchFamily="34" charset="0"/>
              </a:rPr>
              <a:t>Eq. (28) yields two real roots if  </a:t>
            </a:r>
            <a:r>
              <a:rPr lang="en-US" sz="1800" dirty="0" smtClean="0">
                <a:latin typeface="Arial" pitchFamily="34" charset="0"/>
                <a:cs typeface="Arial" pitchFamily="34" charset="0"/>
              </a:rPr>
              <a:t>                           ,  one </a:t>
            </a:r>
            <a:r>
              <a:rPr lang="en-US" sz="1800" dirty="0">
                <a:latin typeface="Arial" pitchFamily="34" charset="0"/>
                <a:cs typeface="Arial" pitchFamily="34" charset="0"/>
              </a:rPr>
              <a:t>double root if  </a:t>
            </a:r>
            <a:r>
              <a:rPr lang="en-US" sz="1800" dirty="0" smtClean="0">
                <a:latin typeface="Arial" pitchFamily="34" charset="0"/>
                <a:cs typeface="Arial" pitchFamily="34" charset="0"/>
              </a:rPr>
              <a:t>  </a:t>
            </a: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and </a:t>
            </a:r>
            <a:r>
              <a:rPr lang="en-US" sz="1800" dirty="0">
                <a:latin typeface="Arial" pitchFamily="34" charset="0"/>
                <a:cs typeface="Arial" pitchFamily="34" charset="0"/>
              </a:rPr>
              <a:t>no real roots if  </a:t>
            </a:r>
            <a:r>
              <a:rPr lang="en-US" sz="1800" dirty="0" smtClean="0">
                <a:latin typeface="Arial" pitchFamily="34" charset="0"/>
                <a:cs typeface="Arial" pitchFamily="34" charset="0"/>
              </a:rPr>
              <a:t>                            .</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When </a:t>
            </a:r>
            <a:r>
              <a:rPr lang="en-US" sz="1800" dirty="0">
                <a:latin typeface="Arial" pitchFamily="34" charset="0"/>
                <a:cs typeface="Arial" pitchFamily="34" charset="0"/>
              </a:rPr>
              <a:t>Eq. (28) yields a double root, the arm is either in a fully stretched or a </a:t>
            </a:r>
            <a:r>
              <a:rPr lang="en-US" sz="1800" dirty="0" smtClean="0">
                <a:latin typeface="Arial" pitchFamily="34" charset="0"/>
                <a:cs typeface="Arial" pitchFamily="34" charset="0"/>
              </a:rPr>
              <a:t>folded- </a:t>
            </a:r>
            <a:r>
              <a:rPr lang="en-US" sz="1800" dirty="0">
                <a:latin typeface="Arial" pitchFamily="34" charset="0"/>
                <a:cs typeface="Arial" pitchFamily="34" charset="0"/>
              </a:rPr>
              <a:t>back configuration. On the other hand, if Eq. (28) yields no real roots, the position is not reachable.</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Fig. 3 shows two different arm configurations, corresponding to the two solutions of .</a:t>
            </a:r>
            <a:endParaRPr lang="ru-RU"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r>
              <a:rPr lang="en-US" sz="1800" dirty="0" smtClean="0">
                <a:latin typeface="Arial" pitchFamily="34" charset="0"/>
                <a:cs typeface="Arial" pitchFamily="34" charset="0"/>
              </a:rPr>
              <a:t>Fig</a:t>
            </a:r>
            <a:r>
              <a:rPr lang="en-US" sz="1800" dirty="0">
                <a:latin typeface="Arial" pitchFamily="34" charset="0"/>
                <a:cs typeface="Arial" pitchFamily="34" charset="0"/>
              </a:rPr>
              <a:t>. 3</a:t>
            </a:r>
            <a:endParaRPr lang="ru-RU" sz="1800" dirty="0">
              <a:latin typeface="Arial" pitchFamily="34" charset="0"/>
              <a:cs typeface="Arial" pitchFamily="34" charset="0"/>
            </a:endParaRPr>
          </a:p>
        </p:txBody>
      </p:sp>
      <p:sp>
        <p:nvSpPr>
          <p:cNvPr id="4" name="Прямоугольник 3"/>
          <p:cNvSpPr/>
          <p:nvPr/>
        </p:nvSpPr>
        <p:spPr>
          <a:xfrm>
            <a:off x="8604448" y="518046"/>
            <a:ext cx="441146" cy="369332"/>
          </a:xfrm>
          <a:prstGeom prst="rect">
            <a:avLst/>
          </a:prstGeom>
        </p:spPr>
        <p:txBody>
          <a:bodyPr wrap="none">
            <a:spAutoFit/>
          </a:bodyPr>
          <a:lstStyle/>
          <a:p>
            <a:r>
              <a:rPr lang="en-US" dirty="0" smtClean="0">
                <a:latin typeface="Arial"/>
                <a:cs typeface="Arial"/>
              </a:rPr>
              <a:t>16</a:t>
            </a:r>
            <a:endParaRPr lang="en-US" dirty="0">
              <a:latin typeface="Arial"/>
              <a:cs typeface="Arial"/>
            </a:endParaRPr>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872" y="51115"/>
            <a:ext cx="1944216" cy="46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9739" y="61531"/>
            <a:ext cx="1665282" cy="466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0999" y="708111"/>
            <a:ext cx="1802803" cy="45403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1967" y="2708919"/>
            <a:ext cx="4208265" cy="3640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6233809"/>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4525963"/>
          </a:xfrm>
        </p:spPr>
        <p:txBody>
          <a:bodyPr>
            <a:normAutofit/>
          </a:bodyPr>
          <a:lstStyle/>
          <a:p>
            <a:pPr algn="just">
              <a:lnSpc>
                <a:spcPct val="170000"/>
              </a:lnSpc>
              <a:buNone/>
            </a:pPr>
            <a:r>
              <a:rPr lang="en-US" sz="7200" dirty="0" smtClean="0">
                <a:latin typeface="Arial" pitchFamily="34" charset="0"/>
                <a:cs typeface="Arial" pitchFamily="34" charset="0"/>
              </a:rPr>
              <a:t>     </a:t>
            </a:r>
            <a:r>
              <a:rPr lang="en-US" dirty="0" smtClean="0"/>
              <a:t> </a:t>
            </a:r>
            <a:endParaRPr lang="ru-RU" dirty="0"/>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17</a:t>
            </a:r>
            <a:endParaRPr lang="en-US" dirty="0">
              <a:latin typeface="Arial"/>
              <a:cs typeface="Arial"/>
            </a:endParaRPr>
          </a:p>
        </p:txBody>
      </p:sp>
      <p:sp>
        <p:nvSpPr>
          <p:cNvPr id="2" name="Прямоугольник 1"/>
          <p:cNvSpPr/>
          <p:nvPr/>
        </p:nvSpPr>
        <p:spPr>
          <a:xfrm>
            <a:off x="333714" y="402696"/>
            <a:ext cx="8581389" cy="6186309"/>
          </a:xfrm>
          <a:prstGeom prst="rect">
            <a:avLst/>
          </a:prstGeom>
        </p:spPr>
        <p:txBody>
          <a:bodyPr wrap="square">
            <a:spAutoFit/>
          </a:bodyPr>
          <a:lstStyle/>
          <a:p>
            <a:r>
              <a:rPr lang="en-US" dirty="0"/>
              <a:t>Once </a:t>
            </a:r>
            <a:r>
              <a:rPr lang="en-US" dirty="0" smtClean="0"/>
              <a:t>       </a:t>
            </a:r>
            <a:r>
              <a:rPr lang="en-US" dirty="0"/>
              <a:t>and </a:t>
            </a:r>
            <a:r>
              <a:rPr lang="en-US" dirty="0" smtClean="0"/>
              <a:t>       are </a:t>
            </a:r>
            <a:r>
              <a:rPr lang="en-US" dirty="0"/>
              <a:t>known,  </a:t>
            </a:r>
            <a:r>
              <a:rPr lang="en-US" dirty="0" smtClean="0"/>
              <a:t>       can be </a:t>
            </a:r>
            <a:r>
              <a:rPr lang="en-US" dirty="0"/>
              <a:t>obtained by back substitution. Expanding </a:t>
            </a:r>
            <a:r>
              <a:rPr lang="en-US" dirty="0" err="1"/>
              <a:t>Eqs</a:t>
            </a:r>
            <a:r>
              <a:rPr lang="en-US" dirty="0"/>
              <a:t>. (20) and </a:t>
            </a:r>
            <a:endParaRPr lang="en-US" dirty="0" smtClean="0"/>
          </a:p>
          <a:p>
            <a:endParaRPr lang="en-US" dirty="0"/>
          </a:p>
          <a:p>
            <a:r>
              <a:rPr lang="en-US" dirty="0" smtClean="0"/>
              <a:t>(</a:t>
            </a:r>
            <a:r>
              <a:rPr lang="en-US" dirty="0"/>
              <a:t>21), we obtain</a:t>
            </a:r>
          </a:p>
          <a:p>
            <a:r>
              <a:rPr lang="en-US" dirty="0" smtClean="0"/>
              <a:t>                                                     </a:t>
            </a:r>
            <a:r>
              <a:rPr lang="en-US" dirty="0"/>
              <a:t>,                                                                                        </a:t>
            </a:r>
            <a:r>
              <a:rPr lang="en-US" dirty="0" smtClean="0"/>
              <a:t>(</a:t>
            </a:r>
            <a:r>
              <a:rPr lang="en-US" dirty="0"/>
              <a:t>30)</a:t>
            </a:r>
          </a:p>
          <a:p>
            <a:r>
              <a:rPr lang="en-US" dirty="0"/>
              <a:t> </a:t>
            </a:r>
            <a:endParaRPr lang="en-US" dirty="0" smtClean="0"/>
          </a:p>
          <a:p>
            <a:r>
              <a:rPr lang="en-US" dirty="0" smtClean="0"/>
              <a:t>                                                    </a:t>
            </a:r>
            <a:r>
              <a:rPr lang="en-US" dirty="0"/>
              <a:t>,                                                                                         (31)</a:t>
            </a:r>
          </a:p>
          <a:p>
            <a:endParaRPr lang="en-US" dirty="0"/>
          </a:p>
          <a:p>
            <a:r>
              <a:rPr lang="en-US" dirty="0"/>
              <a:t>where </a:t>
            </a:r>
          </a:p>
          <a:p>
            <a:r>
              <a:rPr lang="en-US" dirty="0"/>
              <a:t>               </a:t>
            </a:r>
            <a:r>
              <a:rPr lang="en-US" dirty="0" smtClean="0"/>
              <a:t>                                    </a:t>
            </a:r>
            <a:r>
              <a:rPr lang="en-US" dirty="0"/>
              <a:t>,</a:t>
            </a:r>
          </a:p>
          <a:p>
            <a:r>
              <a:rPr lang="en-US" dirty="0"/>
              <a:t>             </a:t>
            </a:r>
            <a:endParaRPr lang="en-US" dirty="0" smtClean="0"/>
          </a:p>
          <a:p>
            <a:r>
              <a:rPr lang="en-US" dirty="0"/>
              <a:t> </a:t>
            </a:r>
            <a:r>
              <a:rPr lang="en-US" dirty="0" smtClean="0"/>
              <a:t>                                                 ,</a:t>
            </a:r>
            <a:endParaRPr lang="en-US" dirty="0"/>
          </a:p>
          <a:p>
            <a:r>
              <a:rPr lang="en-US" dirty="0"/>
              <a:t>               </a:t>
            </a:r>
            <a:r>
              <a:rPr lang="en-US" dirty="0" smtClean="0"/>
              <a:t>                                  </a:t>
            </a:r>
          </a:p>
          <a:p>
            <a:r>
              <a:rPr lang="en-US" dirty="0"/>
              <a:t> </a:t>
            </a:r>
            <a:r>
              <a:rPr lang="en-US" dirty="0" smtClean="0"/>
              <a:t>                                                 ,</a:t>
            </a:r>
            <a:endParaRPr lang="en-US" dirty="0"/>
          </a:p>
          <a:p>
            <a:r>
              <a:rPr lang="en-US" dirty="0"/>
              <a:t>      </a:t>
            </a:r>
            <a:r>
              <a:rPr lang="en-US" dirty="0" smtClean="0"/>
              <a:t>                                  </a:t>
            </a:r>
          </a:p>
          <a:p>
            <a:r>
              <a:rPr lang="en-US" dirty="0"/>
              <a:t> </a:t>
            </a:r>
            <a:r>
              <a:rPr lang="en-US" dirty="0" smtClean="0"/>
              <a:t>                                                </a:t>
            </a:r>
            <a:r>
              <a:rPr lang="en-US" dirty="0"/>
              <a:t>,</a:t>
            </a:r>
          </a:p>
          <a:p>
            <a:r>
              <a:rPr lang="en-US" dirty="0"/>
              <a:t>               </a:t>
            </a:r>
            <a:endParaRPr lang="en-US" dirty="0" smtClean="0"/>
          </a:p>
          <a:p>
            <a:r>
              <a:rPr lang="en-US" dirty="0"/>
              <a:t> </a:t>
            </a:r>
            <a:r>
              <a:rPr lang="en-US" dirty="0" smtClean="0"/>
              <a:t>                                                ,</a:t>
            </a:r>
            <a:endParaRPr lang="en-US" dirty="0"/>
          </a:p>
          <a:p>
            <a:r>
              <a:rPr lang="en-US" dirty="0"/>
              <a:t>                </a:t>
            </a:r>
            <a:r>
              <a:rPr lang="en-US" dirty="0" smtClean="0"/>
              <a:t>                                .</a:t>
            </a:r>
            <a:endParaRPr lang="en-US" dirty="0"/>
          </a:p>
          <a:p>
            <a:r>
              <a:rPr lang="en-US" dirty="0" smtClean="0"/>
              <a:t>Therefore</a:t>
            </a:r>
            <a:r>
              <a:rPr lang="en-US" dirty="0"/>
              <a:t>, we can solve </a:t>
            </a:r>
            <a:r>
              <a:rPr lang="en-US" dirty="0" err="1"/>
              <a:t>Eqs</a:t>
            </a:r>
            <a:r>
              <a:rPr lang="en-US" dirty="0"/>
              <a:t>. (30) and (31) for </a:t>
            </a:r>
            <a:r>
              <a:rPr lang="en-US" dirty="0" smtClean="0"/>
              <a:t>        </a:t>
            </a:r>
            <a:r>
              <a:rPr lang="en-US" dirty="0"/>
              <a:t>and </a:t>
            </a:r>
            <a:r>
              <a:rPr lang="en-US" dirty="0" smtClean="0"/>
              <a:t>         </a:t>
            </a:r>
            <a:r>
              <a:rPr lang="en-US" dirty="0"/>
              <a:t>. Once </a:t>
            </a:r>
            <a:r>
              <a:rPr lang="en-US" dirty="0" smtClean="0"/>
              <a:t>        and         are </a:t>
            </a:r>
            <a:r>
              <a:rPr lang="en-US" dirty="0"/>
              <a:t>found, a unique value </a:t>
            </a:r>
            <a:r>
              <a:rPr lang="en-US" dirty="0" smtClean="0"/>
              <a:t>         of   </a:t>
            </a:r>
            <a:r>
              <a:rPr lang="en-US" dirty="0"/>
              <a:t>is obtained by taking</a:t>
            </a:r>
          </a:p>
          <a:p>
            <a:r>
              <a:rPr lang="en-US" dirty="0"/>
              <a:t>                                                                           </a:t>
            </a:r>
            <a:r>
              <a:rPr lang="en-US" dirty="0" smtClean="0"/>
              <a:t>                                                                    </a:t>
            </a:r>
            <a:r>
              <a:rPr lang="en-US" dirty="0"/>
              <a:t>(32)</a:t>
            </a:r>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9883" y="402696"/>
            <a:ext cx="288032" cy="40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3593" y="405673"/>
            <a:ext cx="316036" cy="406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4900" y="448521"/>
            <a:ext cx="380884" cy="39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485" y="1992827"/>
            <a:ext cx="2422226" cy="38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799" y="2996952"/>
            <a:ext cx="2232248" cy="416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222" y="3420575"/>
            <a:ext cx="2232248" cy="360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0"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7469" y="3849357"/>
            <a:ext cx="2232248" cy="420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1"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477" y="4430362"/>
            <a:ext cx="2160240" cy="35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2" name="Picture 1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1221" y="4866766"/>
            <a:ext cx="2232249" cy="401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3"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058" y="5232086"/>
            <a:ext cx="991571"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Объект 4"/>
          <p:cNvGraphicFramePr>
            <a:graphicFrameLocks noChangeAspect="1"/>
          </p:cNvGraphicFramePr>
          <p:nvPr>
            <p:extLst/>
          </p:nvPr>
        </p:nvGraphicFramePr>
        <p:xfrm>
          <a:off x="493215" y="1628800"/>
          <a:ext cx="2408496" cy="341497"/>
        </p:xfrm>
        <a:graphic>
          <a:graphicData uri="http://schemas.openxmlformats.org/presentationml/2006/ole">
            <mc:AlternateContent xmlns:mc="http://schemas.openxmlformats.org/markup-compatibility/2006">
              <mc:Choice xmlns:v="urn:schemas-microsoft-com:vml" Requires="v">
                <p:oleObj spid="_x0000_s77882" name="Equation" r:id="rId12" imgW="1549080" imgH="241200" progId="Equation.DSMT4">
                  <p:embed/>
                </p:oleObj>
              </mc:Choice>
              <mc:Fallback>
                <p:oleObj name="Equation" r:id="rId12" imgW="1549080" imgH="2412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215" y="1628800"/>
                        <a:ext cx="2408496" cy="3414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 name="Объект 5"/>
          <p:cNvGraphicFramePr>
            <a:graphicFrameLocks noChangeAspect="1"/>
          </p:cNvGraphicFramePr>
          <p:nvPr>
            <p:extLst/>
          </p:nvPr>
        </p:nvGraphicFramePr>
        <p:xfrm>
          <a:off x="4716016" y="5664134"/>
          <a:ext cx="305111" cy="342286"/>
        </p:xfrm>
        <a:graphic>
          <a:graphicData uri="http://schemas.openxmlformats.org/presentationml/2006/ole">
            <mc:AlternateContent xmlns:mc="http://schemas.openxmlformats.org/markup-compatibility/2006">
              <mc:Choice xmlns:v="urn:schemas-microsoft-com:vml" Requires="v">
                <p:oleObj spid="_x0000_s77883" name="Equation" r:id="rId14" imgW="266400" imgH="241200" progId="Equation.DSMT4">
                  <p:embed/>
                </p:oleObj>
              </mc:Choice>
              <mc:Fallback>
                <p:oleObj name="Equation" r:id="rId14" imgW="266400" imgH="2412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16016" y="5664134"/>
                        <a:ext cx="305111" cy="3422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 name="Объект 6"/>
          <p:cNvGraphicFramePr>
            <a:graphicFrameLocks noChangeAspect="1"/>
          </p:cNvGraphicFramePr>
          <p:nvPr>
            <p:extLst/>
          </p:nvPr>
        </p:nvGraphicFramePr>
        <p:xfrm>
          <a:off x="5508104" y="5675668"/>
          <a:ext cx="421382" cy="336674"/>
        </p:xfrm>
        <a:graphic>
          <a:graphicData uri="http://schemas.openxmlformats.org/presentationml/2006/ole">
            <mc:AlternateContent xmlns:mc="http://schemas.openxmlformats.org/markup-compatibility/2006">
              <mc:Choice xmlns:v="urn:schemas-microsoft-com:vml" Requires="v">
                <p:oleObj spid="_x0000_s77884" name="Equation" r:id="rId16" imgW="266400" imgH="241200" progId="Equation.DSMT4">
                  <p:embed/>
                </p:oleObj>
              </mc:Choice>
              <mc:Fallback>
                <p:oleObj name="Equation" r:id="rId16" imgW="266400" imgH="241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08104" y="5675668"/>
                        <a:ext cx="421382" cy="336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extLst/>
          </p:nvPr>
        </p:nvGraphicFramePr>
        <p:xfrm>
          <a:off x="6588224" y="5672003"/>
          <a:ext cx="349374" cy="336674"/>
        </p:xfrm>
        <a:graphic>
          <a:graphicData uri="http://schemas.openxmlformats.org/presentationml/2006/ole">
            <mc:AlternateContent xmlns:mc="http://schemas.openxmlformats.org/markup-compatibility/2006">
              <mc:Choice xmlns:v="urn:schemas-microsoft-com:vml" Requires="v">
                <p:oleObj spid="_x0000_s77885" name="Equation" r:id="rId18" imgW="266400" imgH="241200" progId="Equation.DSMT4">
                  <p:embed/>
                </p:oleObj>
              </mc:Choice>
              <mc:Fallback>
                <p:oleObj name="Equation" r:id="rId18" imgW="266400" imgH="241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88224" y="5672003"/>
                        <a:ext cx="349374" cy="3366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Объект 8"/>
          <p:cNvGraphicFramePr>
            <a:graphicFrameLocks noChangeAspect="1"/>
          </p:cNvGraphicFramePr>
          <p:nvPr>
            <p:extLst/>
          </p:nvPr>
        </p:nvGraphicFramePr>
        <p:xfrm>
          <a:off x="7452320" y="5636360"/>
          <a:ext cx="304800" cy="342900"/>
        </p:xfrm>
        <a:graphic>
          <a:graphicData uri="http://schemas.openxmlformats.org/presentationml/2006/ole">
            <mc:AlternateContent xmlns:mc="http://schemas.openxmlformats.org/markup-compatibility/2006">
              <mc:Choice xmlns:v="urn:schemas-microsoft-com:vml" Requires="v">
                <p:oleObj spid="_x0000_s77886" name="Equation" r:id="rId19" imgW="266469" imgH="241091" progId="Equation.DSMT4">
                  <p:embed/>
                </p:oleObj>
              </mc:Choice>
              <mc:Fallback>
                <p:oleObj name="Equation" r:id="rId19" imgW="266469" imgH="241091"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52320" y="5636360"/>
                        <a:ext cx="304800"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Объект 9"/>
          <p:cNvGraphicFramePr>
            <a:graphicFrameLocks noChangeAspect="1"/>
          </p:cNvGraphicFramePr>
          <p:nvPr>
            <p:extLst/>
          </p:nvPr>
        </p:nvGraphicFramePr>
        <p:xfrm>
          <a:off x="1944378" y="5949279"/>
          <a:ext cx="251357" cy="345995"/>
        </p:xfrm>
        <a:graphic>
          <a:graphicData uri="http://schemas.openxmlformats.org/presentationml/2006/ole">
            <mc:AlternateContent xmlns:mc="http://schemas.openxmlformats.org/markup-compatibility/2006">
              <mc:Choice xmlns:v="urn:schemas-microsoft-com:vml" Requires="v">
                <p:oleObj spid="_x0000_s77887" name="Equation" r:id="rId20" imgW="190440" imgH="241200" progId="Equation.DSMT4">
                  <p:embed/>
                </p:oleObj>
              </mc:Choice>
              <mc:Fallback>
                <p:oleObj name="Equation" r:id="rId20" imgW="190440" imgH="24120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44378" y="5949279"/>
                        <a:ext cx="251357" cy="3459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560799" y="6237312"/>
          <a:ext cx="2278918" cy="394932"/>
        </p:xfrm>
        <a:graphic>
          <a:graphicData uri="http://schemas.openxmlformats.org/presentationml/2006/ole">
            <mc:AlternateContent xmlns:mc="http://schemas.openxmlformats.org/markup-compatibility/2006">
              <mc:Choice xmlns:v="urn:schemas-microsoft-com:vml" Requires="v">
                <p:oleObj spid="_x0000_s77888" name="Equation" r:id="rId22" imgW="1498320" imgH="266400" progId="Equation.DSMT4">
                  <p:embed/>
                </p:oleObj>
              </mc:Choice>
              <mc:Fallback>
                <p:oleObj name="Equation" r:id="rId22" imgW="1498320" imgH="26640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60799" y="6237312"/>
                        <a:ext cx="2278918" cy="39493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1787295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365" y="1184146"/>
            <a:ext cx="7859889" cy="4247317"/>
          </a:xfrm>
          <a:prstGeom prst="rect">
            <a:avLst/>
          </a:prstGeom>
        </p:spPr>
        <p:txBody>
          <a:bodyPr wrap="square">
            <a:spAutoFit/>
          </a:bodyPr>
          <a:lstStyle/>
          <a:p>
            <a:r>
              <a:rPr lang="en-US" dirty="0">
                <a:latin typeface="Arial"/>
                <a:cs typeface="Arial"/>
              </a:rPr>
              <a:t>Number of constraints </a:t>
            </a:r>
            <a:r>
              <a:rPr lang="en-US" i="1" dirty="0">
                <a:latin typeface="Arial"/>
                <a:cs typeface="Arial"/>
              </a:rPr>
              <a:t>S</a:t>
            </a:r>
            <a:r>
              <a:rPr lang="en-US" dirty="0">
                <a:latin typeface="Arial"/>
                <a:cs typeface="Arial"/>
              </a:rPr>
              <a:t> imposed to the relative motion of the kinematic pair elements, should be satisfied to the </a:t>
            </a:r>
            <a:r>
              <a:rPr lang="en-US" dirty="0" smtClean="0">
                <a:latin typeface="Arial"/>
                <a:cs typeface="Arial"/>
              </a:rPr>
              <a:t>condition</a:t>
            </a:r>
          </a:p>
          <a:p>
            <a:endParaRPr lang="en-AU" dirty="0">
              <a:latin typeface="Arial"/>
              <a:cs typeface="Arial"/>
            </a:endParaRPr>
          </a:p>
          <a:p>
            <a:pPr algn="ctr"/>
            <a:r>
              <a:rPr lang="en-US" dirty="0">
                <a:latin typeface="Arial"/>
                <a:cs typeface="Arial"/>
              </a:rPr>
              <a:t>                           1 ≤ </a:t>
            </a:r>
            <a:r>
              <a:rPr lang="en-US" i="1" dirty="0">
                <a:latin typeface="Arial"/>
                <a:cs typeface="Arial"/>
              </a:rPr>
              <a:t>S</a:t>
            </a:r>
            <a:r>
              <a:rPr lang="en-US" dirty="0">
                <a:latin typeface="Arial"/>
                <a:cs typeface="Arial"/>
              </a:rPr>
              <a:t> ≤ 5                                                             (1</a:t>
            </a:r>
            <a:r>
              <a:rPr lang="en-US" dirty="0" smtClean="0">
                <a:latin typeface="Arial"/>
                <a:cs typeface="Arial"/>
              </a:rPr>
              <a:t>)</a:t>
            </a:r>
          </a:p>
          <a:p>
            <a:endParaRPr lang="en-AU" dirty="0">
              <a:latin typeface="Arial"/>
              <a:cs typeface="Arial"/>
            </a:endParaRPr>
          </a:p>
          <a:p>
            <a:r>
              <a:rPr lang="en-US" dirty="0">
                <a:latin typeface="Arial"/>
                <a:cs typeface="Arial"/>
              </a:rPr>
              <a:t>Then number of DOF </a:t>
            </a:r>
            <a:r>
              <a:rPr lang="en-US" i="1" dirty="0">
                <a:latin typeface="Arial"/>
                <a:cs typeface="Arial"/>
              </a:rPr>
              <a:t>H</a:t>
            </a:r>
            <a:r>
              <a:rPr lang="en-US" dirty="0">
                <a:latin typeface="Arial"/>
                <a:cs typeface="Arial"/>
              </a:rPr>
              <a:t> of the kinematic pair element in the relative motion is equal </a:t>
            </a:r>
            <a:endParaRPr lang="en-US" dirty="0" smtClean="0">
              <a:latin typeface="Arial"/>
              <a:cs typeface="Arial"/>
            </a:endParaRPr>
          </a:p>
          <a:p>
            <a:endParaRPr lang="en-AU" dirty="0">
              <a:latin typeface="Arial"/>
              <a:cs typeface="Arial"/>
            </a:endParaRPr>
          </a:p>
          <a:p>
            <a:pPr algn="ctr"/>
            <a:r>
              <a:rPr lang="en-US" i="1" dirty="0">
                <a:latin typeface="Arial"/>
                <a:cs typeface="Arial"/>
              </a:rPr>
              <a:t>                           </a:t>
            </a:r>
            <a:r>
              <a:rPr lang="ru-RU" i="1" dirty="0">
                <a:latin typeface="Arial"/>
                <a:cs typeface="Arial"/>
              </a:rPr>
              <a:t>Н</a:t>
            </a:r>
            <a:r>
              <a:rPr lang="en-US" dirty="0">
                <a:latin typeface="Arial"/>
                <a:cs typeface="Arial"/>
              </a:rPr>
              <a:t> = 6 – </a:t>
            </a:r>
            <a:r>
              <a:rPr lang="en-US" i="1" dirty="0">
                <a:latin typeface="Arial"/>
                <a:cs typeface="Arial"/>
              </a:rPr>
              <a:t>S.                                                          </a:t>
            </a:r>
            <a:r>
              <a:rPr lang="en-US" dirty="0">
                <a:latin typeface="Arial"/>
                <a:cs typeface="Arial"/>
              </a:rPr>
              <a:t>(2</a:t>
            </a:r>
            <a:r>
              <a:rPr lang="en-US" dirty="0" smtClean="0">
                <a:latin typeface="Arial"/>
                <a:cs typeface="Arial"/>
              </a:rPr>
              <a:t>)</a:t>
            </a:r>
          </a:p>
          <a:p>
            <a:endParaRPr lang="en-AU" dirty="0">
              <a:latin typeface="Arial"/>
              <a:cs typeface="Arial"/>
            </a:endParaRPr>
          </a:p>
          <a:p>
            <a:r>
              <a:rPr lang="en-US" dirty="0">
                <a:latin typeface="Arial"/>
                <a:cs typeface="Arial"/>
              </a:rPr>
              <a:t>Consequently, number of DOF of the kinematic pair element also satisfies the </a:t>
            </a:r>
            <a:r>
              <a:rPr lang="en-US" dirty="0" smtClean="0">
                <a:latin typeface="Arial"/>
                <a:cs typeface="Arial"/>
              </a:rPr>
              <a:t>condition</a:t>
            </a:r>
          </a:p>
          <a:p>
            <a:endParaRPr lang="en-AU" dirty="0">
              <a:latin typeface="Arial"/>
              <a:cs typeface="Arial"/>
            </a:endParaRPr>
          </a:p>
          <a:p>
            <a:pPr algn="ctr"/>
            <a:r>
              <a:rPr lang="en-US" dirty="0">
                <a:latin typeface="Arial"/>
                <a:cs typeface="Arial"/>
              </a:rPr>
              <a:t>                             1≤ </a:t>
            </a:r>
            <a:r>
              <a:rPr lang="ru-RU" i="1" dirty="0">
                <a:latin typeface="Arial"/>
                <a:cs typeface="Arial"/>
              </a:rPr>
              <a:t>Н</a:t>
            </a:r>
            <a:r>
              <a:rPr lang="en-US" dirty="0">
                <a:latin typeface="Arial"/>
                <a:cs typeface="Arial"/>
              </a:rPr>
              <a:t> ≤ 5.                                                            (3</a:t>
            </a:r>
            <a:r>
              <a:rPr lang="en-US" dirty="0" smtClean="0">
                <a:latin typeface="Arial"/>
                <a:cs typeface="Arial"/>
              </a:rPr>
              <a:t>)</a:t>
            </a:r>
          </a:p>
          <a:p>
            <a:endParaRPr lang="en-AU" dirty="0">
              <a:latin typeface="Arial"/>
              <a:cs typeface="Arial"/>
            </a:endParaRPr>
          </a:p>
        </p:txBody>
      </p:sp>
      <p:sp>
        <p:nvSpPr>
          <p:cNvPr id="3" name="TextBox 2"/>
          <p:cNvSpPr txBox="1"/>
          <p:nvPr/>
        </p:nvSpPr>
        <p:spPr>
          <a:xfrm>
            <a:off x="8596327" y="300788"/>
            <a:ext cx="312906" cy="369332"/>
          </a:xfrm>
          <a:prstGeom prst="rect">
            <a:avLst/>
          </a:prstGeom>
          <a:noFill/>
        </p:spPr>
        <p:txBody>
          <a:bodyPr wrap="none" rtlCol="0">
            <a:spAutoFit/>
          </a:bodyPr>
          <a:lstStyle/>
          <a:p>
            <a:r>
              <a:rPr lang="en-US" dirty="0">
                <a:latin typeface="Arial"/>
                <a:cs typeface="Arial"/>
              </a:rPr>
              <a:t>6</a:t>
            </a:r>
          </a:p>
        </p:txBody>
      </p:sp>
    </p:spTree>
    <p:extLst>
      <p:ext uri="{BB962C8B-B14F-4D97-AF65-F5344CB8AC3E}">
        <p14:creationId xmlns:p14="http://schemas.microsoft.com/office/powerpoint/2010/main" val="3226523028"/>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476672"/>
            <a:ext cx="8229600" cy="4525963"/>
          </a:xfrm>
        </p:spPr>
        <p:txBody>
          <a:bodyPr>
            <a:normAutofit lnSpcReduction="10000"/>
          </a:bodyPr>
          <a:lstStyle/>
          <a:p>
            <a:pPr marL="0" indent="0" algn="just">
              <a:buNone/>
            </a:pPr>
            <a:r>
              <a:rPr lang="en-US" sz="1800" b="1" dirty="0">
                <a:latin typeface="Arial" pitchFamily="34" charset="0"/>
                <a:cs typeface="Arial" pitchFamily="34" charset="0"/>
              </a:rPr>
              <a:t>3. End-Effector Orientation</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Once  </a:t>
            </a:r>
            <a:r>
              <a:rPr lang="en-US" sz="1800" dirty="0" smtClean="0">
                <a:latin typeface="Arial" pitchFamily="34" charset="0"/>
                <a:cs typeface="Arial" pitchFamily="34" charset="0"/>
              </a:rPr>
              <a:t>   ,       and       are </a:t>
            </a:r>
            <a:r>
              <a:rPr lang="en-US" sz="1800" dirty="0">
                <a:latin typeface="Arial" pitchFamily="34" charset="0"/>
                <a:cs typeface="Arial" pitchFamily="34" charset="0"/>
              </a:rPr>
              <a:t>solved, </a:t>
            </a:r>
            <a:r>
              <a:rPr lang="en-US" sz="1800" dirty="0" smtClean="0">
                <a:latin typeface="Arial" pitchFamily="34" charset="0"/>
                <a:cs typeface="Arial" pitchFamily="34" charset="0"/>
              </a:rPr>
              <a:t>      </a:t>
            </a:r>
            <a:r>
              <a:rPr lang="en-US" sz="1800" baseline="30000" dirty="0" smtClean="0">
                <a:latin typeface="Arial" pitchFamily="34" charset="0"/>
                <a:cs typeface="Arial" pitchFamily="34" charset="0"/>
              </a:rPr>
              <a:t>   </a:t>
            </a:r>
            <a:r>
              <a:rPr lang="en-US" sz="1800" dirty="0" smtClean="0">
                <a:latin typeface="Arial" pitchFamily="34" charset="0"/>
                <a:cs typeface="Arial" pitchFamily="34" charset="0"/>
              </a:rPr>
              <a:t>is </a:t>
            </a:r>
            <a:r>
              <a:rPr lang="en-US" sz="1800" dirty="0">
                <a:latin typeface="Arial" pitchFamily="34" charset="0"/>
                <a:cs typeface="Arial" pitchFamily="34" charset="0"/>
              </a:rPr>
              <a:t>completely known.</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The remaining joint angles can be found by multiplying both sides of Eq. (11) by </a:t>
            </a:r>
            <a:r>
              <a:rPr lang="en-US" sz="1800" dirty="0" smtClean="0">
                <a:latin typeface="Arial" pitchFamily="34" charset="0"/>
                <a:cs typeface="Arial" pitchFamily="34" charset="0"/>
              </a:rPr>
              <a:t>       </a:t>
            </a: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p>
          <a:p>
            <a:pPr marL="0" indent="0" algn="just">
              <a:buNone/>
            </a:pPr>
            <a:endParaRPr lang="en-US"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                                                                        (</a:t>
            </a:r>
            <a:r>
              <a:rPr lang="en-US" sz="1800" dirty="0">
                <a:latin typeface="Arial" pitchFamily="34" charset="0"/>
                <a:cs typeface="Arial" pitchFamily="34" charset="0"/>
              </a:rPr>
              <a:t>33)</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We </a:t>
            </a:r>
            <a:r>
              <a:rPr lang="en-US" sz="1800" dirty="0">
                <a:latin typeface="Arial" pitchFamily="34" charset="0"/>
                <a:cs typeface="Arial" pitchFamily="34" charset="0"/>
              </a:rPr>
              <a:t>note that the elements on the right-hand side of Eq. (33) are known, and only the rotation part of Eq. (33) is needed for computation of the last three joint angles.</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The rotation </a:t>
            </a:r>
            <a:r>
              <a:rPr lang="en-US" sz="1800" dirty="0">
                <a:latin typeface="Arial" pitchFamily="34" charset="0"/>
                <a:cs typeface="Arial" pitchFamily="34" charset="0"/>
              </a:rPr>
              <a:t>matrices </a:t>
            </a:r>
            <a:r>
              <a:rPr lang="en-US" sz="1800" baseline="30000" dirty="0">
                <a:latin typeface="Arial" pitchFamily="34" charset="0"/>
                <a:cs typeface="Arial" pitchFamily="34" charset="0"/>
              </a:rPr>
              <a:t> </a:t>
            </a:r>
            <a:r>
              <a:rPr lang="en-US" sz="1800" baseline="30000" dirty="0" smtClean="0">
                <a:latin typeface="Arial" pitchFamily="34" charset="0"/>
                <a:cs typeface="Arial" pitchFamily="34" charset="0"/>
              </a:rPr>
              <a:t>             </a:t>
            </a:r>
            <a:r>
              <a:rPr lang="en-US" sz="1800" dirty="0" smtClean="0">
                <a:latin typeface="Arial" pitchFamily="34" charset="0"/>
                <a:cs typeface="Arial" pitchFamily="34" charset="0"/>
              </a:rPr>
              <a:t>and </a:t>
            </a:r>
            <a:r>
              <a:rPr lang="en-US" sz="1800" baseline="30000" dirty="0" smtClean="0">
                <a:latin typeface="Arial" pitchFamily="34" charset="0"/>
                <a:cs typeface="Arial" pitchFamily="34" charset="0"/>
              </a:rPr>
              <a:t>            </a:t>
            </a:r>
            <a:r>
              <a:rPr lang="en-US" sz="1800" dirty="0" smtClean="0">
                <a:latin typeface="Arial" pitchFamily="34" charset="0"/>
                <a:cs typeface="Arial" pitchFamily="34" charset="0"/>
              </a:rPr>
              <a:t>are </a:t>
            </a:r>
            <a:r>
              <a:rPr lang="en-US" sz="1800" dirty="0">
                <a:latin typeface="Arial" pitchFamily="34" charset="0"/>
                <a:cs typeface="Arial" pitchFamily="34" charset="0"/>
              </a:rPr>
              <a:t>given by the upper 3x3 </a:t>
            </a:r>
            <a:r>
              <a:rPr lang="en-US" sz="1800" dirty="0" err="1">
                <a:latin typeface="Arial" pitchFamily="34" charset="0"/>
                <a:cs typeface="Arial" pitchFamily="34" charset="0"/>
              </a:rPr>
              <a:t>submatrices</a:t>
            </a:r>
            <a:r>
              <a:rPr lang="en-US" sz="1800" dirty="0">
                <a:latin typeface="Arial" pitchFamily="34" charset="0"/>
                <a:cs typeface="Arial" pitchFamily="34" charset="0"/>
              </a:rPr>
              <a:t> of </a:t>
            </a:r>
            <a:r>
              <a:rPr lang="en-US" sz="1800" dirty="0" err="1">
                <a:latin typeface="Arial" pitchFamily="34" charset="0"/>
                <a:cs typeface="Arial" pitchFamily="34" charset="0"/>
              </a:rPr>
              <a:t>Eqs</a:t>
            </a:r>
            <a:r>
              <a:rPr lang="en-US" sz="1800" dirty="0">
                <a:latin typeface="Arial" pitchFamily="34" charset="0"/>
                <a:cs typeface="Arial" pitchFamily="34" charset="0"/>
              </a:rPr>
              <a:t>. (9) and (10), respectively.</a:t>
            </a:r>
            <a:endParaRPr lang="ru-RU" sz="1800" dirty="0">
              <a:latin typeface="Arial" pitchFamily="34" charset="0"/>
              <a:cs typeface="Arial" pitchFamily="34" charset="0"/>
            </a:endParaRPr>
          </a:p>
          <a:p>
            <a:endParaRPr lang="ru-RU" dirty="0"/>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18</a:t>
            </a:r>
            <a:endParaRPr lang="en-US" dirty="0">
              <a:latin typeface="Arial"/>
              <a:cs typeface="Arial"/>
            </a:endParaRPr>
          </a:p>
        </p:txBody>
      </p:sp>
      <p:pic>
        <p:nvPicPr>
          <p:cNvPr id="317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1357" y="836712"/>
            <a:ext cx="242505"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061" y="836712"/>
            <a:ext cx="289585" cy="37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20757" y="814563"/>
            <a:ext cx="324037" cy="4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4770" y="629980"/>
            <a:ext cx="725222" cy="52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7232" y="1676139"/>
            <a:ext cx="797615" cy="526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998" y="2348880"/>
            <a:ext cx="2286818"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2"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0586" y="4221088"/>
            <a:ext cx="532636"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3"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74770" y="4221089"/>
            <a:ext cx="581206"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5788939"/>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5976664"/>
          </a:xfrm>
        </p:spPr>
        <p:txBody>
          <a:bodyPr>
            <a:normAutofit/>
          </a:bodyPr>
          <a:lstStyle/>
          <a:p>
            <a:pPr marL="0" indent="0" algn="just">
              <a:buNone/>
            </a:pPr>
            <a:r>
              <a:rPr lang="en-US" sz="1800" dirty="0" smtClean="0">
                <a:latin typeface="Arial" pitchFamily="34" charset="0"/>
                <a:cs typeface="Arial" pitchFamily="34" charset="0"/>
              </a:rPr>
              <a:t>Equating </a:t>
            </a:r>
            <a:r>
              <a:rPr lang="en-US" sz="1800" dirty="0">
                <a:latin typeface="Arial" pitchFamily="34" charset="0"/>
                <a:cs typeface="Arial" pitchFamily="34" charset="0"/>
              </a:rPr>
              <a:t>the 3x3 element of Eq. (33) </a:t>
            </a:r>
            <a:r>
              <a:rPr lang="en-US" sz="1800" dirty="0" smtClean="0">
                <a:latin typeface="Arial" pitchFamily="34" charset="0"/>
                <a:cs typeface="Arial" pitchFamily="34" charset="0"/>
              </a:rPr>
              <a:t>yields</a:t>
            </a:r>
          </a:p>
          <a:p>
            <a:pPr marL="0" indent="0" algn="just">
              <a:buNone/>
            </a:pP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r>
              <a:rPr lang="en-US" sz="1800" dirty="0">
                <a:latin typeface="Arial" pitchFamily="34" charset="0"/>
                <a:cs typeface="Arial" pitchFamily="34" charset="0"/>
              </a:rPr>
              <a:t>(34)</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where                                                          .</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Hence,  corresponding </a:t>
            </a:r>
            <a:r>
              <a:rPr lang="en-US" sz="1800" dirty="0">
                <a:latin typeface="Arial" pitchFamily="34" charset="0"/>
                <a:cs typeface="Arial" pitchFamily="34" charset="0"/>
              </a:rPr>
              <a:t>to each solution set of </a:t>
            </a:r>
            <a:r>
              <a:rPr lang="en-US" sz="1800" dirty="0" smtClean="0">
                <a:latin typeface="Arial" pitchFamily="34" charset="0"/>
                <a:cs typeface="Arial" pitchFamily="34" charset="0"/>
              </a:rPr>
              <a:t>    </a:t>
            </a:r>
            <a:r>
              <a:rPr lang="en-US" sz="1800" dirty="0">
                <a:latin typeface="Arial" pitchFamily="34" charset="0"/>
                <a:cs typeface="Arial" pitchFamily="34" charset="0"/>
              </a:rPr>
              <a:t>,  </a:t>
            </a:r>
            <a:r>
              <a:rPr lang="en-US" sz="1800" dirty="0" smtClean="0">
                <a:latin typeface="Arial" pitchFamily="34" charset="0"/>
                <a:cs typeface="Arial" pitchFamily="34" charset="0"/>
              </a:rPr>
              <a:t>    and      , </a:t>
            </a:r>
            <a:r>
              <a:rPr lang="en-US" sz="1800" dirty="0">
                <a:latin typeface="Arial" pitchFamily="34" charset="0"/>
                <a:cs typeface="Arial" pitchFamily="34" charset="0"/>
              </a:rPr>
              <a:t>Eq. (34) yields two real </a:t>
            </a:r>
            <a:endParaRPr lang="en-US" sz="1800" dirty="0" smtClean="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roots </a:t>
            </a:r>
            <a:r>
              <a:rPr lang="en-US" sz="1800" dirty="0">
                <a:latin typeface="Arial" pitchFamily="34" charset="0"/>
                <a:cs typeface="Arial" pitchFamily="34" charset="0"/>
              </a:rPr>
              <a:t>if </a:t>
            </a:r>
            <a:r>
              <a:rPr lang="en-US" sz="1800" dirty="0" smtClean="0">
                <a:latin typeface="Arial" pitchFamily="34" charset="0"/>
                <a:cs typeface="Arial" pitchFamily="34" charset="0"/>
              </a:rPr>
              <a:t>               and                or    if                 </a:t>
            </a:r>
            <a:r>
              <a:rPr lang="en-US" sz="1800" dirty="0">
                <a:latin typeface="Arial" pitchFamily="34" charset="0"/>
                <a:cs typeface="Arial" pitchFamily="34" charset="0"/>
              </a:rPr>
              <a:t>.</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When                                or    </a:t>
            </a:r>
            <a:r>
              <a:rPr lang="en-US" sz="1800" dirty="0">
                <a:latin typeface="Arial" pitchFamily="34" charset="0"/>
                <a:cs typeface="Arial" pitchFamily="34" charset="0"/>
              </a:rPr>
              <a:t>, the sixth joint axis</a:t>
            </a:r>
            <a:r>
              <a:rPr lang="en-US" sz="1800" dirty="0" smtClean="0">
                <a:latin typeface="Arial" pitchFamily="34" charset="0"/>
                <a:cs typeface="Arial" pitchFamily="34" charset="0"/>
              </a:rPr>
              <a:t>,      </a:t>
            </a:r>
            <a:r>
              <a:rPr lang="en-US" sz="1800" dirty="0">
                <a:latin typeface="Arial" pitchFamily="34" charset="0"/>
                <a:cs typeface="Arial" pitchFamily="34" charset="0"/>
              </a:rPr>
              <a:t>, is in line with the fourth joint axis</a:t>
            </a:r>
            <a:r>
              <a:rPr lang="en-US" sz="1800" dirty="0" smtClean="0">
                <a:latin typeface="Arial" pitchFamily="34" charset="0"/>
                <a:cs typeface="Arial" pitchFamily="34" charset="0"/>
              </a:rPr>
              <a:t>,      </a:t>
            </a:r>
            <a:r>
              <a:rPr lang="en-US" sz="1800" dirty="0">
                <a:latin typeface="Arial" pitchFamily="34" charset="0"/>
                <a:cs typeface="Arial" pitchFamily="34" charset="0"/>
              </a:rPr>
              <a:t>, and the wrist </a:t>
            </a:r>
            <a:r>
              <a:rPr lang="en-US" sz="1800" dirty="0" smtClean="0">
                <a:latin typeface="Arial" pitchFamily="34" charset="0"/>
                <a:cs typeface="Arial" pitchFamily="34" charset="0"/>
              </a:rPr>
              <a:t>is </a:t>
            </a:r>
            <a:r>
              <a:rPr lang="en-US" sz="1800" dirty="0">
                <a:latin typeface="Arial" pitchFamily="34" charset="0"/>
                <a:cs typeface="Arial" pitchFamily="34" charset="0"/>
              </a:rPr>
              <a:t>said to be in a </a:t>
            </a:r>
            <a:r>
              <a:rPr lang="en-US" sz="1800" b="1" dirty="0">
                <a:latin typeface="Arial" pitchFamily="34" charset="0"/>
                <a:cs typeface="Arial" pitchFamily="34" charset="0"/>
              </a:rPr>
              <a:t>singular configuration.</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The </a:t>
            </a:r>
            <a:r>
              <a:rPr lang="en-US" sz="1800" dirty="0">
                <a:latin typeface="Arial" pitchFamily="34" charset="0"/>
                <a:cs typeface="Arial" pitchFamily="34" charset="0"/>
              </a:rPr>
              <a:t>condition  </a:t>
            </a:r>
            <a:r>
              <a:rPr lang="en-US" sz="1800" dirty="0" smtClean="0">
                <a:latin typeface="Arial" pitchFamily="34" charset="0"/>
                <a:cs typeface="Arial" pitchFamily="34" charset="0"/>
              </a:rPr>
              <a:t>             cannot </a:t>
            </a:r>
            <a:r>
              <a:rPr lang="en-US" sz="1800" dirty="0">
                <a:latin typeface="Arial" pitchFamily="34" charset="0"/>
                <a:cs typeface="Arial" pitchFamily="34" charset="0"/>
              </a:rPr>
              <a:t>physically arise.</a:t>
            </a:r>
            <a:endParaRPr lang="ru-RU" sz="1800" dirty="0">
              <a:latin typeface="Arial" pitchFamily="34" charset="0"/>
              <a:cs typeface="Arial" pitchFamily="34" charset="0"/>
            </a:endParaRPr>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19</a:t>
            </a:r>
            <a:endParaRPr lang="en-US" dirty="0">
              <a:latin typeface="Arial"/>
              <a:cs typeface="Arial"/>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1124744"/>
            <a:ext cx="1440160"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1016" y="2852936"/>
            <a:ext cx="332992" cy="3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2852936"/>
            <a:ext cx="306688" cy="39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16215" y="2826239"/>
            <a:ext cx="324037" cy="416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5"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9632" y="3753032"/>
            <a:ext cx="765994" cy="40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6"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27784" y="3812309"/>
            <a:ext cx="809427" cy="34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7"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07904" y="3836121"/>
            <a:ext cx="331926" cy="296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8"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46954" y="3753032"/>
            <a:ext cx="874062" cy="356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97009" y="4490300"/>
            <a:ext cx="310895" cy="278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1" name="Picture 1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2689" y="4411599"/>
            <a:ext cx="306512" cy="43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2" name="Picture 1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79328" y="4629384"/>
            <a:ext cx="306512" cy="435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83" name="Picture 1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55044" y="5301208"/>
            <a:ext cx="794108" cy="418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nvPr>
        </p:nvGraphicFramePr>
        <p:xfrm>
          <a:off x="1104113" y="1844824"/>
          <a:ext cx="3579872" cy="338708"/>
        </p:xfrm>
        <a:graphic>
          <a:graphicData uri="http://schemas.openxmlformats.org/presentationml/2006/ole">
            <mc:AlternateContent xmlns:mc="http://schemas.openxmlformats.org/markup-compatibility/2006">
              <mc:Choice xmlns:v="urn:schemas-microsoft-com:vml" Requires="v">
                <p:oleObj spid="_x0000_s78866" name="Equation" r:id="rId14" imgW="3073320" imgH="266400" progId="Equation.DSMT4">
                  <p:embed/>
                </p:oleObj>
              </mc:Choice>
              <mc:Fallback>
                <p:oleObj name="Equation" r:id="rId14" imgW="3073320" imgH="2664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4113" y="1844824"/>
                        <a:ext cx="3579872" cy="3387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Объект 4"/>
          <p:cNvGraphicFramePr>
            <a:graphicFrameLocks noChangeAspect="1"/>
          </p:cNvGraphicFramePr>
          <p:nvPr>
            <p:extLst/>
          </p:nvPr>
        </p:nvGraphicFramePr>
        <p:xfrm>
          <a:off x="1508994" y="4411599"/>
          <a:ext cx="1033264" cy="356869"/>
        </p:xfrm>
        <a:graphic>
          <a:graphicData uri="http://schemas.openxmlformats.org/presentationml/2006/ole">
            <mc:AlternateContent xmlns:mc="http://schemas.openxmlformats.org/markup-compatibility/2006">
              <mc:Choice xmlns:v="urn:schemas-microsoft-com:vml" Requires="v">
                <p:oleObj spid="_x0000_s78867" name="Equation" r:id="rId16" imgW="457200" imgH="241200" progId="Equation.DSMT4">
                  <p:embed/>
                </p:oleObj>
              </mc:Choice>
              <mc:Fallback>
                <p:oleObj name="Equation" r:id="rId16" imgW="457200" imgH="2412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508994" y="4411599"/>
                        <a:ext cx="1033264" cy="35686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455965864"/>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6120680"/>
          </a:xfrm>
        </p:spPr>
        <p:txBody>
          <a:bodyPr>
            <a:normAutofit/>
          </a:bodyPr>
          <a:lstStyle/>
          <a:p>
            <a:pPr marL="0" indent="0" algn="just">
              <a:buNone/>
            </a:pPr>
            <a:r>
              <a:rPr lang="en-US" sz="1800" dirty="0" smtClean="0">
                <a:latin typeface="Arial" pitchFamily="34" charset="0"/>
                <a:cs typeface="Arial" pitchFamily="34" charset="0"/>
              </a:rPr>
              <a:t>Assuming </a:t>
            </a:r>
            <a:r>
              <a:rPr lang="en-US" sz="1800" dirty="0">
                <a:latin typeface="Arial" pitchFamily="34" charset="0"/>
                <a:cs typeface="Arial" pitchFamily="34" charset="0"/>
              </a:rPr>
              <a:t>that </a:t>
            </a:r>
            <a:r>
              <a:rPr lang="en-US" sz="1800" dirty="0" smtClean="0">
                <a:latin typeface="Arial" pitchFamily="34" charset="0"/>
                <a:cs typeface="Arial" pitchFamily="34" charset="0"/>
              </a:rPr>
              <a:t>            , </a:t>
            </a:r>
            <a:r>
              <a:rPr lang="en-US" sz="1800" dirty="0">
                <a:latin typeface="Arial" pitchFamily="34" charset="0"/>
                <a:cs typeface="Arial" pitchFamily="34" charset="0"/>
              </a:rPr>
              <a:t>we can solve  </a:t>
            </a:r>
            <a:r>
              <a:rPr lang="en-US" sz="1800" dirty="0" smtClean="0">
                <a:latin typeface="Arial" pitchFamily="34" charset="0"/>
                <a:cs typeface="Arial" pitchFamily="34" charset="0"/>
              </a:rPr>
              <a:t>     and       </a:t>
            </a:r>
            <a:r>
              <a:rPr lang="en-US" sz="1800" dirty="0">
                <a:latin typeface="Arial" pitchFamily="34" charset="0"/>
                <a:cs typeface="Arial" pitchFamily="34" charset="0"/>
              </a:rPr>
              <a:t>as follows.</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Equating </a:t>
            </a:r>
            <a:r>
              <a:rPr lang="en-US" sz="1800" dirty="0">
                <a:latin typeface="Arial" pitchFamily="34" charset="0"/>
                <a:cs typeface="Arial" pitchFamily="34" charset="0"/>
              </a:rPr>
              <a:t>the 1x3 element of Eq. (33) yields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                                                                                                (</a:t>
            </a:r>
            <a:r>
              <a:rPr lang="en-US" sz="1800" dirty="0">
                <a:latin typeface="Arial" pitchFamily="34" charset="0"/>
                <a:cs typeface="Arial" pitchFamily="34" charset="0"/>
              </a:rPr>
              <a:t>35)</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Equating </a:t>
            </a:r>
            <a:r>
              <a:rPr lang="en-US" sz="1800" dirty="0">
                <a:latin typeface="Arial" pitchFamily="34" charset="0"/>
                <a:cs typeface="Arial" pitchFamily="34" charset="0"/>
              </a:rPr>
              <a:t>the 2x3 element of Eq. (33) yields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        </a:t>
            </a: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                                                                                               (</a:t>
            </a:r>
            <a:r>
              <a:rPr lang="en-US" sz="1800" dirty="0">
                <a:latin typeface="Arial" pitchFamily="34" charset="0"/>
                <a:cs typeface="Arial" pitchFamily="34" charset="0"/>
              </a:rPr>
              <a:t>36)</a:t>
            </a:r>
            <a:endParaRPr lang="ru-RU" sz="1800" dirty="0">
              <a:latin typeface="Arial" pitchFamily="34" charset="0"/>
              <a:cs typeface="Arial" pitchFamily="34" charset="0"/>
            </a:endParaRPr>
          </a:p>
          <a:p>
            <a:pPr marL="0" indent="0" algn="just">
              <a:buNone/>
            </a:pPr>
            <a:endParaRPr lang="en-US" sz="1800" dirty="0" smtClean="0">
              <a:latin typeface="Arial" pitchFamily="34" charset="0"/>
              <a:cs typeface="Arial" pitchFamily="34" charset="0"/>
            </a:endParaRPr>
          </a:p>
          <a:p>
            <a:pPr marL="0" indent="0" algn="just">
              <a:buNone/>
            </a:pPr>
            <a:r>
              <a:rPr lang="en-US" sz="1800" dirty="0" smtClean="0">
                <a:latin typeface="Arial" pitchFamily="34" charset="0"/>
                <a:cs typeface="Arial" pitchFamily="34" charset="0"/>
              </a:rPr>
              <a:t>Hence, corresponding to each solution set of     ,       ,      and    , </a:t>
            </a:r>
            <a:r>
              <a:rPr lang="en-US" sz="1800" dirty="0" err="1" smtClean="0">
                <a:latin typeface="Arial" pitchFamily="34" charset="0"/>
                <a:cs typeface="Arial" pitchFamily="34" charset="0"/>
              </a:rPr>
              <a:t>Eqs</a:t>
            </a:r>
            <a:r>
              <a:rPr lang="en-US" sz="1800" dirty="0" smtClean="0">
                <a:latin typeface="Arial" pitchFamily="34" charset="0"/>
                <a:cs typeface="Arial" pitchFamily="34" charset="0"/>
              </a:rPr>
              <a:t>. (35) and (36) yield  a unique solution  of      :</a:t>
            </a:r>
          </a:p>
          <a:p>
            <a:pPr marL="0" indent="0" algn="just">
              <a:buNone/>
            </a:pPr>
            <a:endParaRPr lang="en-US" sz="1800" dirty="0">
              <a:latin typeface="Arial" pitchFamily="34" charset="0"/>
              <a:cs typeface="Arial" pitchFamily="34" charset="0"/>
            </a:endParaRPr>
          </a:p>
          <a:p>
            <a:pPr marL="0" indent="0" algn="just">
              <a:buNone/>
            </a:pPr>
            <a:r>
              <a:rPr lang="en-US" sz="1800" dirty="0" smtClean="0">
                <a:latin typeface="Arial" pitchFamily="34" charset="0"/>
                <a:cs typeface="Arial" pitchFamily="34" charset="0"/>
              </a:rPr>
              <a:t>                                                                                               (34)</a:t>
            </a:r>
            <a:endParaRPr lang="ru-RU" sz="1800" dirty="0">
              <a:latin typeface="Arial" pitchFamily="34" charset="0"/>
              <a:cs typeface="Arial" pitchFamily="34" charset="0"/>
            </a:endParaRPr>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20</a:t>
            </a:r>
            <a:endParaRPr lang="en-US" dirty="0">
              <a:latin typeface="Arial"/>
              <a:cs typeface="Arial"/>
            </a:endParaRPr>
          </a:p>
        </p:txBody>
      </p:sp>
      <p:pic>
        <p:nvPicPr>
          <p:cNvPr id="337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543028"/>
            <a:ext cx="775519" cy="36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37958" y="554397"/>
            <a:ext cx="268031"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76056" y="565767"/>
            <a:ext cx="268032"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6342" y="2924944"/>
            <a:ext cx="2715498" cy="765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76056" y="3861049"/>
            <a:ext cx="231647" cy="329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36096" y="3830192"/>
            <a:ext cx="280031" cy="360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1"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40152" y="3861049"/>
            <a:ext cx="268032"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2" name="Picture 1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18194" y="3861049"/>
            <a:ext cx="268032"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3"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896" y="4179386"/>
            <a:ext cx="268032" cy="34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4"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612" y="4766595"/>
            <a:ext cx="2357608" cy="390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Объект 1"/>
          <p:cNvGraphicFramePr>
            <a:graphicFrameLocks noChangeAspect="1"/>
          </p:cNvGraphicFramePr>
          <p:nvPr>
            <p:extLst/>
          </p:nvPr>
        </p:nvGraphicFramePr>
        <p:xfrm>
          <a:off x="479552" y="1628800"/>
          <a:ext cx="3516383" cy="720080"/>
        </p:xfrm>
        <a:graphic>
          <a:graphicData uri="http://schemas.openxmlformats.org/presentationml/2006/ole">
            <mc:AlternateContent xmlns:mc="http://schemas.openxmlformats.org/markup-compatibility/2006">
              <mc:Choice xmlns:v="urn:schemas-microsoft-com:vml" Requires="v">
                <p:oleObj spid="_x0000_s79882" name="Equation" r:id="rId13" imgW="3213000" imgH="520560" progId="Equation.DSMT4">
                  <p:embed/>
                </p:oleObj>
              </mc:Choice>
              <mc:Fallback>
                <p:oleObj name="Equation" r:id="rId13" imgW="3213000" imgH="52056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9552" y="1628800"/>
                        <a:ext cx="3516383" cy="7200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754461894"/>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548680"/>
            <a:ext cx="8229600" cy="6192688"/>
          </a:xfrm>
        </p:spPr>
        <p:txBody>
          <a:bodyPr>
            <a:normAutofit lnSpcReduction="10000"/>
          </a:bodyPr>
          <a:lstStyle/>
          <a:p>
            <a:pPr marL="0" indent="0" algn="just">
              <a:buNone/>
            </a:pPr>
            <a:r>
              <a:rPr lang="en-US" sz="1900" dirty="0" smtClean="0">
                <a:latin typeface="Arial" pitchFamily="34" charset="0"/>
                <a:cs typeface="Arial" pitchFamily="34" charset="0"/>
              </a:rPr>
              <a:t>Similarly</a:t>
            </a:r>
            <a:r>
              <a:rPr lang="en-US" sz="1900" dirty="0">
                <a:latin typeface="Arial" pitchFamily="34" charset="0"/>
                <a:cs typeface="Arial" pitchFamily="34" charset="0"/>
              </a:rPr>
              <a:t>, equating the 3x1 element of Eq. (33) yields</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                                                   </a:t>
            </a:r>
            <a:endParaRPr lang="en-US" sz="1900" dirty="0" smtClean="0">
              <a:latin typeface="Arial" pitchFamily="34" charset="0"/>
              <a:cs typeface="Arial" pitchFamily="34" charset="0"/>
            </a:endParaRPr>
          </a:p>
          <a:p>
            <a:pPr marL="0" indent="0" algn="just">
              <a:buNone/>
            </a:pPr>
            <a:r>
              <a:rPr lang="en-US" sz="1900" dirty="0" smtClean="0">
                <a:latin typeface="Arial" pitchFamily="34" charset="0"/>
                <a:cs typeface="Arial" pitchFamily="34" charset="0"/>
              </a:rPr>
              <a:t>                                                                                          </a:t>
            </a:r>
            <a:r>
              <a:rPr lang="en-US" sz="1900" dirty="0">
                <a:latin typeface="Arial" pitchFamily="34" charset="0"/>
                <a:cs typeface="Arial" pitchFamily="34" charset="0"/>
              </a:rPr>
              <a:t>(38)</a:t>
            </a:r>
            <a:endParaRPr lang="ru-RU" sz="1900" dirty="0">
              <a:latin typeface="Arial" pitchFamily="34" charset="0"/>
              <a:cs typeface="Arial" pitchFamily="34" charset="0"/>
            </a:endParaRPr>
          </a:p>
          <a:p>
            <a:pPr marL="0" indent="0" algn="just">
              <a:buNone/>
            </a:pPr>
            <a:endParaRPr lang="en-US" sz="1900" dirty="0" smtClean="0">
              <a:latin typeface="Arial" pitchFamily="34" charset="0"/>
              <a:cs typeface="Arial" pitchFamily="34" charset="0"/>
            </a:endParaRPr>
          </a:p>
          <a:p>
            <a:pPr marL="0" indent="0" algn="just">
              <a:buNone/>
            </a:pPr>
            <a:r>
              <a:rPr lang="en-US" sz="1900" dirty="0" smtClean="0">
                <a:latin typeface="Arial" pitchFamily="34" charset="0"/>
                <a:cs typeface="Arial" pitchFamily="34" charset="0"/>
              </a:rPr>
              <a:t>Equating </a:t>
            </a:r>
            <a:r>
              <a:rPr lang="en-US" sz="1900" dirty="0">
                <a:latin typeface="Arial" pitchFamily="34" charset="0"/>
                <a:cs typeface="Arial" pitchFamily="34" charset="0"/>
              </a:rPr>
              <a:t>the 3x2 element of Eq. (33) yields</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                                                        </a:t>
            </a:r>
            <a:endParaRPr lang="en-US" sz="1900" dirty="0" smtClean="0">
              <a:latin typeface="Arial" pitchFamily="34" charset="0"/>
              <a:cs typeface="Arial" pitchFamily="34" charset="0"/>
            </a:endParaRPr>
          </a:p>
          <a:p>
            <a:pPr marL="0" indent="0" algn="just">
              <a:buNone/>
            </a:pPr>
            <a:r>
              <a:rPr lang="en-US" sz="1900" dirty="0" smtClean="0">
                <a:latin typeface="Arial" pitchFamily="34" charset="0"/>
                <a:cs typeface="Arial" pitchFamily="34" charset="0"/>
              </a:rPr>
              <a:t>                                                                                          </a:t>
            </a:r>
            <a:r>
              <a:rPr lang="en-US" sz="1900" dirty="0">
                <a:latin typeface="Arial" pitchFamily="34" charset="0"/>
                <a:cs typeface="Arial" pitchFamily="34" charset="0"/>
              </a:rPr>
              <a:t>(39)</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Hence, corresponding to each solution set of  </a:t>
            </a:r>
            <a:r>
              <a:rPr lang="en-US" sz="1900" dirty="0" smtClean="0">
                <a:latin typeface="Arial" pitchFamily="34" charset="0"/>
                <a:cs typeface="Arial" pitchFamily="34" charset="0"/>
              </a:rPr>
              <a:t>   ,       </a:t>
            </a:r>
            <a:r>
              <a:rPr lang="en-US" sz="1900" dirty="0">
                <a:latin typeface="Arial" pitchFamily="34" charset="0"/>
                <a:cs typeface="Arial" pitchFamily="34" charset="0"/>
              </a:rPr>
              <a:t>, </a:t>
            </a:r>
            <a:r>
              <a:rPr lang="en-US" sz="1900" dirty="0" smtClean="0">
                <a:latin typeface="Arial" pitchFamily="34" charset="0"/>
                <a:cs typeface="Arial" pitchFamily="34" charset="0"/>
              </a:rPr>
              <a:t>    ,    and        ,    </a:t>
            </a:r>
            <a:r>
              <a:rPr lang="en-US" sz="1900" dirty="0" err="1" smtClean="0">
                <a:latin typeface="Arial" pitchFamily="34" charset="0"/>
                <a:cs typeface="Arial" pitchFamily="34" charset="0"/>
              </a:rPr>
              <a:t>Eqs</a:t>
            </a:r>
            <a:r>
              <a:rPr lang="en-US" sz="1900" dirty="0">
                <a:latin typeface="Arial" pitchFamily="34" charset="0"/>
                <a:cs typeface="Arial" pitchFamily="34" charset="0"/>
              </a:rPr>
              <a:t>. (38) and (39) yield a unique solution of </a:t>
            </a:r>
            <a:r>
              <a:rPr lang="en-US" sz="1900" dirty="0" smtClean="0">
                <a:latin typeface="Arial" pitchFamily="34" charset="0"/>
                <a:cs typeface="Arial" pitchFamily="34" charset="0"/>
              </a:rPr>
              <a:t>      :</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                                                                                        </a:t>
            </a:r>
            <a:endParaRPr lang="en-US" sz="1900" dirty="0" smtClean="0">
              <a:latin typeface="Arial" pitchFamily="34" charset="0"/>
              <a:cs typeface="Arial" pitchFamily="34" charset="0"/>
            </a:endParaRPr>
          </a:p>
          <a:p>
            <a:pPr marL="0" indent="0" algn="just">
              <a:buNone/>
            </a:pPr>
            <a:r>
              <a:rPr lang="en-US" sz="1900" dirty="0" smtClean="0">
                <a:latin typeface="Arial" pitchFamily="34" charset="0"/>
                <a:cs typeface="Arial" pitchFamily="34" charset="0"/>
              </a:rPr>
              <a:t>                                                                                          </a:t>
            </a:r>
            <a:r>
              <a:rPr lang="en-US" sz="1900" dirty="0">
                <a:latin typeface="Arial" pitchFamily="34" charset="0"/>
                <a:cs typeface="Arial" pitchFamily="34" charset="0"/>
              </a:rPr>
              <a:t>(40)</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We conclude that corresponding to each solution set of the first three joint angles, there are two possible wrist configurations.</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Since there are four possible upper arm configurations, a total of eight manipulator postures are possible.</a:t>
            </a:r>
            <a:endParaRPr lang="ru-RU" sz="1900" dirty="0">
              <a:latin typeface="Arial" pitchFamily="34" charset="0"/>
              <a:cs typeface="Arial" pitchFamily="34" charset="0"/>
            </a:endParaRPr>
          </a:p>
          <a:p>
            <a:pPr marL="0" indent="0" algn="just">
              <a:buNone/>
            </a:pPr>
            <a:r>
              <a:rPr lang="en-US" sz="1900" dirty="0">
                <a:latin typeface="Arial" pitchFamily="34" charset="0"/>
                <a:cs typeface="Arial" pitchFamily="34" charset="0"/>
              </a:rPr>
              <a:t>However, due to mechanical limits, fewer than eight manipulator postures are physically realizable.</a:t>
            </a:r>
            <a:endParaRPr lang="ru-RU" sz="1900" dirty="0">
              <a:latin typeface="Arial" pitchFamily="34" charset="0"/>
              <a:cs typeface="Arial" pitchFamily="34" charset="0"/>
            </a:endParaRPr>
          </a:p>
          <a:p>
            <a:pPr marL="0" indent="0" algn="just">
              <a:buNone/>
            </a:pPr>
            <a:r>
              <a:rPr lang="en-US" sz="1900" dirty="0" smtClean="0">
                <a:latin typeface="Arial" pitchFamily="34" charset="0"/>
                <a:cs typeface="Arial" pitchFamily="34" charset="0"/>
              </a:rPr>
              <a:t>When              , </a:t>
            </a:r>
            <a:r>
              <a:rPr lang="en-US" sz="1900" dirty="0" err="1">
                <a:latin typeface="Arial" pitchFamily="34" charset="0"/>
                <a:cs typeface="Arial" pitchFamily="34" charset="0"/>
              </a:rPr>
              <a:t>Eqs</a:t>
            </a:r>
            <a:r>
              <a:rPr lang="en-US" sz="1900" dirty="0">
                <a:latin typeface="Arial" pitchFamily="34" charset="0"/>
                <a:cs typeface="Arial" pitchFamily="34" charset="0"/>
              </a:rPr>
              <a:t>. (35) through (40) generate. For such a singular </a:t>
            </a:r>
            <a:endParaRPr lang="en-US" sz="1900" dirty="0" smtClean="0">
              <a:latin typeface="Arial" pitchFamily="34" charset="0"/>
              <a:cs typeface="Arial" pitchFamily="34" charset="0"/>
            </a:endParaRPr>
          </a:p>
          <a:p>
            <a:pPr marL="0" indent="0" algn="just">
              <a:buNone/>
            </a:pPr>
            <a:r>
              <a:rPr lang="en-US" sz="1900" dirty="0" smtClean="0">
                <a:latin typeface="Arial" pitchFamily="34" charset="0"/>
                <a:cs typeface="Arial" pitchFamily="34" charset="0"/>
              </a:rPr>
              <a:t>configuration</a:t>
            </a:r>
            <a:r>
              <a:rPr lang="en-US" sz="1900" dirty="0">
                <a:latin typeface="Arial" pitchFamily="34" charset="0"/>
                <a:cs typeface="Arial" pitchFamily="34" charset="0"/>
              </a:rPr>
              <a:t>, only the sum or difference of  </a:t>
            </a:r>
            <a:r>
              <a:rPr lang="en-US" sz="1900" dirty="0" smtClean="0">
                <a:latin typeface="Arial" pitchFamily="34" charset="0"/>
                <a:cs typeface="Arial" pitchFamily="34" charset="0"/>
              </a:rPr>
              <a:t>   and       can </a:t>
            </a:r>
            <a:r>
              <a:rPr lang="en-US" sz="1900" dirty="0">
                <a:latin typeface="Arial" pitchFamily="34" charset="0"/>
                <a:cs typeface="Arial" pitchFamily="34" charset="0"/>
              </a:rPr>
              <a:t>be computed</a:t>
            </a:r>
            <a:r>
              <a:rPr lang="en-US" sz="1800" dirty="0">
                <a:latin typeface="Arial" pitchFamily="34" charset="0"/>
                <a:cs typeface="Arial" pitchFamily="34" charset="0"/>
              </a:rPr>
              <a:t>.</a:t>
            </a:r>
            <a:endParaRPr lang="ru-RU" sz="1800" dirty="0">
              <a:latin typeface="Arial" pitchFamily="34" charset="0"/>
              <a:cs typeface="Arial" pitchFamily="34" charset="0"/>
            </a:endParaRPr>
          </a:p>
        </p:txBody>
      </p:sp>
      <p:sp>
        <p:nvSpPr>
          <p:cNvPr id="4" name="Прямоугольник 3"/>
          <p:cNvSpPr/>
          <p:nvPr/>
        </p:nvSpPr>
        <p:spPr>
          <a:xfrm>
            <a:off x="8604448" y="260648"/>
            <a:ext cx="441146" cy="369332"/>
          </a:xfrm>
          <a:prstGeom prst="rect">
            <a:avLst/>
          </a:prstGeom>
        </p:spPr>
        <p:txBody>
          <a:bodyPr wrap="none">
            <a:spAutoFit/>
          </a:bodyPr>
          <a:lstStyle/>
          <a:p>
            <a:r>
              <a:rPr lang="en-US" dirty="0" smtClean="0">
                <a:latin typeface="Arial"/>
                <a:cs typeface="Arial"/>
              </a:rPr>
              <a:t>21</a:t>
            </a:r>
            <a:endParaRPr lang="en-US" dirty="0">
              <a:latin typeface="Arial"/>
              <a:cs typeface="Arial"/>
            </a:endParaRPr>
          </a:p>
        </p:txBody>
      </p:sp>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08720"/>
            <a:ext cx="3960440"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2132856"/>
            <a:ext cx="3888432"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9636" y="2734638"/>
            <a:ext cx="274507" cy="390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6503" y="2777464"/>
            <a:ext cx="268031" cy="34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1469" y="2780116"/>
            <a:ext cx="268031" cy="34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3"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96883" y="2780116"/>
            <a:ext cx="268030" cy="344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68344" y="2780116"/>
            <a:ext cx="775518" cy="367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7544" y="3429001"/>
            <a:ext cx="2736304" cy="42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6"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89018" y="3072838"/>
            <a:ext cx="265210" cy="3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7"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43608" y="5733256"/>
            <a:ext cx="896914" cy="424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8" name="Picture 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48963" y="6074174"/>
            <a:ext cx="265210" cy="3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9"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11665" y="6074174"/>
            <a:ext cx="265210" cy="3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989763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320" y="35283"/>
            <a:ext cx="8477898" cy="954107"/>
          </a:xfrm>
          <a:prstGeom prst="rect">
            <a:avLst/>
          </a:prstGeom>
          <a:noFill/>
        </p:spPr>
        <p:txBody>
          <a:bodyPr wrap="none" rtlCol="0">
            <a:spAutoFit/>
          </a:bodyPr>
          <a:lstStyle/>
          <a:p>
            <a:r>
              <a:rPr lang="kk-KZ" sz="2800" b="1" dirty="0" smtClean="0">
                <a:latin typeface="Arial" pitchFamily="34" charset="0"/>
                <a:cs typeface="Arial" pitchFamily="34" charset="0"/>
              </a:rPr>
              <a:t>Лекции 14-15</a:t>
            </a:r>
            <a:endParaRPr lang="en-US" sz="2800" b="1" dirty="0" smtClean="0">
              <a:latin typeface="Arial" pitchFamily="34" charset="0"/>
              <a:cs typeface="Arial" pitchFamily="34" charset="0"/>
            </a:endParaRPr>
          </a:p>
          <a:p>
            <a:r>
              <a:rPr lang="ru-RU" sz="2800" b="1" dirty="0" smtClean="0">
                <a:latin typeface="Arial" pitchFamily="34" charset="0"/>
                <a:cs typeface="Arial" pitchFamily="34" charset="0"/>
              </a:rPr>
              <a:t>Динамический анализ параллельных роботов</a:t>
            </a:r>
            <a:endParaRPr lang="ru-RU" sz="2800" b="1" dirty="0">
              <a:latin typeface="Arial" pitchFamily="34" charset="0"/>
              <a:cs typeface="Arial" pitchFamily="34" charset="0"/>
            </a:endParaRPr>
          </a:p>
        </p:txBody>
      </p:sp>
      <p:sp>
        <p:nvSpPr>
          <p:cNvPr id="3" name="TextBox 2"/>
          <p:cNvSpPr txBox="1"/>
          <p:nvPr/>
        </p:nvSpPr>
        <p:spPr>
          <a:xfrm>
            <a:off x="338320" y="1124744"/>
            <a:ext cx="8505548" cy="5293757"/>
          </a:xfrm>
          <a:prstGeom prst="rect">
            <a:avLst/>
          </a:prstGeom>
          <a:noFill/>
        </p:spPr>
        <p:txBody>
          <a:bodyPr wrap="square" rtlCol="0">
            <a:spAutoFit/>
          </a:bodyPr>
          <a:lstStyle/>
          <a:p>
            <a:pPr marL="342900" indent="-342900">
              <a:buAutoNum type="arabicPeriod"/>
            </a:pPr>
            <a:r>
              <a:rPr lang="ru-RU" sz="2600" dirty="0" smtClean="0">
                <a:latin typeface="Arial" pitchFamily="34" charset="0"/>
                <a:cs typeface="Arial" pitchFamily="34" charset="0"/>
              </a:rPr>
              <a:t>Обобщенные матрицы преобразования.</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Матрицы бинарных звеньев и кинематических пар.</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Матричные уравнения замкнутости контуров.</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Анализ перемещений.</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Аналоги скоростей и ускорений звеньев.</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Кинетическая и потенциальная энергии.</a:t>
            </a:r>
          </a:p>
          <a:p>
            <a:pPr marL="342900" indent="-342900">
              <a:buAutoNum type="arabicPeriod"/>
            </a:pPr>
            <a:endParaRPr lang="ru-RU" sz="2600" dirty="0" smtClean="0">
              <a:latin typeface="Arial" pitchFamily="34" charset="0"/>
              <a:cs typeface="Arial" pitchFamily="34" charset="0"/>
            </a:endParaRPr>
          </a:p>
          <a:p>
            <a:pPr marL="342900" indent="-342900">
              <a:buAutoNum type="arabicPeriod"/>
            </a:pPr>
            <a:r>
              <a:rPr lang="ru-RU" sz="2600" dirty="0" smtClean="0">
                <a:latin typeface="Arial" pitchFamily="34" charset="0"/>
                <a:cs typeface="Arial" pitchFamily="34" charset="0"/>
              </a:rPr>
              <a:t>Дифференциальные уравнения движения.</a:t>
            </a:r>
            <a:endParaRPr lang="ru-RU" sz="2600" dirty="0">
              <a:latin typeface="Arial" pitchFamily="34" charset="0"/>
              <a:cs typeface="Arial" pitchFamily="34" charset="0"/>
            </a:endParaRPr>
          </a:p>
        </p:txBody>
      </p:sp>
      <p:sp>
        <p:nvSpPr>
          <p:cNvPr id="4" name="TextBox 3"/>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4019429595"/>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17944" y="133062"/>
            <a:ext cx="8496944" cy="492443"/>
          </a:xfrm>
          <a:prstGeom prst="rect">
            <a:avLst/>
          </a:prstGeom>
        </p:spPr>
        <p:txBody>
          <a:bodyPr wrap="square">
            <a:spAutoFit/>
          </a:bodyPr>
          <a:lstStyle/>
          <a:p>
            <a:pPr marL="342900" lvl="0" indent="-342900" algn="ctr">
              <a:buFontTx/>
              <a:buAutoNum type="arabicPeriod"/>
            </a:pPr>
            <a:r>
              <a:rPr lang="ru-RU" sz="2600" b="1" dirty="0">
                <a:latin typeface="Arial" pitchFamily="34" charset="0"/>
                <a:cs typeface="Arial" pitchFamily="34" charset="0"/>
              </a:rPr>
              <a:t>Обобщенные матрицы </a:t>
            </a:r>
            <a:r>
              <a:rPr lang="ru-RU" sz="2600" b="1" dirty="0" smtClean="0">
                <a:latin typeface="Arial" pitchFamily="34" charset="0"/>
                <a:cs typeface="Arial" pitchFamily="34" charset="0"/>
              </a:rPr>
              <a:t>преобразования</a:t>
            </a:r>
            <a:endParaRPr lang="ru-RU" sz="2600" b="1" dirty="0">
              <a:latin typeface="Arial" pitchFamily="34" charset="0"/>
              <a:cs typeface="Arial" pitchFamily="34" charset="0"/>
            </a:endParaRPr>
          </a:p>
        </p:txBody>
      </p:sp>
      <p:sp>
        <p:nvSpPr>
          <p:cNvPr id="7" name="Rectangle 3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9" name="Rectangle 45"/>
          <p:cNvSpPr>
            <a:spLocks noChangeArrowheads="1"/>
          </p:cNvSpPr>
          <p:nvPr/>
        </p:nvSpPr>
        <p:spPr bwMode="auto">
          <a:xfrm>
            <a:off x="0" y="838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2000" b="0" i="0" u="none" strike="noStrike" cap="none" normalizeH="0" baseline="0" smtClean="0">
                <a:ln>
                  <a:noFill/>
                </a:ln>
                <a:solidFill>
                  <a:srgbClr val="000000"/>
                </a:solidFill>
                <a:effectLst/>
                <a:latin typeface="Arial" pitchFamily="34" charset="0"/>
                <a:ea typeface="Times New Roman" pitchFamily="18"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0" name="Rectangle 46"/>
          <p:cNvSpPr>
            <a:spLocks noChangeArrowheads="1"/>
          </p:cNvSpPr>
          <p:nvPr/>
        </p:nvSpPr>
        <p:spPr bwMode="auto">
          <a:xfrm>
            <a:off x="0" y="1181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55" name="TextBox 54"/>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endParaRPr lang="ru-RU" sz="2000" b="1" dirty="0">
              <a:latin typeface="Arial" pitchFamily="34" charset="0"/>
              <a:cs typeface="Arial" pitchFamily="34" charset="0"/>
            </a:endParaRPr>
          </a:p>
        </p:txBody>
      </p:sp>
      <p:pic>
        <p:nvPicPr>
          <p:cNvPr id="2160" name="Picture 112" descr="C:\Users\Рустем\Desktop\Новый точечный рисунок.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7864"/>
            <a:ext cx="7131370" cy="5788995"/>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4118991" y="5952518"/>
            <a:ext cx="906018" cy="430887"/>
          </a:xfrm>
          <a:prstGeom prst="rect">
            <a:avLst/>
          </a:prstGeom>
        </p:spPr>
        <p:txBody>
          <a:bodyPr wrap="none">
            <a:spAutoFit/>
          </a:bodyPr>
          <a:lstStyle/>
          <a:p>
            <a:pPr algn="ctr"/>
            <a:r>
              <a:rPr lang="kk-KZ" sz="2200" dirty="0" smtClean="0">
                <a:latin typeface="Arial" pitchFamily="34" charset="0"/>
                <a:cs typeface="Arial" pitchFamily="34" charset="0"/>
              </a:rPr>
              <a:t>Рис.1</a:t>
            </a:r>
            <a:endParaRPr lang="ru-RU" sz="2200" b="1" dirty="0"/>
          </a:p>
        </p:txBody>
      </p:sp>
    </p:spTree>
    <p:extLst>
      <p:ext uri="{BB962C8B-B14F-4D97-AF65-F5344CB8AC3E}">
        <p14:creationId xmlns:p14="http://schemas.microsoft.com/office/powerpoint/2010/main" val="908324002"/>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9" name="Rectangle 3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5" name="Rectangle 3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9" name="Rectangle 4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0" name="Объект 39"/>
          <p:cNvGraphicFramePr>
            <a:graphicFrameLocks noChangeAspect="1"/>
          </p:cNvGraphicFramePr>
          <p:nvPr>
            <p:extLst/>
          </p:nvPr>
        </p:nvGraphicFramePr>
        <p:xfrm>
          <a:off x="222250" y="336550"/>
          <a:ext cx="8780463" cy="6157913"/>
        </p:xfrm>
        <a:graphic>
          <a:graphicData uri="http://schemas.openxmlformats.org/presentationml/2006/ole">
            <mc:AlternateContent xmlns:mc="http://schemas.openxmlformats.org/markup-compatibility/2006">
              <mc:Choice xmlns:v="urn:schemas-microsoft-com:vml" Requires="v">
                <p:oleObj spid="_x0000_s80923" name="Equation" r:id="rId3" imgW="8826480" imgH="5918040" progId="Equation.DSMT4">
                  <p:embed/>
                </p:oleObj>
              </mc:Choice>
              <mc:Fallback>
                <p:oleObj name="Equation" r:id="rId3" imgW="8826480" imgH="5918040" progId="Equation.DSMT4">
                  <p:embed/>
                  <p:pic>
                    <p:nvPicPr>
                      <p:cNvPr id="0" name=""/>
                      <p:cNvPicPr>
                        <a:picLocks noChangeAspect="1" noChangeArrowheads="1"/>
                      </p:cNvPicPr>
                      <p:nvPr/>
                    </p:nvPicPr>
                    <p:blipFill>
                      <a:blip r:embed="rId4"/>
                      <a:srcRect/>
                      <a:stretch>
                        <a:fillRect/>
                      </a:stretch>
                    </p:blipFill>
                    <p:spPr bwMode="auto">
                      <a:xfrm>
                        <a:off x="222250" y="336550"/>
                        <a:ext cx="8780463" cy="6157913"/>
                      </a:xfrm>
                      <a:prstGeom prst="rect">
                        <a:avLst/>
                      </a:prstGeom>
                      <a:noFill/>
                    </p:spPr>
                  </p:pic>
                </p:oleObj>
              </mc:Fallback>
            </mc:AlternateContent>
          </a:graphicData>
        </a:graphic>
      </p:graphicFrame>
      <p:sp>
        <p:nvSpPr>
          <p:cNvPr id="41" name="Rectangle 44"/>
          <p:cNvSpPr>
            <a:spLocks noChangeArrowheads="1"/>
          </p:cNvSpPr>
          <p:nvPr/>
        </p:nvSpPr>
        <p:spPr bwMode="auto">
          <a:xfrm>
            <a:off x="0" y="40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2" name="Rectangle 4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3" name="Объект 42"/>
          <p:cNvGraphicFramePr>
            <a:graphicFrameLocks noChangeAspect="1"/>
          </p:cNvGraphicFramePr>
          <p:nvPr>
            <p:extLst/>
          </p:nvPr>
        </p:nvGraphicFramePr>
        <p:xfrm>
          <a:off x="4056063" y="1350963"/>
          <a:ext cx="165100" cy="266700"/>
        </p:xfrm>
        <a:graphic>
          <a:graphicData uri="http://schemas.openxmlformats.org/presentationml/2006/ole">
            <mc:AlternateContent xmlns:mc="http://schemas.openxmlformats.org/markup-compatibility/2006">
              <mc:Choice xmlns:v="urn:schemas-microsoft-com:vml" Requires="v">
                <p:oleObj spid="_x0000_s80924" name="Equation" r:id="rId5" imgW="164880" imgH="266400" progId="Equation.DSMT4">
                  <p:embed/>
                </p:oleObj>
              </mc:Choice>
              <mc:Fallback>
                <p:oleObj name="Equation" r:id="rId5" imgW="164880" imgH="266400" progId="Equation.DSMT4">
                  <p:embed/>
                  <p:pic>
                    <p:nvPicPr>
                      <p:cNvPr id="0" name=""/>
                      <p:cNvPicPr>
                        <a:picLocks noChangeAspect="1" noChangeArrowheads="1"/>
                      </p:cNvPicPr>
                      <p:nvPr/>
                    </p:nvPicPr>
                    <p:blipFill>
                      <a:blip r:embed="rId6"/>
                      <a:srcRect/>
                      <a:stretch>
                        <a:fillRect/>
                      </a:stretch>
                    </p:blipFill>
                    <p:spPr bwMode="auto">
                      <a:xfrm>
                        <a:off x="4056063" y="1350963"/>
                        <a:ext cx="165100" cy="266700"/>
                      </a:xfrm>
                      <a:prstGeom prst="rect">
                        <a:avLst/>
                      </a:prstGeom>
                      <a:noFill/>
                    </p:spPr>
                  </p:pic>
                </p:oleObj>
              </mc:Fallback>
            </mc:AlternateContent>
          </a:graphicData>
        </a:graphic>
      </p:graphicFrame>
      <p:sp>
        <p:nvSpPr>
          <p:cNvPr id="44" name="Rectangle 5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5" name="Объект 44"/>
          <p:cNvGraphicFramePr>
            <a:graphicFrameLocks noChangeAspect="1"/>
          </p:cNvGraphicFramePr>
          <p:nvPr>
            <p:extLst/>
          </p:nvPr>
        </p:nvGraphicFramePr>
        <p:xfrm>
          <a:off x="4435475" y="2590800"/>
          <a:ext cx="165100" cy="268288"/>
        </p:xfrm>
        <a:graphic>
          <a:graphicData uri="http://schemas.openxmlformats.org/presentationml/2006/ole">
            <mc:AlternateContent xmlns:mc="http://schemas.openxmlformats.org/markup-compatibility/2006">
              <mc:Choice xmlns:v="urn:schemas-microsoft-com:vml" Requires="v">
                <p:oleObj spid="_x0000_s80925" name="Equation" r:id="rId7" imgW="164880" imgH="266400" progId="Equation.DSMT4">
                  <p:embed/>
                </p:oleObj>
              </mc:Choice>
              <mc:Fallback>
                <p:oleObj name="Equation" r:id="rId7" imgW="164880" imgH="266400" progId="Equation.DSMT4">
                  <p:embed/>
                  <p:pic>
                    <p:nvPicPr>
                      <p:cNvPr id="0" name=""/>
                      <p:cNvPicPr>
                        <a:picLocks noChangeAspect="1" noChangeArrowheads="1"/>
                      </p:cNvPicPr>
                      <p:nvPr/>
                    </p:nvPicPr>
                    <p:blipFill>
                      <a:blip r:embed="rId6"/>
                      <a:srcRect/>
                      <a:stretch>
                        <a:fillRect/>
                      </a:stretch>
                    </p:blipFill>
                    <p:spPr bwMode="auto">
                      <a:xfrm>
                        <a:off x="4435475" y="2590800"/>
                        <a:ext cx="165100" cy="268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7" name="Rectangle 5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8" name="Объект 47"/>
          <p:cNvGraphicFramePr>
            <a:graphicFrameLocks noChangeAspect="1"/>
          </p:cNvGraphicFramePr>
          <p:nvPr>
            <p:extLst/>
          </p:nvPr>
        </p:nvGraphicFramePr>
        <p:xfrm>
          <a:off x="4641850" y="4613275"/>
          <a:ext cx="165100" cy="266700"/>
        </p:xfrm>
        <a:graphic>
          <a:graphicData uri="http://schemas.openxmlformats.org/presentationml/2006/ole">
            <mc:AlternateContent xmlns:mc="http://schemas.openxmlformats.org/markup-compatibility/2006">
              <mc:Choice xmlns:v="urn:schemas-microsoft-com:vml" Requires="v">
                <p:oleObj spid="_x0000_s80926" name="Equation" r:id="rId8" imgW="164880" imgH="266400" progId="Equation.DSMT4">
                  <p:embed/>
                </p:oleObj>
              </mc:Choice>
              <mc:Fallback>
                <p:oleObj name="Equation" r:id="rId8" imgW="164880" imgH="266400" progId="Equation.DSMT4">
                  <p:embed/>
                  <p:pic>
                    <p:nvPicPr>
                      <p:cNvPr id="0" name=""/>
                      <p:cNvPicPr>
                        <a:picLocks noChangeAspect="1" noChangeArrowheads="1"/>
                      </p:cNvPicPr>
                      <p:nvPr/>
                    </p:nvPicPr>
                    <p:blipFill>
                      <a:blip r:embed="rId6"/>
                      <a:srcRect/>
                      <a:stretch>
                        <a:fillRect/>
                      </a:stretch>
                    </p:blipFill>
                    <p:spPr bwMode="auto">
                      <a:xfrm>
                        <a:off x="4641850" y="4613275"/>
                        <a:ext cx="165100" cy="266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 name="Rectangle 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0" name="Объект 49"/>
          <p:cNvGraphicFramePr>
            <a:graphicFrameLocks noChangeAspect="1"/>
          </p:cNvGraphicFramePr>
          <p:nvPr>
            <p:extLst/>
          </p:nvPr>
        </p:nvGraphicFramePr>
        <p:xfrm>
          <a:off x="2881313" y="4949825"/>
          <a:ext cx="82550" cy="133350"/>
        </p:xfrm>
        <a:graphic>
          <a:graphicData uri="http://schemas.openxmlformats.org/presentationml/2006/ole">
            <mc:AlternateContent xmlns:mc="http://schemas.openxmlformats.org/markup-compatibility/2006">
              <mc:Choice xmlns:v="urn:schemas-microsoft-com:vml" Requires="v">
                <p:oleObj spid="_x0000_s80927" name="Equation" r:id="rId9" imgW="164880" imgH="266400" progId="Equation.DSMT4">
                  <p:embed/>
                </p:oleObj>
              </mc:Choice>
              <mc:Fallback>
                <p:oleObj name="Equation" r:id="rId9" imgW="164880" imgH="266400" progId="Equation.DSMT4">
                  <p:embed/>
                  <p:pic>
                    <p:nvPicPr>
                      <p:cNvPr id="0" name=""/>
                      <p:cNvPicPr>
                        <a:picLocks noChangeAspect="1" noChangeArrowheads="1"/>
                      </p:cNvPicPr>
                      <p:nvPr/>
                    </p:nvPicPr>
                    <p:blipFill>
                      <a:blip r:embed="rId6"/>
                      <a:srcRect/>
                      <a:stretch>
                        <a:fillRect/>
                      </a:stretch>
                    </p:blipFill>
                    <p:spPr bwMode="auto">
                      <a:xfrm>
                        <a:off x="2881313" y="4949825"/>
                        <a:ext cx="82550" cy="13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 name="TextBox 50"/>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3</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366683277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2" name="Rectangle 13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4" name="Rectangle 135"/>
          <p:cNvSpPr>
            <a:spLocks noChangeArrowheads="1"/>
          </p:cNvSpPr>
          <p:nvPr/>
        </p:nvSpPr>
        <p:spPr bwMode="auto">
          <a:xfrm>
            <a:off x="0" y="1638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5" name="Rectangle 13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7" name="Rectangle 138"/>
          <p:cNvSpPr>
            <a:spLocks noChangeArrowheads="1"/>
          </p:cNvSpPr>
          <p:nvPr/>
        </p:nvSpPr>
        <p:spPr bwMode="auto">
          <a:xfrm>
            <a:off x="0" y="189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9" name="TextBox 138"/>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4</a:t>
            </a:r>
            <a:endParaRPr lang="ru-RU" sz="2000" b="1" dirty="0">
              <a:latin typeface="Arial" pitchFamily="34" charset="0"/>
              <a:cs typeface="Arial" pitchFamily="34" charset="0"/>
            </a:endParaRPr>
          </a:p>
        </p:txBody>
      </p:sp>
      <p:sp>
        <p:nvSpPr>
          <p:cNvPr id="138" name="Rectangle 14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0" name="Объект 139"/>
          <p:cNvGraphicFramePr>
            <a:graphicFrameLocks noChangeAspect="1"/>
          </p:cNvGraphicFramePr>
          <p:nvPr>
            <p:extLst/>
          </p:nvPr>
        </p:nvGraphicFramePr>
        <p:xfrm>
          <a:off x="3556000" y="817311"/>
          <a:ext cx="2179638" cy="1847850"/>
        </p:xfrm>
        <a:graphic>
          <a:graphicData uri="http://schemas.openxmlformats.org/presentationml/2006/ole">
            <mc:AlternateContent xmlns:mc="http://schemas.openxmlformats.org/markup-compatibility/2006">
              <mc:Choice xmlns:v="urn:schemas-microsoft-com:vml" Requires="v">
                <p:oleObj spid="_x0000_s81937" name="Equation" r:id="rId3" imgW="2171520" imgH="1815840" progId="Equation.DSMT4">
                  <p:embed/>
                </p:oleObj>
              </mc:Choice>
              <mc:Fallback>
                <p:oleObj name="Equation" r:id="rId3" imgW="2171520" imgH="1815840" progId="Equation.DSMT4">
                  <p:embed/>
                  <p:pic>
                    <p:nvPicPr>
                      <p:cNvPr id="0" name=""/>
                      <p:cNvPicPr>
                        <a:picLocks noChangeAspect="1" noChangeArrowheads="1"/>
                      </p:cNvPicPr>
                      <p:nvPr/>
                    </p:nvPicPr>
                    <p:blipFill>
                      <a:blip r:embed="rId4"/>
                      <a:srcRect/>
                      <a:stretch>
                        <a:fillRect/>
                      </a:stretch>
                    </p:blipFill>
                    <p:spPr bwMode="auto">
                      <a:xfrm>
                        <a:off x="3556000" y="817311"/>
                        <a:ext cx="2179638" cy="184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1" name="Rectangle 147"/>
          <p:cNvSpPr>
            <a:spLocks noChangeArrowheads="1"/>
          </p:cNvSpPr>
          <p:nvPr/>
        </p:nvSpPr>
        <p:spPr bwMode="auto">
          <a:xfrm>
            <a:off x="0" y="18478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3" name="TextBox 142"/>
          <p:cNvSpPr txBox="1"/>
          <p:nvPr/>
        </p:nvSpPr>
        <p:spPr>
          <a:xfrm>
            <a:off x="8433027" y="1601079"/>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a:t>
            </a:r>
            <a:endParaRPr lang="ru-RU" sz="2200" dirty="0">
              <a:latin typeface="Arial" pitchFamily="34" charset="0"/>
              <a:cs typeface="Arial" pitchFamily="34" charset="0"/>
            </a:endParaRPr>
          </a:p>
        </p:txBody>
      </p:sp>
      <p:sp>
        <p:nvSpPr>
          <p:cNvPr id="144" name="Rectangle 14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5" name="Объект 144"/>
          <p:cNvGraphicFramePr>
            <a:graphicFrameLocks noChangeAspect="1"/>
          </p:cNvGraphicFramePr>
          <p:nvPr>
            <p:extLst/>
          </p:nvPr>
        </p:nvGraphicFramePr>
        <p:xfrm>
          <a:off x="2292350" y="4636258"/>
          <a:ext cx="4394200" cy="1155700"/>
        </p:xfrm>
        <a:graphic>
          <a:graphicData uri="http://schemas.openxmlformats.org/presentationml/2006/ole">
            <mc:AlternateContent xmlns:mc="http://schemas.openxmlformats.org/markup-compatibility/2006">
              <mc:Choice xmlns:v="urn:schemas-microsoft-com:vml" Requires="v">
                <p:oleObj spid="_x0000_s81938" name="Equation" r:id="rId5" imgW="4381200" imgH="1130040" progId="Equation.DSMT4">
                  <p:embed/>
                </p:oleObj>
              </mc:Choice>
              <mc:Fallback>
                <p:oleObj name="Equation" r:id="rId5" imgW="4381200" imgH="1130040" progId="Equation.DSMT4">
                  <p:embed/>
                  <p:pic>
                    <p:nvPicPr>
                      <p:cNvPr id="0" name=""/>
                      <p:cNvPicPr>
                        <a:picLocks noChangeAspect="1" noChangeArrowheads="1"/>
                      </p:cNvPicPr>
                      <p:nvPr/>
                    </p:nvPicPr>
                    <p:blipFill>
                      <a:blip r:embed="rId6"/>
                      <a:srcRect/>
                      <a:stretch>
                        <a:fillRect/>
                      </a:stretch>
                    </p:blipFill>
                    <p:spPr bwMode="auto">
                      <a:xfrm>
                        <a:off x="2292350" y="4636258"/>
                        <a:ext cx="4394200" cy="1155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6" name="Rectangle 150"/>
          <p:cNvSpPr>
            <a:spLocks noChangeArrowheads="1"/>
          </p:cNvSpPr>
          <p:nvPr/>
        </p:nvSpPr>
        <p:spPr bwMode="auto">
          <a:xfrm>
            <a:off x="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8" name="TextBox 147"/>
          <p:cNvSpPr txBox="1"/>
          <p:nvPr/>
        </p:nvSpPr>
        <p:spPr>
          <a:xfrm>
            <a:off x="8422223" y="5093001"/>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
        <p:nvSpPr>
          <p:cNvPr id="149" name="Rectangle 15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1" name="Rectangle 155"/>
          <p:cNvSpPr>
            <a:spLocks noChangeArrowheads="1"/>
          </p:cNvSpPr>
          <p:nvPr/>
        </p:nvSpPr>
        <p:spPr bwMode="auto">
          <a:xfrm>
            <a:off x="0" y="2162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 name="Объект 1"/>
          <p:cNvGraphicFramePr>
            <a:graphicFrameLocks noChangeAspect="1"/>
          </p:cNvGraphicFramePr>
          <p:nvPr>
            <p:extLst/>
          </p:nvPr>
        </p:nvGraphicFramePr>
        <p:xfrm>
          <a:off x="368300" y="3598033"/>
          <a:ext cx="8407400" cy="711200"/>
        </p:xfrm>
        <a:graphic>
          <a:graphicData uri="http://schemas.openxmlformats.org/presentationml/2006/ole">
            <mc:AlternateContent xmlns:mc="http://schemas.openxmlformats.org/markup-compatibility/2006">
              <mc:Choice xmlns:v="urn:schemas-microsoft-com:vml" Requires="v">
                <p:oleObj spid="_x0000_s81939" name="Equation" r:id="rId7" imgW="8407080" imgH="711000" progId="Equation.DSMT4">
                  <p:embed/>
                </p:oleObj>
              </mc:Choice>
              <mc:Fallback>
                <p:oleObj name="Equation" r:id="rId7" imgW="8407080" imgH="711000" progId="Equation.DSMT4">
                  <p:embed/>
                  <p:pic>
                    <p:nvPicPr>
                      <p:cNvPr id="0" name=""/>
                      <p:cNvPicPr/>
                      <p:nvPr/>
                    </p:nvPicPr>
                    <p:blipFill>
                      <a:blip r:embed="rId8"/>
                      <a:stretch>
                        <a:fillRect/>
                      </a:stretch>
                    </p:blipFill>
                    <p:spPr>
                      <a:xfrm>
                        <a:off x="368300" y="3598033"/>
                        <a:ext cx="8407400" cy="711200"/>
                      </a:xfrm>
                      <a:prstGeom prst="rect">
                        <a:avLst/>
                      </a:prstGeom>
                    </p:spPr>
                  </p:pic>
                </p:oleObj>
              </mc:Fallback>
            </mc:AlternateContent>
          </a:graphicData>
        </a:graphic>
      </p:graphicFrame>
    </p:spTree>
    <p:extLst>
      <p:ext uri="{BB962C8B-B14F-4D97-AF65-F5344CB8AC3E}">
        <p14:creationId xmlns:p14="http://schemas.microsoft.com/office/powerpoint/2010/main" val="2670979617"/>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5</a:t>
            </a:r>
            <a:endParaRPr lang="ru-RU" sz="2000" b="1" dirty="0">
              <a:latin typeface="Arial" pitchFamily="34" charset="0"/>
              <a:cs typeface="Arial" pitchFamily="34" charset="0"/>
            </a:endParaRPr>
          </a:p>
        </p:txBody>
      </p:sp>
      <p:graphicFrame>
        <p:nvGraphicFramePr>
          <p:cNvPr id="3" name="Объект 2"/>
          <p:cNvGraphicFramePr>
            <a:graphicFrameLocks noChangeAspect="1"/>
          </p:cNvGraphicFramePr>
          <p:nvPr>
            <p:extLst/>
          </p:nvPr>
        </p:nvGraphicFramePr>
        <p:xfrm>
          <a:off x="811221" y="67576"/>
          <a:ext cx="6608763" cy="3159126"/>
        </p:xfrm>
        <a:graphic>
          <a:graphicData uri="http://schemas.openxmlformats.org/presentationml/2006/ole">
            <mc:AlternateContent xmlns:mc="http://schemas.openxmlformats.org/markup-compatibility/2006">
              <mc:Choice xmlns:v="urn:schemas-microsoft-com:vml" Requires="v">
                <p:oleObj spid="_x0000_s82956" name="Equation" r:id="rId3" imgW="6591240" imgH="3098520" progId="Equation.DSMT4">
                  <p:embed/>
                </p:oleObj>
              </mc:Choice>
              <mc:Fallback>
                <p:oleObj name="Equation" r:id="rId3" imgW="6591240" imgH="3098520" progId="Equation.DSMT4">
                  <p:embed/>
                  <p:pic>
                    <p:nvPicPr>
                      <p:cNvPr id="0" name=""/>
                      <p:cNvPicPr>
                        <a:picLocks noChangeAspect="1" noChangeArrowheads="1"/>
                      </p:cNvPicPr>
                      <p:nvPr/>
                    </p:nvPicPr>
                    <p:blipFill>
                      <a:blip r:embed="rId4"/>
                      <a:srcRect/>
                      <a:stretch>
                        <a:fillRect/>
                      </a:stretch>
                    </p:blipFill>
                    <p:spPr bwMode="auto">
                      <a:xfrm>
                        <a:off x="811221" y="67576"/>
                        <a:ext cx="6608763" cy="3159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Прямоугольник 3"/>
          <p:cNvSpPr/>
          <p:nvPr/>
        </p:nvSpPr>
        <p:spPr>
          <a:xfrm>
            <a:off x="197399" y="321590"/>
            <a:ext cx="613822" cy="446276"/>
          </a:xfrm>
          <a:prstGeom prst="rect">
            <a:avLst/>
          </a:prstGeom>
        </p:spPr>
        <p:txBody>
          <a:bodyPr wrap="none">
            <a:spAutoFit/>
          </a:bodyPr>
          <a:lstStyle/>
          <a:p>
            <a:r>
              <a:rPr lang="kk-KZ" sz="2300" dirty="0" smtClean="0">
                <a:latin typeface="Arial" pitchFamily="34" charset="0"/>
                <a:cs typeface="Arial" pitchFamily="34" charset="0"/>
              </a:rPr>
              <a:t>где</a:t>
            </a:r>
            <a:endParaRPr lang="ru-RU" sz="2300" dirty="0">
              <a:latin typeface="Arial" pitchFamily="34" charset="0"/>
              <a:cs typeface="Arial" pitchFamily="34" charset="0"/>
            </a:endParaRPr>
          </a:p>
        </p:txBody>
      </p:sp>
      <p:sp>
        <p:nvSpPr>
          <p:cNvPr id="5" name="TextBox 4"/>
          <p:cNvSpPr txBox="1"/>
          <p:nvPr/>
        </p:nvSpPr>
        <p:spPr>
          <a:xfrm>
            <a:off x="8422223" y="127193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(3)</a:t>
            </a:r>
            <a:endParaRPr lang="ru-RU" sz="2200" dirty="0">
              <a:latin typeface="Arial" pitchFamily="34" charset="0"/>
              <a:cs typeface="Arial" pitchFamily="34" charset="0"/>
            </a:endParaRPr>
          </a:p>
        </p:txBody>
      </p:sp>
      <p:sp>
        <p:nvSpPr>
          <p:cNvPr id="6" name="TextBox 5"/>
          <p:cNvSpPr txBox="1"/>
          <p:nvPr/>
        </p:nvSpPr>
        <p:spPr>
          <a:xfrm>
            <a:off x="8428173" y="4180662"/>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(4)</a:t>
            </a:r>
            <a:endParaRPr lang="ru-RU" sz="2200" dirty="0">
              <a:latin typeface="Arial" pitchFamily="34" charset="0"/>
              <a:cs typeface="Arial" pitchFamily="34" charset="0"/>
            </a:endParaRPr>
          </a:p>
        </p:txBody>
      </p:sp>
      <p:graphicFrame>
        <p:nvGraphicFramePr>
          <p:cNvPr id="7" name="Объект 6"/>
          <p:cNvGraphicFramePr>
            <a:graphicFrameLocks noChangeAspect="1"/>
          </p:cNvGraphicFramePr>
          <p:nvPr>
            <p:extLst/>
          </p:nvPr>
        </p:nvGraphicFramePr>
        <p:xfrm>
          <a:off x="825032" y="3262501"/>
          <a:ext cx="7899400" cy="2603500"/>
        </p:xfrm>
        <a:graphic>
          <a:graphicData uri="http://schemas.openxmlformats.org/presentationml/2006/ole">
            <mc:AlternateContent xmlns:mc="http://schemas.openxmlformats.org/markup-compatibility/2006">
              <mc:Choice xmlns:v="urn:schemas-microsoft-com:vml" Requires="v">
                <p:oleObj spid="_x0000_s82957" name="Equation" r:id="rId5" imgW="7899120" imgH="2603160" progId="Equation.DSMT4">
                  <p:embed/>
                </p:oleObj>
              </mc:Choice>
              <mc:Fallback>
                <p:oleObj name="Equation" r:id="rId5" imgW="7899120" imgH="2603160" progId="Equation.DSMT4">
                  <p:embed/>
                  <p:pic>
                    <p:nvPicPr>
                      <p:cNvPr id="0" name=""/>
                      <p:cNvPicPr/>
                      <p:nvPr/>
                    </p:nvPicPr>
                    <p:blipFill>
                      <a:blip r:embed="rId6"/>
                      <a:stretch>
                        <a:fillRect/>
                      </a:stretch>
                    </p:blipFill>
                    <p:spPr>
                      <a:xfrm>
                        <a:off x="825032" y="3262501"/>
                        <a:ext cx="7899400" cy="2603500"/>
                      </a:xfrm>
                      <a:prstGeom prst="rect">
                        <a:avLst/>
                      </a:prstGeom>
                    </p:spPr>
                  </p:pic>
                </p:oleObj>
              </mc:Fallback>
            </mc:AlternateContent>
          </a:graphicData>
        </a:graphic>
      </p:graphicFrame>
    </p:spTree>
    <p:extLst>
      <p:ext uri="{BB962C8B-B14F-4D97-AF65-F5344CB8AC3E}">
        <p14:creationId xmlns:p14="http://schemas.microsoft.com/office/powerpoint/2010/main" val="1888635278"/>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a:latin typeface="Arial" pitchFamily="34" charset="0"/>
                <a:cs typeface="Arial" pitchFamily="34" charset="0"/>
              </a:rPr>
              <a:t>6</a:t>
            </a:r>
            <a:endParaRPr lang="ru-RU" sz="2000" b="1" dirty="0">
              <a:latin typeface="Arial" pitchFamily="34" charset="0"/>
              <a:cs typeface="Arial" pitchFamily="34" charset="0"/>
            </a:endParaRPr>
          </a:p>
        </p:txBody>
      </p:sp>
      <p:sp>
        <p:nvSpPr>
          <p:cNvPr id="5191" name="Rectangle 10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192" name="Объект 5191"/>
          <p:cNvGraphicFramePr>
            <a:graphicFrameLocks noChangeAspect="1"/>
          </p:cNvGraphicFramePr>
          <p:nvPr>
            <p:extLst/>
          </p:nvPr>
        </p:nvGraphicFramePr>
        <p:xfrm>
          <a:off x="185288" y="401638"/>
          <a:ext cx="7981950" cy="5835650"/>
        </p:xfrm>
        <a:graphic>
          <a:graphicData uri="http://schemas.openxmlformats.org/presentationml/2006/ole">
            <mc:AlternateContent xmlns:mc="http://schemas.openxmlformats.org/markup-compatibility/2006">
              <mc:Choice xmlns:v="urn:schemas-microsoft-com:vml" Requires="v">
                <p:oleObj spid="_x0000_s83975" name="Equation" r:id="rId3" imgW="7962840" imgH="5727600" progId="Equation.DSMT4">
                  <p:embed/>
                </p:oleObj>
              </mc:Choice>
              <mc:Fallback>
                <p:oleObj name="Equation" r:id="rId3" imgW="7962840" imgH="5727600" progId="Equation.DSMT4">
                  <p:embed/>
                  <p:pic>
                    <p:nvPicPr>
                      <p:cNvPr id="0" name=""/>
                      <p:cNvPicPr>
                        <a:picLocks noChangeAspect="1" noChangeArrowheads="1"/>
                      </p:cNvPicPr>
                      <p:nvPr/>
                    </p:nvPicPr>
                    <p:blipFill>
                      <a:blip r:embed="rId4"/>
                      <a:srcRect/>
                      <a:stretch>
                        <a:fillRect/>
                      </a:stretch>
                    </p:blipFill>
                    <p:spPr bwMode="auto">
                      <a:xfrm>
                        <a:off x="185288" y="401638"/>
                        <a:ext cx="7981950" cy="583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93" name="Rectangle 105"/>
          <p:cNvSpPr>
            <a:spLocks noChangeArrowheads="1"/>
          </p:cNvSpPr>
          <p:nvPr/>
        </p:nvSpPr>
        <p:spPr bwMode="auto">
          <a:xfrm>
            <a:off x="0" y="4800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8" name="TextBox 107"/>
          <p:cNvSpPr txBox="1"/>
          <p:nvPr/>
        </p:nvSpPr>
        <p:spPr>
          <a:xfrm>
            <a:off x="8436606" y="1556792"/>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(5)</a:t>
            </a:r>
            <a:endParaRPr lang="ru-RU" sz="2200" dirty="0">
              <a:latin typeface="Arial" pitchFamily="34" charset="0"/>
              <a:cs typeface="Arial" pitchFamily="34" charset="0"/>
            </a:endParaRPr>
          </a:p>
        </p:txBody>
      </p:sp>
      <p:sp>
        <p:nvSpPr>
          <p:cNvPr id="109" name="TextBox 108"/>
          <p:cNvSpPr txBox="1"/>
          <p:nvPr/>
        </p:nvSpPr>
        <p:spPr>
          <a:xfrm>
            <a:off x="8420156" y="4800600"/>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(6)</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0182785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7332" y="710569"/>
            <a:ext cx="7634111" cy="5632312"/>
          </a:xfrm>
          <a:prstGeom prst="rect">
            <a:avLst/>
          </a:prstGeom>
        </p:spPr>
        <p:txBody>
          <a:bodyPr wrap="square">
            <a:spAutoFit/>
          </a:bodyPr>
          <a:lstStyle/>
          <a:p>
            <a:pPr algn="just"/>
            <a:r>
              <a:rPr lang="en-US" dirty="0">
                <a:latin typeface="Arial"/>
                <a:cs typeface="Arial"/>
              </a:rPr>
              <a:t>Let consider the types of the kinematic pairs. A</a:t>
            </a:r>
            <a:r>
              <a:rPr lang="en-US" b="1" dirty="0">
                <a:latin typeface="Arial"/>
                <a:cs typeface="Arial"/>
              </a:rPr>
              <a:t> revolute joint </a:t>
            </a:r>
            <a:r>
              <a:rPr lang="en-US" dirty="0">
                <a:latin typeface="Arial"/>
                <a:cs typeface="Arial"/>
              </a:rPr>
              <a:t>(</a:t>
            </a:r>
            <a:r>
              <a:rPr lang="en-US" i="1" dirty="0">
                <a:latin typeface="Arial"/>
                <a:cs typeface="Arial"/>
              </a:rPr>
              <a:t>R</a:t>
            </a:r>
            <a:r>
              <a:rPr lang="en-US" dirty="0">
                <a:latin typeface="Arial"/>
                <a:cs typeface="Arial"/>
              </a:rPr>
              <a:t>) (Fig. 8) permits one relative motion: a rotation about the coordinate axis </a:t>
            </a:r>
            <a:r>
              <a:rPr lang="en-US" i="1" dirty="0">
                <a:latin typeface="Arial"/>
                <a:cs typeface="Arial"/>
              </a:rPr>
              <a:t>Z</a:t>
            </a:r>
            <a:r>
              <a:rPr lang="en-US" dirty="0">
                <a:latin typeface="Arial"/>
                <a:cs typeface="Arial"/>
              </a:rPr>
              <a:t>, i.e. </a:t>
            </a:r>
            <a:r>
              <a:rPr lang="en-US" i="1" dirty="0">
                <a:latin typeface="Arial"/>
                <a:cs typeface="Arial"/>
              </a:rPr>
              <a:t>H</a:t>
            </a:r>
            <a:r>
              <a:rPr lang="en-US" dirty="0">
                <a:latin typeface="Arial"/>
                <a:cs typeface="Arial"/>
              </a:rPr>
              <a:t>=1 and </a:t>
            </a:r>
            <a:r>
              <a:rPr lang="en-US" i="1" dirty="0">
                <a:latin typeface="Arial"/>
                <a:cs typeface="Arial"/>
              </a:rPr>
              <a:t>S</a:t>
            </a:r>
            <a:r>
              <a:rPr lang="en-US" dirty="0">
                <a:latin typeface="Arial"/>
                <a:cs typeface="Arial"/>
              </a:rPr>
              <a:t>=5</a:t>
            </a:r>
            <a:r>
              <a:rPr lang="en-US" dirty="0" smtClean="0">
                <a:latin typeface="Arial"/>
                <a:cs typeface="Arial"/>
              </a:rPr>
              <a:t>.</a:t>
            </a:r>
          </a:p>
          <a:p>
            <a:pPr algn="just"/>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AU" dirty="0">
              <a:latin typeface="Arial"/>
              <a:cs typeface="Arial"/>
            </a:endParaRPr>
          </a:p>
          <a:p>
            <a:pPr algn="ctr"/>
            <a:endParaRPr lang="en-AU" dirty="0">
              <a:latin typeface="Arial"/>
              <a:cs typeface="Arial"/>
            </a:endParaRPr>
          </a:p>
          <a:p>
            <a:pPr algn="ctr"/>
            <a:endParaRPr lang="en-US" dirty="0" smtClean="0">
              <a:latin typeface="Arial"/>
              <a:cs typeface="Arial"/>
            </a:endParaRPr>
          </a:p>
          <a:p>
            <a:pPr algn="ctr"/>
            <a:endParaRPr lang="en-US" dirty="0" smtClean="0">
              <a:latin typeface="Arial"/>
              <a:cs typeface="Arial"/>
            </a:endParaRPr>
          </a:p>
          <a:p>
            <a:pPr algn="ctr"/>
            <a:r>
              <a:rPr lang="en-US" dirty="0" smtClean="0">
                <a:latin typeface="Arial"/>
                <a:cs typeface="Arial"/>
              </a:rPr>
              <a:t>        Fig</a:t>
            </a:r>
            <a:r>
              <a:rPr lang="en-US" dirty="0">
                <a:latin typeface="Arial"/>
                <a:cs typeface="Arial"/>
              </a:rPr>
              <a:t>. 8</a:t>
            </a:r>
            <a:endParaRPr lang="en-AU" dirty="0">
              <a:latin typeface="Arial"/>
              <a:cs typeface="Arial"/>
            </a:endParaRPr>
          </a:p>
        </p:txBody>
      </p:sp>
      <p:pic>
        <p:nvPicPr>
          <p:cNvPr id="5" name="Picture 4" descr="Drawing2-Layout1.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5896" t="38550" r="54639" b="29864"/>
          <a:stretch/>
        </p:blipFill>
        <p:spPr>
          <a:xfrm>
            <a:off x="2293694" y="1348585"/>
            <a:ext cx="5196448" cy="4456581"/>
          </a:xfrm>
          <a:prstGeom prst="rect">
            <a:avLst/>
          </a:prstGeom>
        </p:spPr>
      </p:pic>
      <p:sp>
        <p:nvSpPr>
          <p:cNvPr id="6" name="TextBox 5"/>
          <p:cNvSpPr txBox="1"/>
          <p:nvPr/>
        </p:nvSpPr>
        <p:spPr>
          <a:xfrm>
            <a:off x="8596327" y="300788"/>
            <a:ext cx="312906" cy="369332"/>
          </a:xfrm>
          <a:prstGeom prst="rect">
            <a:avLst/>
          </a:prstGeom>
          <a:noFill/>
        </p:spPr>
        <p:txBody>
          <a:bodyPr wrap="none" rtlCol="0">
            <a:spAutoFit/>
          </a:bodyPr>
          <a:lstStyle/>
          <a:p>
            <a:r>
              <a:rPr lang="en-US" dirty="0">
                <a:latin typeface="Arial"/>
                <a:cs typeface="Arial"/>
              </a:rPr>
              <a:t>7</a:t>
            </a:r>
          </a:p>
        </p:txBody>
      </p:sp>
    </p:spTree>
    <p:extLst>
      <p:ext uri="{BB962C8B-B14F-4D97-AF65-F5344CB8AC3E}">
        <p14:creationId xmlns:p14="http://schemas.microsoft.com/office/powerpoint/2010/main" val="2280853532"/>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7</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671513" y="180975"/>
          <a:ext cx="7288212" cy="6294438"/>
        </p:xfrm>
        <a:graphic>
          <a:graphicData uri="http://schemas.openxmlformats.org/presentationml/2006/ole">
            <mc:AlternateContent xmlns:mc="http://schemas.openxmlformats.org/markup-compatibility/2006">
              <mc:Choice xmlns:v="urn:schemas-microsoft-com:vml" Requires="v">
                <p:oleObj spid="_x0000_s84999" name="Equation" r:id="rId3" imgW="7264080" imgH="6184800" progId="Equation.DSMT4">
                  <p:embed/>
                </p:oleObj>
              </mc:Choice>
              <mc:Fallback>
                <p:oleObj name="Equation" r:id="rId3" imgW="7264080" imgH="6184800" progId="Equation.DSMT4">
                  <p:embed/>
                  <p:pic>
                    <p:nvPicPr>
                      <p:cNvPr id="0" name=""/>
                      <p:cNvPicPr>
                        <a:picLocks noChangeAspect="1" noChangeArrowheads="1"/>
                      </p:cNvPicPr>
                      <p:nvPr/>
                    </p:nvPicPr>
                    <p:blipFill>
                      <a:blip r:embed="rId4"/>
                      <a:srcRect/>
                      <a:stretch>
                        <a:fillRect/>
                      </a:stretch>
                    </p:blipFill>
                    <p:spPr bwMode="auto">
                      <a:xfrm>
                        <a:off x="671513" y="180975"/>
                        <a:ext cx="7288212" cy="62944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4305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417896" y="105273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7</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
        <p:nvSpPr>
          <p:cNvPr id="7" name="TextBox 6"/>
          <p:cNvSpPr txBox="1"/>
          <p:nvPr/>
        </p:nvSpPr>
        <p:spPr>
          <a:xfrm>
            <a:off x="8417896" y="4379660"/>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8</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2811435980"/>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8</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1079576" y="459285"/>
          <a:ext cx="7208837" cy="6086475"/>
        </p:xfrm>
        <a:graphic>
          <a:graphicData uri="http://schemas.openxmlformats.org/presentationml/2006/ole">
            <mc:AlternateContent xmlns:mc="http://schemas.openxmlformats.org/markup-compatibility/2006">
              <mc:Choice xmlns:v="urn:schemas-microsoft-com:vml" Requires="v">
                <p:oleObj spid="_x0000_s86023" name="Equation" r:id="rId3" imgW="7188120" imgH="5968800" progId="Equation.DSMT4">
                  <p:embed/>
                </p:oleObj>
              </mc:Choice>
              <mc:Fallback>
                <p:oleObj name="Equation" r:id="rId3" imgW="7188120" imgH="5968800" progId="Equation.DSMT4">
                  <p:embed/>
                  <p:pic>
                    <p:nvPicPr>
                      <p:cNvPr id="0" name=""/>
                      <p:cNvPicPr>
                        <a:picLocks noChangeAspect="1" noChangeArrowheads="1"/>
                      </p:cNvPicPr>
                      <p:nvPr/>
                    </p:nvPicPr>
                    <p:blipFill>
                      <a:blip r:embed="rId4"/>
                      <a:srcRect/>
                      <a:stretch>
                        <a:fillRect/>
                      </a:stretch>
                    </p:blipFill>
                    <p:spPr bwMode="auto">
                      <a:xfrm>
                        <a:off x="1079576" y="459285"/>
                        <a:ext cx="7208837" cy="608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6448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417896" y="321297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9</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1584206644"/>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9</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287556" y="738188"/>
          <a:ext cx="8145462" cy="5360987"/>
        </p:xfrm>
        <a:graphic>
          <a:graphicData uri="http://schemas.openxmlformats.org/presentationml/2006/ole">
            <mc:AlternateContent xmlns:mc="http://schemas.openxmlformats.org/markup-compatibility/2006">
              <mc:Choice xmlns:v="urn:schemas-microsoft-com:vml" Requires="v">
                <p:oleObj spid="_x0000_s87047" name="Equation" r:id="rId3" imgW="8127720" imgH="5194080" progId="Equation.DSMT4">
                  <p:embed/>
                </p:oleObj>
              </mc:Choice>
              <mc:Fallback>
                <p:oleObj name="Equation" r:id="rId3" imgW="8127720" imgH="5194080" progId="Equation.DSMT4">
                  <p:embed/>
                  <p:pic>
                    <p:nvPicPr>
                      <p:cNvPr id="0" name=""/>
                      <p:cNvPicPr>
                        <a:picLocks noChangeAspect="1" noChangeArrowheads="1"/>
                      </p:cNvPicPr>
                      <p:nvPr/>
                    </p:nvPicPr>
                    <p:blipFill>
                      <a:blip r:embed="rId4"/>
                      <a:srcRect/>
                      <a:stretch>
                        <a:fillRect/>
                      </a:stretch>
                    </p:blipFill>
                    <p:spPr bwMode="auto">
                      <a:xfrm>
                        <a:off x="287556" y="738188"/>
                        <a:ext cx="8145462" cy="53609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5505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399235" y="3605591"/>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(10)</a:t>
            </a:r>
            <a:endParaRPr lang="ru-RU" sz="2200" dirty="0">
              <a:latin typeface="Arial" pitchFamily="34" charset="0"/>
              <a:cs typeface="Arial" pitchFamily="34" charset="0"/>
            </a:endParaRPr>
          </a:p>
        </p:txBody>
      </p:sp>
      <p:sp>
        <p:nvSpPr>
          <p:cNvPr id="7" name="TextBox 6"/>
          <p:cNvSpPr txBox="1"/>
          <p:nvPr/>
        </p:nvSpPr>
        <p:spPr>
          <a:xfrm>
            <a:off x="8416746" y="5155077"/>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(11)</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66925724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1" y="1844824"/>
          <a:ext cx="8416747" cy="2619150"/>
        </p:xfrm>
        <a:graphic>
          <a:graphicData uri="http://schemas.openxmlformats.org/presentationml/2006/ole">
            <mc:AlternateContent xmlns:mc="http://schemas.openxmlformats.org/markup-compatibility/2006">
              <mc:Choice xmlns:v="urn:schemas-microsoft-com:vml" Requires="v">
                <p:oleObj spid="_x0000_s88071" name="Equation" r:id="rId3" imgW="7835760" imgH="2438280" progId="Equation.DSMT4">
                  <p:embed/>
                </p:oleObj>
              </mc:Choice>
              <mc:Fallback>
                <p:oleObj name="Equation" r:id="rId3" imgW="7835760" imgH="24382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1844824"/>
                        <a:ext cx="8416747" cy="2619150"/>
                      </a:xfrm>
                      <a:prstGeom prst="rect">
                        <a:avLst/>
                      </a:prstGeom>
                      <a:noFill/>
                      <a:ln>
                        <a:noFill/>
                      </a:ln>
                    </p:spPr>
                  </p:pic>
                </p:oleObj>
              </mc:Fallback>
            </mc:AlternateContent>
          </a:graphicData>
        </a:graphic>
      </p:graphicFrame>
      <p:sp>
        <p:nvSpPr>
          <p:cNvPr id="3" name="TextBox 2"/>
          <p:cNvSpPr txBox="1"/>
          <p:nvPr/>
        </p:nvSpPr>
        <p:spPr>
          <a:xfrm>
            <a:off x="8416746" y="2708920"/>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(12)</a:t>
            </a:r>
            <a:endParaRPr lang="ru-RU" sz="2200" dirty="0">
              <a:latin typeface="Arial" pitchFamily="34" charset="0"/>
              <a:cs typeface="Arial" pitchFamily="34" charset="0"/>
            </a:endParaRPr>
          </a:p>
        </p:txBody>
      </p:sp>
      <p:sp>
        <p:nvSpPr>
          <p:cNvPr id="4" name="TextBox 3"/>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10</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892184638"/>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32"/>
          <p:cNvPicPr>
            <a:picLocks noChangeAspect="1" noChangeArrowheads="1"/>
          </p:cNvPicPr>
          <p:nvPr/>
        </p:nvPicPr>
        <p:blipFill rotWithShape="1">
          <a:blip r:embed="rId2">
            <a:extLst>
              <a:ext uri="{28A0092B-C50C-407E-A947-70E740481C1C}">
                <a14:useLocalDpi xmlns:a14="http://schemas.microsoft.com/office/drawing/2010/main" val="0"/>
              </a:ext>
            </a:extLst>
          </a:blip>
          <a:srcRect l="24288" t="25877" r="10604" b="11184"/>
          <a:stretch/>
        </p:blipFill>
        <p:spPr bwMode="auto">
          <a:xfrm>
            <a:off x="399640" y="1052736"/>
            <a:ext cx="874436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11</a:t>
            </a:r>
            <a:endParaRPr lang="ru-RU" sz="2000" b="1" dirty="0">
              <a:latin typeface="Arial" pitchFamily="34" charset="0"/>
              <a:cs typeface="Arial" pitchFamily="34" charset="0"/>
            </a:endParaRPr>
          </a:p>
        </p:txBody>
      </p:sp>
      <p:sp>
        <p:nvSpPr>
          <p:cNvPr id="3" name="Прямоугольник 2"/>
          <p:cNvSpPr/>
          <p:nvPr/>
        </p:nvSpPr>
        <p:spPr>
          <a:xfrm>
            <a:off x="539552" y="100228"/>
            <a:ext cx="7992888" cy="1077218"/>
          </a:xfrm>
          <a:prstGeom prst="rect">
            <a:avLst/>
          </a:prstGeom>
        </p:spPr>
        <p:txBody>
          <a:bodyPr wrap="square">
            <a:spAutoFit/>
          </a:bodyPr>
          <a:lstStyle/>
          <a:p>
            <a:pPr algn="ctr"/>
            <a:r>
              <a:rPr lang="en-US" sz="2400" dirty="0" smtClean="0">
                <a:latin typeface="Arial" pitchFamily="34" charset="0"/>
                <a:cs typeface="Arial" pitchFamily="34" charset="0"/>
              </a:rPr>
              <a:t>2. </a:t>
            </a:r>
            <a:r>
              <a:rPr lang="ru-RU" sz="2400" dirty="0" smtClean="0">
                <a:latin typeface="Arial" pitchFamily="34" charset="0"/>
                <a:cs typeface="Arial" pitchFamily="34" charset="0"/>
              </a:rPr>
              <a:t>Матрицы </a:t>
            </a:r>
            <a:r>
              <a:rPr lang="ru-RU" sz="2400" dirty="0">
                <a:latin typeface="Arial" pitchFamily="34" charset="0"/>
                <a:cs typeface="Arial" pitchFamily="34" charset="0"/>
              </a:rPr>
              <a:t>бинарных </a:t>
            </a:r>
            <a:r>
              <a:rPr lang="ru-RU" sz="2400" dirty="0" smtClean="0">
                <a:latin typeface="Arial" pitchFamily="34" charset="0"/>
                <a:cs typeface="Arial" pitchFamily="34" charset="0"/>
              </a:rPr>
              <a:t>звеньев</a:t>
            </a:r>
          </a:p>
          <a:p>
            <a:pPr algn="ctr"/>
            <a:endParaRPr lang="en-US" sz="1600" dirty="0" smtClean="0">
              <a:latin typeface="Arial" pitchFamily="34" charset="0"/>
              <a:cs typeface="Arial" pitchFamily="34" charset="0"/>
            </a:endParaRPr>
          </a:p>
          <a:p>
            <a:pPr algn="ctr"/>
            <a:r>
              <a:rPr lang="en-US" sz="2400" dirty="0" smtClean="0">
                <a:latin typeface="Arial" pitchFamily="34" charset="0"/>
                <a:cs typeface="Arial" pitchFamily="34" charset="0"/>
              </a:rPr>
              <a:t>2.1. </a:t>
            </a:r>
            <a:r>
              <a:rPr lang="kk-KZ" sz="2400" dirty="0" smtClean="0">
                <a:latin typeface="Arial" pitchFamily="34" charset="0"/>
                <a:cs typeface="Arial" pitchFamily="34" charset="0"/>
              </a:rPr>
              <a:t>Бинарная звено вида ЦЦ</a:t>
            </a:r>
            <a:endParaRPr lang="ru-RU" sz="2400" dirty="0"/>
          </a:p>
        </p:txBody>
      </p:sp>
      <p:sp>
        <p:nvSpPr>
          <p:cNvPr id="9" name="Прямоугольник 8"/>
          <p:cNvSpPr/>
          <p:nvPr/>
        </p:nvSpPr>
        <p:spPr>
          <a:xfrm>
            <a:off x="4118991" y="5952518"/>
            <a:ext cx="906018" cy="430887"/>
          </a:xfrm>
          <a:prstGeom prst="rect">
            <a:avLst/>
          </a:prstGeom>
        </p:spPr>
        <p:txBody>
          <a:bodyPr wrap="none">
            <a:spAutoFit/>
          </a:bodyPr>
          <a:lstStyle/>
          <a:p>
            <a:pPr algn="ctr"/>
            <a:r>
              <a:rPr lang="kk-KZ" sz="2200" dirty="0" smtClean="0">
                <a:latin typeface="Arial" pitchFamily="34" charset="0"/>
                <a:cs typeface="Arial" pitchFamily="34" charset="0"/>
              </a:rPr>
              <a:t>Рис.2</a:t>
            </a:r>
            <a:endParaRPr lang="ru-RU" sz="2200" b="1" dirty="0"/>
          </a:p>
        </p:txBody>
      </p:sp>
    </p:spTree>
    <p:extLst>
      <p:ext uri="{BB962C8B-B14F-4D97-AF65-F5344CB8AC3E}">
        <p14:creationId xmlns:p14="http://schemas.microsoft.com/office/powerpoint/2010/main" val="3172833723"/>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1043608" y="1508080"/>
          <a:ext cx="6932893" cy="2715838"/>
        </p:xfrm>
        <a:graphic>
          <a:graphicData uri="http://schemas.openxmlformats.org/presentationml/2006/ole">
            <mc:AlternateContent xmlns:mc="http://schemas.openxmlformats.org/markup-compatibility/2006">
              <mc:Choice xmlns:v="urn:schemas-microsoft-com:vml" Requires="v">
                <p:oleObj spid="_x0000_s89095" name="Equation" r:id="rId3" imgW="4864100" imgH="1816100" progId="Equation.DSMT4">
                  <p:embed/>
                </p:oleObj>
              </mc:Choice>
              <mc:Fallback>
                <p:oleObj name="Equation" r:id="rId3" imgW="4864100" imgH="18161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1508080"/>
                        <a:ext cx="6932893" cy="2715838"/>
                      </a:xfrm>
                      <a:prstGeom prst="rect">
                        <a:avLst/>
                      </a:prstGeom>
                      <a:noFill/>
                      <a:ln>
                        <a:noFill/>
                      </a:ln>
                    </p:spPr>
                  </p:pic>
                </p:oleObj>
              </mc:Fallback>
            </mc:AlternateContent>
          </a:graphicData>
        </a:graphic>
      </p:graphicFrame>
      <p:sp>
        <p:nvSpPr>
          <p:cNvPr id="3" name="TextBox 2"/>
          <p:cNvSpPr txBox="1"/>
          <p:nvPr/>
        </p:nvSpPr>
        <p:spPr>
          <a:xfrm>
            <a:off x="8420527" y="265055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(13)</a:t>
            </a:r>
            <a:endParaRPr lang="ru-RU" sz="2200" dirty="0">
              <a:latin typeface="Arial" pitchFamily="34" charset="0"/>
              <a:cs typeface="Arial" pitchFamily="34" charset="0"/>
            </a:endParaRPr>
          </a:p>
        </p:txBody>
      </p:sp>
      <p:sp>
        <p:nvSpPr>
          <p:cNvPr id="4" name="TextBox 3"/>
          <p:cNvSpPr txBox="1"/>
          <p:nvPr/>
        </p:nvSpPr>
        <p:spPr>
          <a:xfrm>
            <a:off x="8482533" y="6404337"/>
            <a:ext cx="599460" cy="400110"/>
          </a:xfrm>
          <a:prstGeom prst="rect">
            <a:avLst/>
          </a:prstGeom>
          <a:solidFill>
            <a:srgbClr val="00B0F0"/>
          </a:solidFill>
        </p:spPr>
        <p:txBody>
          <a:bodyPr wrap="square" rtlCol="0">
            <a:spAutoFit/>
          </a:bodyPr>
          <a:lstStyle/>
          <a:p>
            <a:pPr algn="ctr"/>
            <a:r>
              <a:rPr lang="ru-RU" sz="2000" b="1" dirty="0" smtClean="0">
                <a:latin typeface="Arial" pitchFamily="34" charset="0"/>
                <a:cs typeface="Arial" pitchFamily="34" charset="0"/>
              </a:rPr>
              <a:t>12</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2822275842"/>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13</a:t>
            </a:r>
            <a:endParaRPr lang="ru-RU" sz="2000" b="1" dirty="0">
              <a:latin typeface="Arial" pitchFamily="34" charset="0"/>
              <a:cs typeface="Arial" pitchFamily="34" charset="0"/>
            </a:endParaRPr>
          </a:p>
        </p:txBody>
      </p:sp>
      <p:sp>
        <p:nvSpPr>
          <p:cNvPr id="3" name="Прямоугольник 2"/>
          <p:cNvSpPr/>
          <p:nvPr/>
        </p:nvSpPr>
        <p:spPr>
          <a:xfrm>
            <a:off x="2118349" y="342437"/>
            <a:ext cx="4342600" cy="461665"/>
          </a:xfrm>
          <a:prstGeom prst="rect">
            <a:avLst/>
          </a:prstGeom>
        </p:spPr>
        <p:txBody>
          <a:bodyPr wrap="none">
            <a:spAutoFit/>
          </a:bodyPr>
          <a:lstStyle/>
          <a:p>
            <a:pPr algn="ctr"/>
            <a:r>
              <a:rPr lang="en-US" sz="2400" dirty="0" smtClean="0">
                <a:latin typeface="Arial" pitchFamily="34" charset="0"/>
                <a:cs typeface="Arial" pitchFamily="34" charset="0"/>
              </a:rPr>
              <a:t>2.</a:t>
            </a:r>
            <a:r>
              <a:rPr lang="kk-KZ" sz="2400" dirty="0" smtClean="0">
                <a:latin typeface="Arial" pitchFamily="34" charset="0"/>
                <a:cs typeface="Arial" pitchFamily="34" charset="0"/>
              </a:rPr>
              <a:t>2</a:t>
            </a:r>
            <a:r>
              <a:rPr lang="en-US" sz="2400" dirty="0" smtClean="0">
                <a:latin typeface="Arial" pitchFamily="34" charset="0"/>
                <a:cs typeface="Arial" pitchFamily="34" charset="0"/>
              </a:rPr>
              <a:t>. </a:t>
            </a:r>
            <a:r>
              <a:rPr lang="kk-KZ" sz="2400" dirty="0" smtClean="0">
                <a:latin typeface="Arial" pitchFamily="34" charset="0"/>
                <a:cs typeface="Arial" pitchFamily="34" charset="0"/>
              </a:rPr>
              <a:t>Бинарное </a:t>
            </a:r>
            <a:r>
              <a:rPr lang="kk-KZ" sz="2400" dirty="0">
                <a:latin typeface="Arial" pitchFamily="34" charset="0"/>
                <a:cs typeface="Arial" pitchFamily="34" charset="0"/>
              </a:rPr>
              <a:t>звено вида </a:t>
            </a:r>
            <a:r>
              <a:rPr lang="en-US" sz="2400" b="1" dirty="0" smtClean="0">
                <a:latin typeface="Arial" pitchFamily="34" charset="0"/>
                <a:cs typeface="Arial" pitchFamily="34" charset="0"/>
              </a:rPr>
              <a:t>BB</a:t>
            </a:r>
            <a:endParaRPr lang="ru-RU" sz="2400" b="1" dirty="0"/>
          </a:p>
        </p:txBody>
      </p:sp>
      <p:pic>
        <p:nvPicPr>
          <p:cNvPr id="4" name="Picture 93"/>
          <p:cNvPicPr>
            <a:picLocks noChangeAspect="1" noChangeArrowheads="1"/>
          </p:cNvPicPr>
          <p:nvPr/>
        </p:nvPicPr>
        <p:blipFill rotWithShape="1">
          <a:blip r:embed="rId2">
            <a:extLst>
              <a:ext uri="{28A0092B-C50C-407E-A947-70E740481C1C}">
                <a14:useLocalDpi xmlns:a14="http://schemas.microsoft.com/office/drawing/2010/main" val="0"/>
              </a:ext>
            </a:extLst>
          </a:blip>
          <a:srcRect l="24852" t="29195" r="18926" b="15448"/>
          <a:stretch/>
        </p:blipFill>
        <p:spPr bwMode="auto">
          <a:xfrm>
            <a:off x="344434" y="1081882"/>
            <a:ext cx="8455132"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118991" y="5952518"/>
            <a:ext cx="906017" cy="430887"/>
          </a:xfrm>
          <a:prstGeom prst="rect">
            <a:avLst/>
          </a:prstGeom>
        </p:spPr>
        <p:txBody>
          <a:bodyPr wrap="none">
            <a:spAutoFit/>
          </a:bodyPr>
          <a:lstStyle/>
          <a:p>
            <a:pPr algn="ctr"/>
            <a:r>
              <a:rPr lang="kk-KZ" sz="2200" dirty="0" smtClean="0">
                <a:latin typeface="Arial" pitchFamily="34" charset="0"/>
                <a:cs typeface="Arial" pitchFamily="34" charset="0"/>
              </a:rPr>
              <a:t>Рис.3</a:t>
            </a:r>
            <a:endParaRPr lang="ru-RU" sz="2200" b="1" dirty="0"/>
          </a:p>
        </p:txBody>
      </p:sp>
      <p:sp>
        <p:nvSpPr>
          <p:cNvPr id="6" name="Rectangle 9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96"/>
          <p:cNvSpPr>
            <a:spLocks noChangeArrowheads="1"/>
          </p:cNvSpPr>
          <p:nvPr/>
        </p:nvSpPr>
        <p:spPr bwMode="auto">
          <a:xfrm>
            <a:off x="0" y="1400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10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02"/>
          <p:cNvSpPr>
            <a:spLocks noChangeArrowheads="1"/>
          </p:cNvSpPr>
          <p:nvPr/>
        </p:nvSpPr>
        <p:spPr bwMode="auto">
          <a:xfrm>
            <a:off x="0" y="189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2952312325"/>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14</a:t>
            </a:r>
            <a:endParaRPr lang="ru-RU" sz="2000" b="1" dirty="0">
              <a:latin typeface="Arial" pitchFamily="34" charset="0"/>
              <a:cs typeface="Arial" pitchFamily="34" charset="0"/>
            </a:endParaRPr>
          </a:p>
        </p:txBody>
      </p:sp>
      <p:sp>
        <p:nvSpPr>
          <p:cNvPr id="3" name="TextBox 2"/>
          <p:cNvSpPr txBox="1"/>
          <p:nvPr/>
        </p:nvSpPr>
        <p:spPr>
          <a:xfrm>
            <a:off x="8422223" y="429309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a:t>
            </a:r>
            <a:r>
              <a:rPr lang="en-US" sz="2200" dirty="0" smtClean="0">
                <a:latin typeface="Arial" pitchFamily="34" charset="0"/>
                <a:cs typeface="Arial" pitchFamily="34" charset="0"/>
              </a:rPr>
              <a:t>4</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graphicFrame>
        <p:nvGraphicFramePr>
          <p:cNvPr id="4" name="Объект 3"/>
          <p:cNvGraphicFramePr>
            <a:graphicFrameLocks noChangeAspect="1"/>
          </p:cNvGraphicFramePr>
          <p:nvPr>
            <p:extLst/>
          </p:nvPr>
        </p:nvGraphicFramePr>
        <p:xfrm>
          <a:off x="658813" y="260350"/>
          <a:ext cx="7307262" cy="6002338"/>
        </p:xfrm>
        <a:graphic>
          <a:graphicData uri="http://schemas.openxmlformats.org/presentationml/2006/ole">
            <mc:AlternateContent xmlns:mc="http://schemas.openxmlformats.org/markup-compatibility/2006">
              <mc:Choice xmlns:v="urn:schemas-microsoft-com:vml" Requires="v">
                <p:oleObj spid="_x0000_s90119" name="Equation" r:id="rId3" imgW="7353000" imgH="5752800" progId="Equation.DSMT4">
                  <p:embed/>
                </p:oleObj>
              </mc:Choice>
              <mc:Fallback>
                <p:oleObj name="Equation" r:id="rId3" imgW="7353000" imgH="5752800" progId="Equation.DSMT4">
                  <p:embed/>
                  <p:pic>
                    <p:nvPicPr>
                      <p:cNvPr id="0" name=""/>
                      <p:cNvPicPr>
                        <a:picLocks noChangeAspect="1" noChangeArrowheads="1"/>
                      </p:cNvPicPr>
                      <p:nvPr/>
                    </p:nvPicPr>
                    <p:blipFill>
                      <a:blip r:embed="rId4"/>
                      <a:srcRect/>
                      <a:stretch>
                        <a:fillRect/>
                      </a:stretch>
                    </p:blipFill>
                    <p:spPr bwMode="auto">
                      <a:xfrm>
                        <a:off x="658813" y="260350"/>
                        <a:ext cx="7307262" cy="6002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709559023"/>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15</a:t>
            </a:r>
            <a:endParaRPr lang="ru-RU" sz="2000" b="1" dirty="0">
              <a:latin typeface="Arial" pitchFamily="34" charset="0"/>
              <a:cs typeface="Arial" pitchFamily="34" charset="0"/>
            </a:endParaRPr>
          </a:p>
        </p:txBody>
      </p:sp>
      <p:sp>
        <p:nvSpPr>
          <p:cNvPr id="3" name="Прямоугольник 2"/>
          <p:cNvSpPr/>
          <p:nvPr/>
        </p:nvSpPr>
        <p:spPr>
          <a:xfrm>
            <a:off x="0" y="164400"/>
            <a:ext cx="9144000" cy="830997"/>
          </a:xfrm>
          <a:prstGeom prst="rect">
            <a:avLst/>
          </a:prstGeom>
        </p:spPr>
        <p:txBody>
          <a:bodyPr wrap="square">
            <a:spAutoFit/>
          </a:bodyPr>
          <a:lstStyle/>
          <a:p>
            <a:pPr algn="ctr"/>
            <a:r>
              <a:rPr lang="ru-RU" sz="2400" dirty="0" smtClean="0">
                <a:latin typeface="Arial" pitchFamily="34" charset="0"/>
                <a:cs typeface="Arial" pitchFamily="34" charset="0"/>
              </a:rPr>
              <a:t>3. Матрицы кинематических пар</a:t>
            </a:r>
          </a:p>
          <a:p>
            <a:pPr algn="ctr"/>
            <a:r>
              <a:rPr lang="kk-KZ" sz="2400" dirty="0" smtClean="0">
                <a:latin typeface="Arial" pitchFamily="34" charset="0"/>
                <a:cs typeface="Arial" pitchFamily="34" charset="0"/>
              </a:rPr>
              <a:t>3.1. Вращательная кинематическая пара</a:t>
            </a:r>
            <a:endParaRPr lang="ru-RU" sz="2400" dirty="0">
              <a:latin typeface="Arial" pitchFamily="34" charset="0"/>
              <a:cs typeface="Arial" pitchFamily="34" charset="0"/>
            </a:endParaRPr>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100" t="26349" r="32502" b="9717"/>
          <a:stretch/>
        </p:blipFill>
        <p:spPr bwMode="auto">
          <a:xfrm>
            <a:off x="1691680" y="1175810"/>
            <a:ext cx="6130874" cy="519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4184714" y="6393015"/>
            <a:ext cx="939681" cy="446276"/>
          </a:xfrm>
          <a:prstGeom prst="rect">
            <a:avLst/>
          </a:prstGeom>
        </p:spPr>
        <p:txBody>
          <a:bodyPr wrap="none">
            <a:spAutoFit/>
          </a:bodyPr>
          <a:lstStyle/>
          <a:p>
            <a:r>
              <a:rPr lang="kk-KZ" sz="2300" dirty="0" smtClean="0">
                <a:latin typeface="Arial" pitchFamily="34" charset="0"/>
                <a:cs typeface="Arial" pitchFamily="34" charset="0"/>
              </a:rPr>
              <a:t>Рис.4</a:t>
            </a:r>
            <a:endParaRPr lang="ru-RU" sz="2300" dirty="0"/>
          </a:p>
        </p:txBody>
      </p:sp>
      <p:sp>
        <p:nvSpPr>
          <p:cNvPr id="5"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1819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4084436193"/>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611560" y="1700808"/>
          <a:ext cx="7072618" cy="2880320"/>
        </p:xfrm>
        <a:graphic>
          <a:graphicData uri="http://schemas.openxmlformats.org/presentationml/2006/ole">
            <mc:AlternateContent xmlns:mc="http://schemas.openxmlformats.org/markup-compatibility/2006">
              <mc:Choice xmlns:v="urn:schemas-microsoft-com:vml" Requires="v">
                <p:oleObj spid="_x0000_s91143" name="Equation" r:id="rId3" imgW="4457700" imgH="1765300" progId="Equation.DSMT4">
                  <p:embed/>
                </p:oleObj>
              </mc:Choice>
              <mc:Fallback>
                <p:oleObj name="Equation" r:id="rId3" imgW="4457700" imgH="17653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700808"/>
                        <a:ext cx="7072618" cy="2880320"/>
                      </a:xfrm>
                      <a:prstGeom prst="rect">
                        <a:avLst/>
                      </a:prstGeom>
                      <a:noFill/>
                      <a:ln>
                        <a:noFill/>
                      </a:ln>
                    </p:spPr>
                  </p:pic>
                </p:oleObj>
              </mc:Fallback>
            </mc:AlternateContent>
          </a:graphicData>
        </a:graphic>
      </p:graphicFrame>
      <p:sp>
        <p:nvSpPr>
          <p:cNvPr id="3" name="TextBox 2"/>
          <p:cNvSpPr txBox="1"/>
          <p:nvPr/>
        </p:nvSpPr>
        <p:spPr>
          <a:xfrm>
            <a:off x="8412415" y="293418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(15)</a:t>
            </a:r>
            <a:endParaRPr lang="ru-RU" sz="2200" dirty="0">
              <a:latin typeface="Arial" pitchFamily="34" charset="0"/>
              <a:cs typeface="Arial" pitchFamily="34" charset="0"/>
            </a:endParaRPr>
          </a:p>
        </p:txBody>
      </p:sp>
      <p:sp>
        <p:nvSpPr>
          <p:cNvPr id="4" name="TextBox 3"/>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16</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26216113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334" y="1125415"/>
            <a:ext cx="7776958" cy="3139321"/>
          </a:xfrm>
          <a:prstGeom prst="rect">
            <a:avLst/>
          </a:prstGeom>
        </p:spPr>
        <p:txBody>
          <a:bodyPr wrap="square">
            <a:spAutoFit/>
          </a:bodyPr>
          <a:lstStyle/>
          <a:p>
            <a:pPr marL="342900" indent="-342900">
              <a:buAutoNum type="arabicPeriod"/>
            </a:pPr>
            <a:r>
              <a:rPr lang="en-US" b="1" dirty="0" smtClean="0">
                <a:latin typeface="Arial"/>
                <a:cs typeface="Arial"/>
              </a:rPr>
              <a:t>Manual </a:t>
            </a:r>
            <a:r>
              <a:rPr lang="en-US" b="1" dirty="0">
                <a:latin typeface="Arial"/>
                <a:cs typeface="Arial"/>
              </a:rPr>
              <a:t>Production and Mass </a:t>
            </a:r>
            <a:r>
              <a:rPr lang="en-US" b="1" dirty="0" smtClean="0">
                <a:latin typeface="Arial"/>
                <a:cs typeface="Arial"/>
              </a:rPr>
              <a:t>Production</a:t>
            </a:r>
          </a:p>
          <a:p>
            <a:endParaRPr lang="en-AU" dirty="0">
              <a:latin typeface="Arial"/>
              <a:cs typeface="Arial"/>
            </a:endParaRPr>
          </a:p>
          <a:p>
            <a:r>
              <a:rPr lang="en-US" dirty="0">
                <a:latin typeface="Arial"/>
                <a:cs typeface="Arial"/>
              </a:rPr>
              <a:t>Since the industrial revolution most of products were manufactured by craftsmen. The product quality depended highly on the skill of the craftsmanship and product cost was high. This is known as </a:t>
            </a:r>
            <a:r>
              <a:rPr lang="en-US" b="1" dirty="0">
                <a:latin typeface="Arial"/>
                <a:cs typeface="Arial"/>
              </a:rPr>
              <a:t>manual production</a:t>
            </a:r>
            <a:r>
              <a:rPr lang="en-US" dirty="0" smtClean="0">
                <a:latin typeface="Arial"/>
                <a:cs typeface="Arial"/>
              </a:rPr>
              <a:t>.</a:t>
            </a:r>
          </a:p>
          <a:p>
            <a:endParaRPr lang="en-AU" dirty="0">
              <a:latin typeface="Arial"/>
              <a:cs typeface="Arial"/>
            </a:endParaRPr>
          </a:p>
          <a:p>
            <a:r>
              <a:rPr lang="en-US" dirty="0">
                <a:latin typeface="Arial"/>
                <a:cs typeface="Arial"/>
              </a:rPr>
              <a:t>At the beginning of the twentieth century (1905) Ford Motor Company  introduced the concept of </a:t>
            </a:r>
            <a:r>
              <a:rPr lang="en-US" b="1" dirty="0">
                <a:latin typeface="Arial"/>
                <a:cs typeface="Arial"/>
              </a:rPr>
              <a:t>mass production</a:t>
            </a:r>
            <a:r>
              <a:rPr lang="en-US" dirty="0">
                <a:latin typeface="Arial"/>
                <a:cs typeface="Arial"/>
              </a:rPr>
              <a:t>. In a mass-production most manufacturing processes are carried out </a:t>
            </a:r>
            <a:r>
              <a:rPr lang="en-US" dirty="0" smtClean="0">
                <a:latin typeface="Arial"/>
                <a:cs typeface="Arial"/>
              </a:rPr>
              <a:t>automatically </a:t>
            </a:r>
            <a:r>
              <a:rPr lang="en-US" dirty="0">
                <a:latin typeface="Arial"/>
                <a:cs typeface="Arial"/>
              </a:rPr>
              <a:t>by special-purpose machines. This method of production reduces the cost of manufacturing.</a:t>
            </a:r>
            <a:endParaRPr lang="en-AU" dirty="0">
              <a:latin typeface="Arial"/>
              <a:cs typeface="Arial"/>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spTree>
    <p:extLst>
      <p:ext uri="{BB962C8B-B14F-4D97-AF65-F5344CB8AC3E}">
        <p14:creationId xmlns:p14="http://schemas.microsoft.com/office/powerpoint/2010/main" val="34509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1444" y="672447"/>
            <a:ext cx="7690556" cy="5632312"/>
          </a:xfrm>
          <a:prstGeom prst="rect">
            <a:avLst/>
          </a:prstGeom>
        </p:spPr>
        <p:txBody>
          <a:bodyPr wrap="square">
            <a:spAutoFit/>
          </a:bodyPr>
          <a:lstStyle/>
          <a:p>
            <a:pPr algn="just"/>
            <a:r>
              <a:rPr lang="en-US" dirty="0">
                <a:latin typeface="Arial"/>
                <a:cs typeface="Arial"/>
              </a:rPr>
              <a:t>A</a:t>
            </a:r>
            <a:r>
              <a:rPr lang="en-US" b="1" dirty="0">
                <a:latin typeface="Arial"/>
                <a:cs typeface="Arial"/>
              </a:rPr>
              <a:t> prismatic joint </a:t>
            </a:r>
            <a:r>
              <a:rPr lang="en-US" dirty="0">
                <a:latin typeface="Arial"/>
                <a:cs typeface="Arial"/>
              </a:rPr>
              <a:t>(</a:t>
            </a:r>
            <a:r>
              <a:rPr lang="en-US" i="1" dirty="0">
                <a:latin typeface="Arial"/>
                <a:cs typeface="Arial"/>
              </a:rPr>
              <a:t>P</a:t>
            </a:r>
            <a:r>
              <a:rPr lang="en-US" dirty="0">
                <a:latin typeface="Arial"/>
                <a:cs typeface="Arial"/>
              </a:rPr>
              <a:t>) (Fig. 9) permits one relative motion: a translation or a sliding along the coordinate axis </a:t>
            </a:r>
            <a:r>
              <a:rPr lang="en-US" i="1" dirty="0">
                <a:latin typeface="Arial"/>
                <a:cs typeface="Arial"/>
              </a:rPr>
              <a:t>Z</a:t>
            </a:r>
            <a:r>
              <a:rPr lang="en-US" dirty="0">
                <a:latin typeface="Arial"/>
                <a:cs typeface="Arial"/>
              </a:rPr>
              <a:t>, i.e. </a:t>
            </a:r>
            <a:r>
              <a:rPr lang="en-US" i="1" dirty="0">
                <a:latin typeface="Arial"/>
                <a:cs typeface="Arial"/>
              </a:rPr>
              <a:t>H</a:t>
            </a:r>
            <a:r>
              <a:rPr lang="en-US" dirty="0">
                <a:latin typeface="Arial"/>
                <a:cs typeface="Arial"/>
              </a:rPr>
              <a:t>=1 and </a:t>
            </a:r>
            <a:r>
              <a:rPr lang="en-US" i="1" dirty="0">
                <a:latin typeface="Arial"/>
                <a:cs typeface="Arial"/>
              </a:rPr>
              <a:t>S</a:t>
            </a:r>
            <a:r>
              <a:rPr lang="en-US" dirty="0">
                <a:latin typeface="Arial"/>
                <a:cs typeface="Arial"/>
              </a:rPr>
              <a:t>=5</a:t>
            </a:r>
            <a:r>
              <a:rPr lang="en-US" dirty="0" smtClean="0">
                <a:latin typeface="Arial"/>
                <a:cs typeface="Arial"/>
              </a:rPr>
              <a:t>.</a:t>
            </a: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r>
              <a:rPr lang="en-US" dirty="0">
                <a:latin typeface="Arial"/>
                <a:cs typeface="Arial"/>
              </a:rPr>
              <a:t>Fig. 9 </a:t>
            </a:r>
            <a:endParaRPr lang="en-AU" dirty="0">
              <a:latin typeface="Arial"/>
              <a:cs typeface="Arial"/>
            </a:endParaRPr>
          </a:p>
        </p:txBody>
      </p:sp>
      <p:pic>
        <p:nvPicPr>
          <p:cNvPr id="3" name="Picture 2" descr="Drawing2-Layout1.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52214" t="27548" r="13263" b="29474"/>
          <a:stretch/>
        </p:blipFill>
        <p:spPr>
          <a:xfrm>
            <a:off x="2410322" y="1301339"/>
            <a:ext cx="4626265" cy="4607491"/>
          </a:xfrm>
          <a:prstGeom prst="rect">
            <a:avLst/>
          </a:prstGeom>
        </p:spPr>
      </p:pic>
      <p:sp>
        <p:nvSpPr>
          <p:cNvPr id="5" name="TextBox 4"/>
          <p:cNvSpPr txBox="1"/>
          <p:nvPr/>
        </p:nvSpPr>
        <p:spPr>
          <a:xfrm>
            <a:off x="8596327" y="300788"/>
            <a:ext cx="312906" cy="369332"/>
          </a:xfrm>
          <a:prstGeom prst="rect">
            <a:avLst/>
          </a:prstGeom>
          <a:noFill/>
        </p:spPr>
        <p:txBody>
          <a:bodyPr wrap="none" rtlCol="0">
            <a:spAutoFit/>
          </a:bodyPr>
          <a:lstStyle/>
          <a:p>
            <a:r>
              <a:rPr lang="en-US" dirty="0">
                <a:latin typeface="Arial"/>
                <a:cs typeface="Arial"/>
              </a:rPr>
              <a:t>8</a:t>
            </a:r>
          </a:p>
        </p:txBody>
      </p:sp>
    </p:spTree>
    <p:extLst>
      <p:ext uri="{BB962C8B-B14F-4D97-AF65-F5344CB8AC3E}">
        <p14:creationId xmlns:p14="http://schemas.microsoft.com/office/powerpoint/2010/main" val="612577094"/>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a:t>
            </a:r>
            <a:r>
              <a:rPr lang="en-US" sz="2000" b="1" dirty="0" smtClean="0">
                <a:latin typeface="Arial" pitchFamily="34" charset="0"/>
                <a:cs typeface="Arial" pitchFamily="34" charset="0"/>
              </a:rPr>
              <a:t>7</a:t>
            </a:r>
            <a:endParaRPr lang="ru-RU" sz="2000" b="1" dirty="0">
              <a:latin typeface="Arial" pitchFamily="34" charset="0"/>
              <a:cs typeface="Arial" pitchFamily="34" charset="0"/>
            </a:endParaRPr>
          </a:p>
        </p:txBody>
      </p:sp>
      <p:sp>
        <p:nvSpPr>
          <p:cNvPr id="3" name="Прямоугольник 2"/>
          <p:cNvSpPr/>
          <p:nvPr/>
        </p:nvSpPr>
        <p:spPr>
          <a:xfrm>
            <a:off x="1403196" y="139790"/>
            <a:ext cx="6343724" cy="461665"/>
          </a:xfrm>
          <a:prstGeom prst="rect">
            <a:avLst/>
          </a:prstGeom>
        </p:spPr>
        <p:txBody>
          <a:bodyPr wrap="none">
            <a:spAutoFit/>
          </a:bodyPr>
          <a:lstStyle/>
          <a:p>
            <a:pPr algn="ctr"/>
            <a:r>
              <a:rPr lang="kk-KZ" sz="2400" dirty="0" smtClean="0">
                <a:latin typeface="Arial" pitchFamily="34" charset="0"/>
                <a:cs typeface="Arial" pitchFamily="34" charset="0"/>
              </a:rPr>
              <a:t>3.2. Цилиндрическая кинематическая пара</a:t>
            </a:r>
            <a:endParaRPr lang="ru-RU" sz="2400" dirty="0">
              <a:latin typeface="Arial" pitchFamily="34" charset="0"/>
              <a:cs typeface="Arial" pitchFamily="34" charset="0"/>
            </a:endParaRPr>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7364" t="25417" r="31362" b="9717"/>
          <a:stretch/>
        </p:blipFill>
        <p:spPr bwMode="auto">
          <a:xfrm>
            <a:off x="1690939" y="646037"/>
            <a:ext cx="4937920" cy="575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317115" y="6404337"/>
            <a:ext cx="939681" cy="446276"/>
          </a:xfrm>
          <a:prstGeom prst="rect">
            <a:avLst/>
          </a:prstGeom>
        </p:spPr>
        <p:txBody>
          <a:bodyPr wrap="none">
            <a:spAutoFit/>
          </a:bodyPr>
          <a:lstStyle/>
          <a:p>
            <a:r>
              <a:rPr lang="kk-KZ" sz="2300" dirty="0" smtClean="0">
                <a:latin typeface="Arial" pitchFamily="34" charset="0"/>
                <a:cs typeface="Arial" pitchFamily="34" charset="0"/>
              </a:rPr>
              <a:t>Рис.5</a:t>
            </a:r>
            <a:endParaRPr lang="ru-RU" sz="2300" dirty="0">
              <a:latin typeface="Arial" pitchFamily="34" charset="0"/>
              <a:cs typeface="Arial" pitchFamily="34" charset="0"/>
            </a:endParaRPr>
          </a:p>
        </p:txBody>
      </p:sp>
    </p:spTree>
    <p:extLst>
      <p:ext uri="{BB962C8B-B14F-4D97-AF65-F5344CB8AC3E}">
        <p14:creationId xmlns:p14="http://schemas.microsoft.com/office/powerpoint/2010/main" val="163334610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18</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1204595" y="183435"/>
          <a:ext cx="5965825" cy="1625600"/>
        </p:xfrm>
        <a:graphic>
          <a:graphicData uri="http://schemas.openxmlformats.org/presentationml/2006/ole">
            <mc:AlternateContent xmlns:mc="http://schemas.openxmlformats.org/markup-compatibility/2006">
              <mc:Choice xmlns:v="urn:schemas-microsoft-com:vml" Requires="v">
                <p:oleObj spid="_x0000_s92177" name="Equation" r:id="rId3" imgW="5956200" imgH="1574640" progId="Equation.DSMT4">
                  <p:embed/>
                </p:oleObj>
              </mc:Choice>
              <mc:Fallback>
                <p:oleObj name="Equation" r:id="rId3" imgW="5956200" imgH="1574640" progId="Equation.DSMT4">
                  <p:embed/>
                  <p:pic>
                    <p:nvPicPr>
                      <p:cNvPr id="0" name=""/>
                      <p:cNvPicPr>
                        <a:picLocks noChangeAspect="1" noChangeArrowheads="1"/>
                      </p:cNvPicPr>
                      <p:nvPr/>
                    </p:nvPicPr>
                    <p:blipFill>
                      <a:blip r:embed="rId4"/>
                      <a:srcRect/>
                      <a:stretch>
                        <a:fillRect/>
                      </a:stretch>
                    </p:blipFill>
                    <p:spPr bwMode="auto">
                      <a:xfrm>
                        <a:off x="1204595" y="183435"/>
                        <a:ext cx="5965825" cy="162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80200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TextBox 7"/>
          <p:cNvSpPr txBox="1"/>
          <p:nvPr/>
        </p:nvSpPr>
        <p:spPr>
          <a:xfrm>
            <a:off x="8409211" y="59385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a:t>
            </a:r>
            <a:r>
              <a:rPr lang="en-US" sz="2200" dirty="0" smtClean="0">
                <a:latin typeface="Arial" pitchFamily="34" charset="0"/>
                <a:cs typeface="Arial" pitchFamily="34" charset="0"/>
              </a:rPr>
              <a:t>6</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graphicFrame>
        <p:nvGraphicFramePr>
          <p:cNvPr id="10" name="Объект 9"/>
          <p:cNvGraphicFramePr>
            <a:graphicFrameLocks noChangeAspect="1"/>
          </p:cNvGraphicFramePr>
          <p:nvPr>
            <p:extLst/>
          </p:nvPr>
        </p:nvGraphicFramePr>
        <p:xfrm>
          <a:off x="469900" y="2071688"/>
          <a:ext cx="8204200" cy="4483100"/>
        </p:xfrm>
        <a:graphic>
          <a:graphicData uri="http://schemas.openxmlformats.org/presentationml/2006/ole">
            <mc:AlternateContent xmlns:mc="http://schemas.openxmlformats.org/markup-compatibility/2006">
              <mc:Choice xmlns:v="urn:schemas-microsoft-com:vml" Requires="v">
                <p:oleObj spid="_x0000_s92178" name="Equation" r:id="rId5" imgW="8204040" imgH="4356000" progId="Equation.DSMT4">
                  <p:embed/>
                </p:oleObj>
              </mc:Choice>
              <mc:Fallback>
                <p:oleObj name="Equation" r:id="rId5" imgW="8204040" imgH="4356000" progId="Equation.DSMT4">
                  <p:embed/>
                  <p:pic>
                    <p:nvPicPr>
                      <p:cNvPr id="0" name=""/>
                      <p:cNvPicPr>
                        <a:picLocks noChangeAspect="1" noChangeArrowheads="1"/>
                      </p:cNvPicPr>
                      <p:nvPr/>
                    </p:nvPicPr>
                    <p:blipFill>
                      <a:blip r:embed="rId6"/>
                      <a:srcRect/>
                      <a:stretch>
                        <a:fillRect/>
                      </a:stretch>
                    </p:blipFill>
                    <p:spPr bwMode="auto">
                      <a:xfrm>
                        <a:off x="469900" y="2071688"/>
                        <a:ext cx="82042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 name="Объект 10"/>
          <p:cNvGraphicFramePr>
            <a:graphicFrameLocks noChangeAspect="1"/>
          </p:cNvGraphicFramePr>
          <p:nvPr>
            <p:extLst/>
          </p:nvPr>
        </p:nvGraphicFramePr>
        <p:xfrm>
          <a:off x="1785938" y="1916113"/>
          <a:ext cx="6680200" cy="355600"/>
        </p:xfrm>
        <a:graphic>
          <a:graphicData uri="http://schemas.openxmlformats.org/presentationml/2006/ole">
            <mc:AlternateContent xmlns:mc="http://schemas.openxmlformats.org/markup-compatibility/2006">
              <mc:Choice xmlns:v="urn:schemas-microsoft-com:vml" Requires="v">
                <p:oleObj spid="_x0000_s92179" name="Equation" r:id="rId7" imgW="6680160" imgH="355320" progId="Equation.DSMT4">
                  <p:embed/>
                </p:oleObj>
              </mc:Choice>
              <mc:Fallback>
                <p:oleObj name="Equation" r:id="rId7" imgW="6680160" imgH="355320" progId="Equation.DSMT4">
                  <p:embed/>
                  <p:pic>
                    <p:nvPicPr>
                      <p:cNvPr id="0" name=""/>
                      <p:cNvPicPr/>
                      <p:nvPr/>
                    </p:nvPicPr>
                    <p:blipFill>
                      <a:blip r:embed="rId8"/>
                      <a:stretch>
                        <a:fillRect/>
                      </a:stretch>
                    </p:blipFill>
                    <p:spPr>
                      <a:xfrm>
                        <a:off x="1785938" y="1916113"/>
                        <a:ext cx="6680200" cy="355600"/>
                      </a:xfrm>
                      <a:prstGeom prst="rect">
                        <a:avLst/>
                      </a:prstGeom>
                    </p:spPr>
                  </p:pic>
                </p:oleObj>
              </mc:Fallback>
            </mc:AlternateContent>
          </a:graphicData>
        </a:graphic>
      </p:graphicFrame>
    </p:spTree>
    <p:extLst>
      <p:ext uri="{BB962C8B-B14F-4D97-AF65-F5344CB8AC3E}">
        <p14:creationId xmlns:p14="http://schemas.microsoft.com/office/powerpoint/2010/main" val="2211598501"/>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33826" y="126086"/>
            <a:ext cx="1303563" cy="461665"/>
          </a:xfrm>
          <a:prstGeom prst="rect">
            <a:avLst/>
          </a:prstGeom>
        </p:spPr>
        <p:txBody>
          <a:bodyPr wrap="none">
            <a:spAutoFit/>
          </a:bodyPr>
          <a:lstStyle/>
          <a:p>
            <a:pPr algn="ctr"/>
            <a:r>
              <a:rPr lang="kk-KZ" sz="2400" dirty="0" smtClean="0">
                <a:latin typeface="Arial" pitchFamily="34" charset="0"/>
                <a:cs typeface="Arial" pitchFamily="34" charset="0"/>
              </a:rPr>
              <a:t>Пример</a:t>
            </a:r>
            <a:endParaRPr lang="ru-RU" sz="2400" dirty="0">
              <a:latin typeface="Arial" pitchFamily="34" charset="0"/>
              <a:cs typeface="Arial" pitchFamily="34" charset="0"/>
            </a:endParaRPr>
          </a:p>
        </p:txBody>
      </p:sp>
      <p:pic>
        <p:nvPicPr>
          <p:cNvPr id="16386" name="Picture 2" descr="C:\Users\Рустем\Desktop\05-02-2019_16-51-16\Новый документ 2019-02-05 19.47.09_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2332" b="2405"/>
          <a:stretch/>
        </p:blipFill>
        <p:spPr bwMode="auto">
          <a:xfrm>
            <a:off x="2844572" y="329494"/>
            <a:ext cx="4175237" cy="3734962"/>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576164" y="4150398"/>
            <a:ext cx="939681" cy="446276"/>
          </a:xfrm>
          <a:prstGeom prst="rect">
            <a:avLst/>
          </a:prstGeom>
        </p:spPr>
        <p:txBody>
          <a:bodyPr wrap="none">
            <a:spAutoFit/>
          </a:bodyPr>
          <a:lstStyle/>
          <a:p>
            <a:r>
              <a:rPr lang="kk-KZ" sz="2300" dirty="0" smtClean="0">
                <a:latin typeface="Arial" pitchFamily="34" charset="0"/>
                <a:cs typeface="Arial" pitchFamily="34" charset="0"/>
              </a:rPr>
              <a:t>Рис.6</a:t>
            </a:r>
            <a:endParaRPr lang="ru-RU" sz="2300" dirty="0">
              <a:latin typeface="Arial" pitchFamily="34" charset="0"/>
              <a:cs typeface="Arial" pitchFamily="34" charset="0"/>
            </a:endParaRPr>
          </a:p>
        </p:txBody>
      </p:sp>
      <p:sp>
        <p:nvSpPr>
          <p:cNvPr id="7" name="Прямоугольник 6"/>
          <p:cNvSpPr/>
          <p:nvPr/>
        </p:nvSpPr>
        <p:spPr>
          <a:xfrm>
            <a:off x="766246" y="4573772"/>
            <a:ext cx="1407821" cy="369332"/>
          </a:xfrm>
          <a:prstGeom prst="rect">
            <a:avLst/>
          </a:prstGeom>
        </p:spPr>
        <p:txBody>
          <a:bodyPr wrap="none">
            <a:spAutoFit/>
          </a:bodyPr>
          <a:lstStyle/>
          <a:p>
            <a:pPr algn="ctr"/>
            <a:r>
              <a:rPr lang="kk-KZ" dirty="0" smtClean="0">
                <a:latin typeface="Arial" pitchFamily="34" charset="0"/>
                <a:cs typeface="Arial" pitchFamily="34" charset="0"/>
              </a:rPr>
              <a:t>Таблица 1. </a:t>
            </a:r>
            <a:endParaRPr lang="ru-RU" dirty="0">
              <a:latin typeface="Arial" pitchFamily="34" charset="0"/>
              <a:cs typeface="Arial" pitchFamily="34" charset="0"/>
            </a:endParaRPr>
          </a:p>
        </p:txBody>
      </p:sp>
      <p:pic>
        <p:nvPicPr>
          <p:cNvPr id="296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9813" t="53448" r="9245" b="19397"/>
          <a:stretch/>
        </p:blipFill>
        <p:spPr bwMode="auto">
          <a:xfrm>
            <a:off x="442461" y="5006168"/>
            <a:ext cx="8392599" cy="1583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19</a:t>
            </a:r>
            <a:endParaRPr lang="ru-RU" sz="2000" b="1" dirty="0">
              <a:latin typeface="Arial" pitchFamily="34" charset="0"/>
              <a:cs typeface="Arial" pitchFamily="34" charset="0"/>
            </a:endParaRPr>
          </a:p>
        </p:txBody>
      </p:sp>
    </p:spTree>
    <p:extLst>
      <p:ext uri="{BB962C8B-B14F-4D97-AF65-F5344CB8AC3E}">
        <p14:creationId xmlns:p14="http://schemas.microsoft.com/office/powerpoint/2010/main" val="397199029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en-US" sz="2000" b="1" dirty="0" smtClean="0">
                <a:latin typeface="Arial" pitchFamily="34" charset="0"/>
                <a:cs typeface="Arial" pitchFamily="34" charset="0"/>
              </a:rPr>
              <a:t>20</a:t>
            </a:r>
            <a:endParaRPr lang="ru-RU" sz="2000" b="1" dirty="0">
              <a:latin typeface="Arial" pitchFamily="34" charset="0"/>
              <a:cs typeface="Arial" pitchFamily="34" charset="0"/>
            </a:endParaRPr>
          </a:p>
        </p:txBody>
      </p:sp>
      <p:sp>
        <p:nvSpPr>
          <p:cNvPr id="3" name="Прямоугольник 2"/>
          <p:cNvSpPr/>
          <p:nvPr/>
        </p:nvSpPr>
        <p:spPr>
          <a:xfrm>
            <a:off x="1057912" y="126086"/>
            <a:ext cx="7315592" cy="461665"/>
          </a:xfrm>
          <a:prstGeom prst="rect">
            <a:avLst/>
          </a:prstGeom>
        </p:spPr>
        <p:txBody>
          <a:bodyPr wrap="none">
            <a:spAutoFit/>
          </a:bodyPr>
          <a:lstStyle/>
          <a:p>
            <a:pPr algn="ctr"/>
            <a:r>
              <a:rPr lang="ru-RU" sz="2400" dirty="0" smtClean="0">
                <a:latin typeface="Arial" pitchFamily="34" charset="0"/>
                <a:cs typeface="Arial" pitchFamily="34" charset="0"/>
              </a:rPr>
              <a:t>Символические уравнения замкнутости контуров:</a:t>
            </a:r>
            <a:endParaRPr lang="ru-RU" sz="2400" dirty="0">
              <a:latin typeface="Arial" pitchFamily="34" charset="0"/>
              <a:cs typeface="Arial" pitchFamily="34" charset="0"/>
            </a:endParaRPr>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47650" y="758825"/>
          <a:ext cx="7548563" cy="6242050"/>
        </p:xfrm>
        <a:graphic>
          <a:graphicData uri="http://schemas.openxmlformats.org/presentationml/2006/ole">
            <mc:AlternateContent xmlns:mc="http://schemas.openxmlformats.org/markup-compatibility/2006">
              <mc:Choice xmlns:v="urn:schemas-microsoft-com:vml" Requires="v">
                <p:oleObj spid="_x0000_s93191" name="Equation" r:id="rId3" imgW="7530840" imgH="6045120" progId="Equation.DSMT4">
                  <p:embed/>
                </p:oleObj>
              </mc:Choice>
              <mc:Fallback>
                <p:oleObj name="Equation" r:id="rId3" imgW="7530840" imgH="6045120" progId="Equation.DSMT4">
                  <p:embed/>
                  <p:pic>
                    <p:nvPicPr>
                      <p:cNvPr id="0" name=""/>
                      <p:cNvPicPr>
                        <a:picLocks noChangeAspect="1" noChangeArrowheads="1"/>
                      </p:cNvPicPr>
                      <p:nvPr/>
                    </p:nvPicPr>
                    <p:blipFill>
                      <a:blip r:embed="rId4"/>
                      <a:srcRect/>
                      <a:stretch>
                        <a:fillRect/>
                      </a:stretch>
                    </p:blipFill>
                    <p:spPr bwMode="auto">
                      <a:xfrm>
                        <a:off x="247650" y="758825"/>
                        <a:ext cx="7548563" cy="624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a:spLocks noChangeArrowheads="1"/>
          </p:cNvSpPr>
          <p:nvPr/>
        </p:nvSpPr>
        <p:spPr bwMode="auto">
          <a:xfrm>
            <a:off x="0" y="6162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TextBox 7"/>
          <p:cNvSpPr txBox="1"/>
          <p:nvPr/>
        </p:nvSpPr>
        <p:spPr>
          <a:xfrm>
            <a:off x="8430666" y="292494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(1</a:t>
            </a:r>
            <a:r>
              <a:rPr lang="en-US" sz="2200" dirty="0" smtClean="0">
                <a:latin typeface="Arial" pitchFamily="34" charset="0"/>
                <a:cs typeface="Arial" pitchFamily="34" charset="0"/>
              </a:rPr>
              <a:t>7</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1394104037"/>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en-US" sz="2000" b="1" dirty="0" smtClean="0">
                <a:latin typeface="Arial" pitchFamily="34" charset="0"/>
                <a:cs typeface="Arial" pitchFamily="34" charset="0"/>
              </a:rPr>
              <a:t>21</a:t>
            </a:r>
            <a:endParaRPr lang="ru-RU" sz="2000" b="1" dirty="0">
              <a:latin typeface="Arial" pitchFamily="34" charset="0"/>
              <a:cs typeface="Arial" pitchFamily="34" charset="0"/>
            </a:endParaRPr>
          </a:p>
        </p:txBody>
      </p:sp>
      <p:graphicFrame>
        <p:nvGraphicFramePr>
          <p:cNvPr id="3" name="Объект 2"/>
          <p:cNvGraphicFramePr>
            <a:graphicFrameLocks noChangeAspect="1"/>
          </p:cNvGraphicFramePr>
          <p:nvPr>
            <p:extLst/>
          </p:nvPr>
        </p:nvGraphicFramePr>
        <p:xfrm>
          <a:off x="482600" y="228600"/>
          <a:ext cx="7612063" cy="6491288"/>
        </p:xfrm>
        <a:graphic>
          <a:graphicData uri="http://schemas.openxmlformats.org/presentationml/2006/ole">
            <mc:AlternateContent xmlns:mc="http://schemas.openxmlformats.org/markup-compatibility/2006">
              <mc:Choice xmlns:v="urn:schemas-microsoft-com:vml" Requires="v">
                <p:oleObj spid="_x0000_s94215" name="Equation" r:id="rId3" imgW="7594560" imgH="6286320" progId="Equation.DSMT4">
                  <p:embed/>
                </p:oleObj>
              </mc:Choice>
              <mc:Fallback>
                <p:oleObj name="Equation" r:id="rId3" imgW="7594560" imgH="6286320" progId="Equation.DSMT4">
                  <p:embed/>
                  <p:pic>
                    <p:nvPicPr>
                      <p:cNvPr id="0" name=""/>
                      <p:cNvPicPr>
                        <a:picLocks noChangeAspect="1" noChangeArrowheads="1"/>
                      </p:cNvPicPr>
                      <p:nvPr/>
                    </p:nvPicPr>
                    <p:blipFill>
                      <a:blip r:embed="rId4"/>
                      <a:srcRect/>
                      <a:stretch>
                        <a:fillRect/>
                      </a:stretch>
                    </p:blipFill>
                    <p:spPr bwMode="auto">
                      <a:xfrm>
                        <a:off x="482600" y="228600"/>
                        <a:ext cx="7612063" cy="649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 name="TextBox 3"/>
          <p:cNvSpPr txBox="1"/>
          <p:nvPr/>
        </p:nvSpPr>
        <p:spPr>
          <a:xfrm>
            <a:off x="8430666" y="292494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18</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284265339"/>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en-US" sz="2000" b="1" dirty="0" smtClean="0">
                <a:latin typeface="Arial" pitchFamily="34" charset="0"/>
                <a:cs typeface="Arial" pitchFamily="34" charset="0"/>
              </a:rPr>
              <a:t>22</a:t>
            </a:r>
            <a:endParaRPr lang="ru-RU" sz="2000" b="1" dirty="0">
              <a:latin typeface="Arial" pitchFamily="34" charset="0"/>
              <a:cs typeface="Arial" pitchFamily="34" charset="0"/>
            </a:endParaRPr>
          </a:p>
        </p:txBody>
      </p:sp>
      <p:sp>
        <p:nvSpPr>
          <p:cNvPr id="3" name="Прямоугольник 2"/>
          <p:cNvSpPr/>
          <p:nvPr/>
        </p:nvSpPr>
        <p:spPr>
          <a:xfrm>
            <a:off x="2891457" y="270084"/>
            <a:ext cx="3648499" cy="461665"/>
          </a:xfrm>
          <a:prstGeom prst="rect">
            <a:avLst/>
          </a:prstGeom>
        </p:spPr>
        <p:txBody>
          <a:bodyPr wrap="none">
            <a:spAutoFit/>
          </a:bodyPr>
          <a:lstStyle/>
          <a:p>
            <a:pPr algn="ctr"/>
            <a:r>
              <a:rPr lang="ru-RU" sz="2400" dirty="0" smtClean="0">
                <a:latin typeface="Arial" pitchFamily="34" charset="0"/>
                <a:cs typeface="Arial" pitchFamily="34" charset="0"/>
              </a:rPr>
              <a:t>5. Анализ перемещений</a:t>
            </a:r>
            <a:endParaRPr lang="ru-RU" sz="24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423863" y="1320800"/>
          <a:ext cx="8585200" cy="4283075"/>
        </p:xfrm>
        <a:graphic>
          <a:graphicData uri="http://schemas.openxmlformats.org/presentationml/2006/ole">
            <mc:AlternateContent xmlns:mc="http://schemas.openxmlformats.org/markup-compatibility/2006">
              <mc:Choice xmlns:v="urn:schemas-microsoft-com:vml" Requires="v">
                <p:oleObj spid="_x0000_s95239" name="Equation" r:id="rId3" imgW="8559720" imgH="4152600" progId="Equation.DSMT4">
                  <p:embed/>
                </p:oleObj>
              </mc:Choice>
              <mc:Fallback>
                <p:oleObj name="Equation" r:id="rId3" imgW="8559720" imgH="4152600" progId="Equation.DSMT4">
                  <p:embed/>
                  <p:pic>
                    <p:nvPicPr>
                      <p:cNvPr id="0" name=""/>
                      <p:cNvPicPr>
                        <a:picLocks noChangeAspect="1" noChangeArrowheads="1"/>
                      </p:cNvPicPr>
                      <p:nvPr/>
                    </p:nvPicPr>
                    <p:blipFill>
                      <a:blip r:embed="rId4"/>
                      <a:srcRect/>
                      <a:stretch>
                        <a:fillRect/>
                      </a:stretch>
                    </p:blipFill>
                    <p:spPr bwMode="auto">
                      <a:xfrm>
                        <a:off x="423863" y="1320800"/>
                        <a:ext cx="8585200" cy="4283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3"/>
          <p:cNvSpPr>
            <a:spLocks noChangeArrowheads="1"/>
          </p:cNvSpPr>
          <p:nvPr/>
        </p:nvSpPr>
        <p:spPr bwMode="auto">
          <a:xfrm>
            <a:off x="0" y="2552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TextBox 6"/>
          <p:cNvSpPr txBox="1"/>
          <p:nvPr/>
        </p:nvSpPr>
        <p:spPr>
          <a:xfrm>
            <a:off x="8424519" y="1351762"/>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kk-KZ" sz="2200" dirty="0" smtClean="0">
                <a:latin typeface="Arial" pitchFamily="34" charset="0"/>
                <a:cs typeface="Arial" pitchFamily="34" charset="0"/>
              </a:rPr>
              <a:t>1)</a:t>
            </a:r>
            <a:endParaRPr lang="ru-RU" sz="2200" dirty="0">
              <a:latin typeface="Arial" pitchFamily="34" charset="0"/>
              <a:cs typeface="Arial" pitchFamily="34" charset="0"/>
            </a:endParaRPr>
          </a:p>
        </p:txBody>
      </p:sp>
      <p:sp>
        <p:nvSpPr>
          <p:cNvPr id="8" name="TextBox 7"/>
          <p:cNvSpPr txBox="1"/>
          <p:nvPr/>
        </p:nvSpPr>
        <p:spPr>
          <a:xfrm>
            <a:off x="8424519" y="3135071"/>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kk-KZ" sz="2200" dirty="0" smtClean="0">
                <a:latin typeface="Arial" pitchFamily="34" charset="0"/>
                <a:cs typeface="Arial" pitchFamily="34" charset="0"/>
              </a:rPr>
              <a:t>2)</a:t>
            </a:r>
            <a:endParaRPr lang="ru-RU" sz="2200" dirty="0">
              <a:latin typeface="Arial" pitchFamily="34" charset="0"/>
              <a:cs typeface="Arial" pitchFamily="34" charset="0"/>
            </a:endParaRPr>
          </a:p>
        </p:txBody>
      </p:sp>
      <p:sp>
        <p:nvSpPr>
          <p:cNvPr id="9"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9"/>
          <p:cNvSpPr>
            <a:spLocks noChangeArrowheads="1"/>
          </p:cNvSpPr>
          <p:nvPr/>
        </p:nvSpPr>
        <p:spPr bwMode="auto">
          <a:xfrm>
            <a:off x="0" y="1266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Tree>
    <p:extLst>
      <p:ext uri="{BB962C8B-B14F-4D97-AF65-F5344CB8AC3E}">
        <p14:creationId xmlns:p14="http://schemas.microsoft.com/office/powerpoint/2010/main" val="91727626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3</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358775" y="595313"/>
          <a:ext cx="8193088" cy="5281612"/>
        </p:xfrm>
        <a:graphic>
          <a:graphicData uri="http://schemas.openxmlformats.org/presentationml/2006/ole">
            <mc:AlternateContent xmlns:mc="http://schemas.openxmlformats.org/markup-compatibility/2006">
              <mc:Choice xmlns:v="urn:schemas-microsoft-com:vml" Requires="v">
                <p:oleObj spid="_x0000_s96263" name="Equation" r:id="rId4" imgW="8178480" imgH="5117760" progId="Equation.DSMT4">
                  <p:embed/>
                </p:oleObj>
              </mc:Choice>
              <mc:Fallback>
                <p:oleObj name="Equation" r:id="rId4" imgW="8178480" imgH="5117760" progId="Equation.DSMT4">
                  <p:embed/>
                  <p:pic>
                    <p:nvPicPr>
                      <p:cNvPr id="0" name=""/>
                      <p:cNvPicPr>
                        <a:picLocks noChangeAspect="1" noChangeArrowheads="1"/>
                      </p:cNvPicPr>
                      <p:nvPr/>
                    </p:nvPicPr>
                    <p:blipFill>
                      <a:blip r:embed="rId5"/>
                      <a:srcRect/>
                      <a:stretch>
                        <a:fillRect/>
                      </a:stretch>
                    </p:blipFill>
                    <p:spPr bwMode="auto">
                      <a:xfrm>
                        <a:off x="358775" y="595313"/>
                        <a:ext cx="8193088" cy="5281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3552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422873" y="2671478"/>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kk-KZ" sz="2200" dirty="0" smtClean="0">
                <a:latin typeface="Arial" pitchFamily="34" charset="0"/>
                <a:cs typeface="Arial" pitchFamily="34" charset="0"/>
              </a:rPr>
              <a:t>4)</a:t>
            </a:r>
            <a:endParaRPr lang="ru-RU" sz="2200" dirty="0">
              <a:latin typeface="Arial" pitchFamily="34" charset="0"/>
              <a:cs typeface="Arial" pitchFamily="34" charset="0"/>
            </a:endParaRPr>
          </a:p>
        </p:txBody>
      </p:sp>
      <p:sp>
        <p:nvSpPr>
          <p:cNvPr id="7" name="TextBox 6"/>
          <p:cNvSpPr txBox="1"/>
          <p:nvPr/>
        </p:nvSpPr>
        <p:spPr>
          <a:xfrm>
            <a:off x="8426896" y="523435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kk-KZ" sz="2200" dirty="0" smtClean="0">
                <a:latin typeface="Arial" pitchFamily="34" charset="0"/>
                <a:cs typeface="Arial" pitchFamily="34" charset="0"/>
              </a:rPr>
              <a:t>5)</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4087345530"/>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nvPr>
        </p:nvGraphicFramePr>
        <p:xfrm>
          <a:off x="604838" y="1009650"/>
          <a:ext cx="8040687" cy="4333875"/>
        </p:xfrm>
        <a:graphic>
          <a:graphicData uri="http://schemas.openxmlformats.org/presentationml/2006/ole">
            <mc:AlternateContent xmlns:mc="http://schemas.openxmlformats.org/markup-compatibility/2006">
              <mc:Choice xmlns:v="urn:schemas-microsoft-com:vml" Requires="v">
                <p:oleObj spid="_x0000_s97287" name="Equation" r:id="rId3" imgW="6997680" imgH="3771720" progId="Equation.DSMT4">
                  <p:embed/>
                </p:oleObj>
              </mc:Choice>
              <mc:Fallback>
                <p:oleObj name="Equation" r:id="rId3" imgW="6997680" imgH="3771720" progId="Equation.DSMT4">
                  <p:embed/>
                  <p:pic>
                    <p:nvPicPr>
                      <p:cNvPr id="0" name=""/>
                      <p:cNvPicPr>
                        <a:picLocks noChangeAspect="1" noChangeArrowheads="1"/>
                      </p:cNvPicPr>
                      <p:nvPr/>
                    </p:nvPicPr>
                    <p:blipFill>
                      <a:blip r:embed="rId4"/>
                      <a:srcRect/>
                      <a:stretch>
                        <a:fillRect/>
                      </a:stretch>
                    </p:blipFill>
                    <p:spPr bwMode="auto">
                      <a:xfrm>
                        <a:off x="604838" y="1009650"/>
                        <a:ext cx="8040687" cy="4333875"/>
                      </a:xfrm>
                      <a:prstGeom prst="rect">
                        <a:avLst/>
                      </a:prstGeom>
                      <a:noFill/>
                      <a:ln>
                        <a:noFill/>
                      </a:ln>
                    </p:spPr>
                  </p:pic>
                </p:oleObj>
              </mc:Fallback>
            </mc:AlternateContent>
          </a:graphicData>
        </a:graphic>
      </p:graphicFrame>
      <p:sp>
        <p:nvSpPr>
          <p:cNvPr id="3" name="TextBox 2"/>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4</a:t>
            </a:r>
            <a:endParaRPr lang="ru-RU" sz="2000" b="1" dirty="0">
              <a:latin typeface="Arial" pitchFamily="34" charset="0"/>
              <a:cs typeface="Arial" pitchFamily="34" charset="0"/>
            </a:endParaRPr>
          </a:p>
        </p:txBody>
      </p:sp>
      <p:sp>
        <p:nvSpPr>
          <p:cNvPr id="4" name="TextBox 3"/>
          <p:cNvSpPr txBox="1"/>
          <p:nvPr/>
        </p:nvSpPr>
        <p:spPr>
          <a:xfrm>
            <a:off x="8416726" y="282404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23</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151733217"/>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5</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798513" y="857250"/>
          <a:ext cx="5865812" cy="4759325"/>
        </p:xfrm>
        <a:graphic>
          <a:graphicData uri="http://schemas.openxmlformats.org/presentationml/2006/ole">
            <mc:AlternateContent xmlns:mc="http://schemas.openxmlformats.org/markup-compatibility/2006">
              <mc:Choice xmlns:v="urn:schemas-microsoft-com:vml" Requires="v">
                <p:oleObj spid="_x0000_s98311" name="Equation" r:id="rId3" imgW="5854680" imgH="4609800" progId="Equation.DSMT4">
                  <p:embed/>
                </p:oleObj>
              </mc:Choice>
              <mc:Fallback>
                <p:oleObj name="Equation" r:id="rId3" imgW="5854680" imgH="4609800" progId="Equation.DSMT4">
                  <p:embed/>
                  <p:pic>
                    <p:nvPicPr>
                      <p:cNvPr id="0" name=""/>
                      <p:cNvPicPr>
                        <a:picLocks noChangeAspect="1" noChangeArrowheads="1"/>
                      </p:cNvPicPr>
                      <p:nvPr/>
                    </p:nvPicPr>
                    <p:blipFill>
                      <a:blip r:embed="rId4"/>
                      <a:srcRect/>
                      <a:stretch>
                        <a:fillRect/>
                      </a:stretch>
                    </p:blipFill>
                    <p:spPr bwMode="auto">
                      <a:xfrm>
                        <a:off x="798513" y="857250"/>
                        <a:ext cx="5865812" cy="4759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5953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416726" y="186624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24</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
        <p:nvSpPr>
          <p:cNvPr id="7" name="TextBox 6"/>
          <p:cNvSpPr txBox="1"/>
          <p:nvPr/>
        </p:nvSpPr>
        <p:spPr>
          <a:xfrm>
            <a:off x="8416726" y="4526772"/>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25</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398639236"/>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6</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223838" y="363538"/>
          <a:ext cx="8218487" cy="5756275"/>
        </p:xfrm>
        <a:graphic>
          <a:graphicData uri="http://schemas.openxmlformats.org/presentationml/2006/ole">
            <mc:AlternateContent xmlns:mc="http://schemas.openxmlformats.org/markup-compatibility/2006">
              <mc:Choice xmlns:v="urn:schemas-microsoft-com:vml" Requires="v">
                <p:oleObj spid="_x0000_s99335" name="Equation" r:id="rId3" imgW="8204040" imgH="5574960" progId="Equation.DSMT4">
                  <p:embed/>
                </p:oleObj>
              </mc:Choice>
              <mc:Fallback>
                <p:oleObj name="Equation" r:id="rId3" imgW="8204040" imgH="5574960" progId="Equation.DSMT4">
                  <p:embed/>
                  <p:pic>
                    <p:nvPicPr>
                      <p:cNvPr id="0" name=""/>
                      <p:cNvPicPr>
                        <a:picLocks noChangeAspect="1" noChangeArrowheads="1"/>
                      </p:cNvPicPr>
                      <p:nvPr/>
                    </p:nvPicPr>
                    <p:blipFill>
                      <a:blip r:embed="rId4"/>
                      <a:srcRect/>
                      <a:stretch>
                        <a:fillRect/>
                      </a:stretch>
                    </p:blipFill>
                    <p:spPr bwMode="auto">
                      <a:xfrm>
                        <a:off x="223838" y="363538"/>
                        <a:ext cx="8218487" cy="5756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TextBox 5"/>
          <p:cNvSpPr txBox="1"/>
          <p:nvPr/>
        </p:nvSpPr>
        <p:spPr>
          <a:xfrm>
            <a:off x="8410574" y="256490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en-US" sz="2200" dirty="0">
                <a:latin typeface="Arial" pitchFamily="34" charset="0"/>
                <a:cs typeface="Arial" pitchFamily="34" charset="0"/>
              </a:rPr>
              <a:t>6</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
        <p:nvSpPr>
          <p:cNvPr id="7" name="TextBox 6"/>
          <p:cNvSpPr txBox="1"/>
          <p:nvPr/>
        </p:nvSpPr>
        <p:spPr>
          <a:xfrm>
            <a:off x="8416726" y="328498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a:t>
            </a:r>
            <a:r>
              <a:rPr lang="en-US" sz="2200" dirty="0">
                <a:latin typeface="Arial" pitchFamily="34" charset="0"/>
                <a:cs typeface="Arial" pitchFamily="34" charset="0"/>
              </a:rPr>
              <a:t>7</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
        <p:nvSpPr>
          <p:cNvPr id="8" name="TextBox 7"/>
          <p:cNvSpPr txBox="1"/>
          <p:nvPr/>
        </p:nvSpPr>
        <p:spPr>
          <a:xfrm>
            <a:off x="8416726" y="440169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a:t>
            </a:r>
            <a:r>
              <a:rPr lang="en-US" sz="2200" dirty="0" smtClean="0">
                <a:latin typeface="Arial" pitchFamily="34" charset="0"/>
                <a:cs typeface="Arial" pitchFamily="34" charset="0"/>
              </a:rPr>
              <a:t>28</a:t>
            </a:r>
            <a:r>
              <a:rPr lang="kk-KZ" sz="2200" dirty="0" smtClean="0">
                <a:latin typeface="Arial" pitchFamily="34" charset="0"/>
                <a:cs typeface="Arial" pitchFamily="34" charset="0"/>
              </a:rPr>
              <a:t>)</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655703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0777" y="412134"/>
            <a:ext cx="7337778" cy="6186310"/>
          </a:xfrm>
          <a:prstGeom prst="rect">
            <a:avLst/>
          </a:prstGeom>
        </p:spPr>
        <p:txBody>
          <a:bodyPr wrap="square">
            <a:spAutoFit/>
          </a:bodyPr>
          <a:lstStyle/>
          <a:p>
            <a:pPr algn="just"/>
            <a:r>
              <a:rPr lang="en-US" dirty="0">
                <a:latin typeface="Arial"/>
                <a:cs typeface="Arial"/>
              </a:rPr>
              <a:t>A </a:t>
            </a:r>
            <a:r>
              <a:rPr lang="en-US" b="1" dirty="0">
                <a:latin typeface="Arial"/>
                <a:cs typeface="Arial"/>
              </a:rPr>
              <a:t>cylindrical joint </a:t>
            </a:r>
            <a:r>
              <a:rPr lang="en-US" dirty="0">
                <a:latin typeface="Arial"/>
                <a:cs typeface="Arial"/>
              </a:rPr>
              <a:t>(</a:t>
            </a:r>
            <a:r>
              <a:rPr lang="en-US" i="1" dirty="0">
                <a:latin typeface="Arial"/>
                <a:cs typeface="Arial"/>
              </a:rPr>
              <a:t>C</a:t>
            </a:r>
            <a:r>
              <a:rPr lang="en-US" dirty="0">
                <a:latin typeface="Arial"/>
                <a:cs typeface="Arial"/>
              </a:rPr>
              <a:t>) (Fig. 10) permits two relative motions: a rotation and a translation about and along the axis </a:t>
            </a:r>
            <a:r>
              <a:rPr lang="en-US" i="1" dirty="0">
                <a:latin typeface="Arial"/>
                <a:cs typeface="Arial"/>
              </a:rPr>
              <a:t>Z</a:t>
            </a:r>
            <a:r>
              <a:rPr lang="en-US" dirty="0">
                <a:latin typeface="Arial"/>
                <a:cs typeface="Arial"/>
              </a:rPr>
              <a:t>, i.e</a:t>
            </a:r>
            <a:r>
              <a:rPr lang="en-US" i="1" dirty="0">
                <a:latin typeface="Arial"/>
                <a:cs typeface="Arial"/>
              </a:rPr>
              <a:t>. H</a:t>
            </a:r>
            <a:r>
              <a:rPr lang="en-US" dirty="0">
                <a:latin typeface="Arial"/>
                <a:cs typeface="Arial"/>
              </a:rPr>
              <a:t>=2 and </a:t>
            </a:r>
            <a:r>
              <a:rPr lang="en-US" i="1" dirty="0">
                <a:latin typeface="Arial"/>
                <a:cs typeface="Arial"/>
              </a:rPr>
              <a:t>S</a:t>
            </a:r>
            <a:r>
              <a:rPr lang="en-US" dirty="0">
                <a:latin typeface="Arial"/>
                <a:cs typeface="Arial"/>
              </a:rPr>
              <a:t>=4</a:t>
            </a:r>
            <a:r>
              <a:rPr lang="en-US" dirty="0" smtClean="0">
                <a:latin typeface="Arial"/>
                <a:cs typeface="Arial"/>
              </a:rPr>
              <a:t>.</a:t>
            </a: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en-US" dirty="0">
                <a:latin typeface="Arial"/>
                <a:cs typeface="Arial"/>
              </a:rPr>
              <a:t>. 10</a:t>
            </a:r>
            <a:endParaRPr lang="en-AU" dirty="0">
              <a:latin typeface="Arial"/>
              <a:cs typeface="Arial"/>
            </a:endParaRPr>
          </a:p>
        </p:txBody>
      </p:sp>
      <p:sp>
        <p:nvSpPr>
          <p:cNvPr id="6" name="TextBox 5"/>
          <p:cNvSpPr txBox="1"/>
          <p:nvPr/>
        </p:nvSpPr>
        <p:spPr>
          <a:xfrm>
            <a:off x="8596327" y="300788"/>
            <a:ext cx="312906" cy="369332"/>
          </a:xfrm>
          <a:prstGeom prst="rect">
            <a:avLst/>
          </a:prstGeom>
          <a:noFill/>
        </p:spPr>
        <p:txBody>
          <a:bodyPr wrap="none" rtlCol="0">
            <a:spAutoFit/>
          </a:bodyPr>
          <a:lstStyle/>
          <a:p>
            <a:r>
              <a:rPr lang="en-US" dirty="0">
                <a:latin typeface="Arial"/>
                <a:cs typeface="Arial"/>
              </a:rPr>
              <a:t>9</a:t>
            </a:r>
          </a:p>
        </p:txBody>
      </p:sp>
      <p:pic>
        <p:nvPicPr>
          <p:cNvPr id="2" name="Picture 1" descr="Drawing2-Layout2-2.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414" t="23520" r="63836" b="30239"/>
          <a:stretch/>
        </p:blipFill>
        <p:spPr>
          <a:xfrm>
            <a:off x="2502105" y="1037248"/>
            <a:ext cx="4388083" cy="5171032"/>
          </a:xfrm>
          <a:prstGeom prst="rect">
            <a:avLst/>
          </a:prstGeom>
        </p:spPr>
      </p:pic>
    </p:spTree>
    <p:extLst>
      <p:ext uri="{BB962C8B-B14F-4D97-AF65-F5344CB8AC3E}">
        <p14:creationId xmlns:p14="http://schemas.microsoft.com/office/powerpoint/2010/main" val="422563143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a:t>
            </a:r>
            <a:r>
              <a:rPr lang="en-US" sz="2000" b="1" dirty="0" smtClean="0">
                <a:latin typeface="Arial" pitchFamily="34" charset="0"/>
                <a:cs typeface="Arial" pitchFamily="34" charset="0"/>
              </a:rPr>
              <a:t>7</a:t>
            </a:r>
            <a:endParaRPr lang="ru-RU" sz="2000" b="1" dirty="0">
              <a:latin typeface="Arial" pitchFamily="34" charset="0"/>
              <a:cs typeface="Arial" pitchFamily="34" charset="0"/>
            </a:endParaRP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4" name="Объект 3"/>
          <p:cNvGraphicFramePr>
            <a:graphicFrameLocks noChangeAspect="1"/>
          </p:cNvGraphicFramePr>
          <p:nvPr>
            <p:extLst/>
          </p:nvPr>
        </p:nvGraphicFramePr>
        <p:xfrm>
          <a:off x="261938" y="569913"/>
          <a:ext cx="8540750" cy="5649912"/>
        </p:xfrm>
        <a:graphic>
          <a:graphicData uri="http://schemas.openxmlformats.org/presentationml/2006/ole">
            <mc:AlternateContent xmlns:mc="http://schemas.openxmlformats.org/markup-compatibility/2006">
              <mc:Choice xmlns:v="urn:schemas-microsoft-com:vml" Requires="v">
                <p:oleObj spid="_x0000_s100359" name="Equation" r:id="rId3" imgW="8521560" imgH="5473440" progId="Equation.DSMT4">
                  <p:embed/>
                </p:oleObj>
              </mc:Choice>
              <mc:Fallback>
                <p:oleObj name="Equation" r:id="rId3" imgW="8521560" imgH="5473440" progId="Equation.DSMT4">
                  <p:embed/>
                  <p:pic>
                    <p:nvPicPr>
                      <p:cNvPr id="0" name=""/>
                      <p:cNvPicPr>
                        <a:picLocks noChangeAspect="1" noChangeArrowheads="1"/>
                      </p:cNvPicPr>
                      <p:nvPr/>
                    </p:nvPicPr>
                    <p:blipFill>
                      <a:blip r:embed="rId4"/>
                      <a:srcRect/>
                      <a:stretch>
                        <a:fillRect/>
                      </a:stretch>
                    </p:blipFill>
                    <p:spPr bwMode="auto">
                      <a:xfrm>
                        <a:off x="261938" y="569913"/>
                        <a:ext cx="8540750" cy="5649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3"/>
          <p:cNvSpPr>
            <a:spLocks noChangeArrowheads="1"/>
          </p:cNvSpPr>
          <p:nvPr/>
        </p:nvSpPr>
        <p:spPr bwMode="auto">
          <a:xfrm>
            <a:off x="0" y="6791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 name="TextBox 5"/>
          <p:cNvSpPr txBox="1"/>
          <p:nvPr/>
        </p:nvSpPr>
        <p:spPr>
          <a:xfrm>
            <a:off x="8423920" y="141277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(31)</a:t>
            </a:r>
            <a:endParaRPr lang="ru-RU" sz="2200" dirty="0">
              <a:latin typeface="Arial" pitchFamily="34" charset="0"/>
              <a:cs typeface="Arial" pitchFamily="34" charset="0"/>
            </a:endParaRPr>
          </a:p>
        </p:txBody>
      </p:sp>
      <p:sp>
        <p:nvSpPr>
          <p:cNvPr id="7" name="TextBox 6"/>
          <p:cNvSpPr txBox="1"/>
          <p:nvPr/>
        </p:nvSpPr>
        <p:spPr>
          <a:xfrm>
            <a:off x="8425814" y="3717032"/>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(32)</a:t>
            </a:r>
            <a:endParaRPr lang="ru-RU" sz="2200" dirty="0">
              <a:latin typeface="Arial" pitchFamily="34" charset="0"/>
              <a:cs typeface="Arial" pitchFamily="34" charset="0"/>
            </a:endParaRPr>
          </a:p>
        </p:txBody>
      </p:sp>
      <p:sp>
        <p:nvSpPr>
          <p:cNvPr id="9" name="TextBox 8"/>
          <p:cNvSpPr txBox="1"/>
          <p:nvPr/>
        </p:nvSpPr>
        <p:spPr>
          <a:xfrm>
            <a:off x="8429187" y="4616886"/>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(33)</a:t>
            </a:r>
            <a:endParaRPr lang="ru-RU" sz="2200" dirty="0">
              <a:latin typeface="Arial" pitchFamily="34" charset="0"/>
              <a:cs typeface="Arial" pitchFamily="34" charset="0"/>
            </a:endParaRPr>
          </a:p>
        </p:txBody>
      </p:sp>
      <p:sp>
        <p:nvSpPr>
          <p:cNvPr id="10" name="TextBox 9"/>
          <p:cNvSpPr txBox="1"/>
          <p:nvPr/>
        </p:nvSpPr>
        <p:spPr>
          <a:xfrm>
            <a:off x="8416584" y="5845584"/>
            <a:ext cx="720080" cy="430887"/>
          </a:xfrm>
          <a:prstGeom prst="rect">
            <a:avLst/>
          </a:prstGeom>
          <a:noFill/>
        </p:spPr>
        <p:txBody>
          <a:bodyPr wrap="square" rtlCol="0">
            <a:spAutoFit/>
          </a:bodyPr>
          <a:lstStyle/>
          <a:p>
            <a:r>
              <a:rPr lang="kk-KZ" sz="2200" dirty="0" smtClean="0">
                <a:latin typeface="Arial" pitchFamily="34" charset="0"/>
                <a:cs typeface="Arial" pitchFamily="34" charset="0"/>
              </a:rPr>
              <a:t>(34)</a:t>
            </a:r>
            <a:endParaRPr lang="ru-RU" sz="2200" dirty="0">
              <a:latin typeface="Arial" pitchFamily="34" charset="0"/>
              <a:cs typeface="Arial" pitchFamily="34" charset="0"/>
            </a:endParaRPr>
          </a:p>
        </p:txBody>
      </p:sp>
    </p:spTree>
    <p:extLst>
      <p:ext uri="{BB962C8B-B14F-4D97-AF65-F5344CB8AC3E}">
        <p14:creationId xmlns:p14="http://schemas.microsoft.com/office/powerpoint/2010/main" val="1284811564"/>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82533" y="6404337"/>
            <a:ext cx="599460" cy="400110"/>
          </a:xfrm>
          <a:prstGeom prst="rect">
            <a:avLst/>
          </a:prstGeom>
          <a:solidFill>
            <a:srgbClr val="00B0F0"/>
          </a:solidFill>
        </p:spPr>
        <p:txBody>
          <a:bodyPr wrap="square" rtlCol="0">
            <a:spAutoFit/>
          </a:bodyPr>
          <a:lstStyle/>
          <a:p>
            <a:pPr algn="ctr"/>
            <a:r>
              <a:rPr lang="kk-KZ" sz="2000" b="1" dirty="0" smtClean="0">
                <a:latin typeface="Arial" pitchFamily="34" charset="0"/>
                <a:cs typeface="Arial" pitchFamily="34" charset="0"/>
              </a:rPr>
              <a:t>28</a:t>
            </a:r>
            <a:endParaRPr lang="ru-RU" sz="2000" b="1" dirty="0">
              <a:latin typeface="Arial" pitchFamily="34" charset="0"/>
              <a:cs typeface="Arial" pitchFamily="34" charset="0"/>
            </a:endParaRPr>
          </a:p>
        </p:txBody>
      </p:sp>
      <p:graphicFrame>
        <p:nvGraphicFramePr>
          <p:cNvPr id="3" name="Объект 2"/>
          <p:cNvGraphicFramePr>
            <a:graphicFrameLocks noChangeAspect="1"/>
          </p:cNvGraphicFramePr>
          <p:nvPr>
            <p:extLst/>
          </p:nvPr>
        </p:nvGraphicFramePr>
        <p:xfrm>
          <a:off x="323528" y="251704"/>
          <a:ext cx="8343900" cy="749301"/>
        </p:xfrm>
        <a:graphic>
          <a:graphicData uri="http://schemas.openxmlformats.org/presentationml/2006/ole">
            <mc:AlternateContent xmlns:mc="http://schemas.openxmlformats.org/markup-compatibility/2006">
              <mc:Choice xmlns:v="urn:schemas-microsoft-com:vml" Requires="v">
                <p:oleObj spid="_x0000_s101383" name="Equation" r:id="rId3" imgW="8343720" imgH="749160" progId="Equation.DSMT4">
                  <p:embed/>
                </p:oleObj>
              </mc:Choice>
              <mc:Fallback>
                <p:oleObj name="Equation" r:id="rId3" imgW="8343720" imgH="749160" progId="Equation.DSMT4">
                  <p:embed/>
                  <p:pic>
                    <p:nvPicPr>
                      <p:cNvPr id="0" name=""/>
                      <p:cNvPicPr/>
                      <p:nvPr/>
                    </p:nvPicPr>
                    <p:blipFill>
                      <a:blip r:embed="rId4"/>
                      <a:stretch>
                        <a:fillRect/>
                      </a:stretch>
                    </p:blipFill>
                    <p:spPr>
                      <a:xfrm>
                        <a:off x="323528" y="251704"/>
                        <a:ext cx="8343900" cy="749301"/>
                      </a:xfrm>
                      <a:prstGeom prst="rect">
                        <a:avLst/>
                      </a:prstGeom>
                    </p:spPr>
                  </p:pic>
                </p:oleObj>
              </mc:Fallback>
            </mc:AlternateContent>
          </a:graphicData>
        </a:graphic>
      </p:graphicFrame>
      <p:pic>
        <p:nvPicPr>
          <p:cNvPr id="3174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578" b="-1"/>
          <a:stretch/>
        </p:blipFill>
        <p:spPr bwMode="auto">
          <a:xfrm>
            <a:off x="1907704" y="776920"/>
            <a:ext cx="4824536" cy="5627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3702241" y="6404337"/>
            <a:ext cx="939681" cy="446276"/>
          </a:xfrm>
          <a:prstGeom prst="rect">
            <a:avLst/>
          </a:prstGeom>
        </p:spPr>
        <p:txBody>
          <a:bodyPr wrap="none">
            <a:spAutoFit/>
          </a:bodyPr>
          <a:lstStyle/>
          <a:p>
            <a:r>
              <a:rPr lang="kk-KZ" sz="2300" dirty="0" smtClean="0">
                <a:latin typeface="Arial" pitchFamily="34" charset="0"/>
                <a:cs typeface="Arial" pitchFamily="34" charset="0"/>
              </a:rPr>
              <a:t>Рис.7</a:t>
            </a:r>
            <a:endParaRPr lang="ru-RU" sz="2300" dirty="0">
              <a:latin typeface="Arial" pitchFamily="34" charset="0"/>
              <a:cs typeface="Arial" pitchFamily="34" charset="0"/>
            </a:endParaRPr>
          </a:p>
        </p:txBody>
      </p:sp>
    </p:spTree>
    <p:extLst>
      <p:ext uri="{BB962C8B-B14F-4D97-AF65-F5344CB8AC3E}">
        <p14:creationId xmlns:p14="http://schemas.microsoft.com/office/powerpoint/2010/main" val="140300924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048672"/>
          </a:xfrm>
        </p:spPr>
        <p:txBody>
          <a:bodyPr>
            <a:normAutofit/>
          </a:bodyPr>
          <a:lstStyle/>
          <a:p>
            <a:pPr marL="0" indent="0">
              <a:buNone/>
            </a:pPr>
            <a:r>
              <a:rPr lang="ru-RU" sz="2000" dirty="0">
                <a:latin typeface="Arial" pitchFamily="34" charset="0"/>
                <a:cs typeface="Arial" pitchFamily="34" charset="0"/>
              </a:rPr>
              <a:t>Свяжем со стойкой </a:t>
            </a:r>
            <a:r>
              <a:rPr lang="ru-RU" sz="2000" dirty="0" smtClean="0">
                <a:latin typeface="Arial" pitchFamily="34" charset="0"/>
                <a:cs typeface="Arial" pitchFamily="34" charset="0"/>
              </a:rPr>
              <a:t>абсолютную систему </a:t>
            </a:r>
            <a:r>
              <a:rPr lang="ru-RU" sz="2000" dirty="0">
                <a:latin typeface="Arial" pitchFamily="34" charset="0"/>
                <a:cs typeface="Arial" pitchFamily="34" charset="0"/>
              </a:rPr>
              <a:t>координат  </a:t>
            </a:r>
            <a:r>
              <a:rPr lang="ru-RU" sz="2000" dirty="0" smtClean="0">
                <a:latin typeface="Arial" pitchFamily="34" charset="0"/>
                <a:cs typeface="Arial" pitchFamily="34" charset="0"/>
              </a:rPr>
              <a:t>              . Тогда </a:t>
            </a:r>
            <a:r>
              <a:rPr lang="ru-RU" sz="2000" dirty="0">
                <a:latin typeface="Arial" pitchFamily="34" charset="0"/>
                <a:cs typeface="Arial" pitchFamily="34" charset="0"/>
              </a:rPr>
              <a:t>координаты точки на любом подвижном звене  </a:t>
            </a:r>
            <a:r>
              <a:rPr lang="ru-RU" sz="2000" dirty="0" smtClean="0">
                <a:latin typeface="Arial" pitchFamily="34" charset="0"/>
                <a:cs typeface="Arial" pitchFamily="34" charset="0"/>
              </a:rPr>
              <a:t>           определяются </a:t>
            </a:r>
            <a:r>
              <a:rPr lang="ru-RU" sz="2000" dirty="0">
                <a:latin typeface="Arial" pitchFamily="34" charset="0"/>
                <a:cs typeface="Arial" pitchFamily="34" charset="0"/>
              </a:rPr>
              <a:t>уравнением</a:t>
            </a:r>
          </a:p>
          <a:p>
            <a:pPr marL="0" indent="0">
              <a:buNone/>
            </a:pPr>
            <a:r>
              <a:rPr lang="ru-RU" sz="2000" dirty="0">
                <a:latin typeface="Arial" pitchFamily="34" charset="0"/>
                <a:cs typeface="Arial" pitchFamily="34" charset="0"/>
              </a:rPr>
              <a:t>					 .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33</a:t>
            </a:r>
            <a:r>
              <a:rPr lang="ru-RU"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Здесь </a:t>
            </a:r>
            <a:r>
              <a:rPr lang="ru-RU" sz="2000" dirty="0">
                <a:latin typeface="Arial" pitchFamily="34" charset="0"/>
                <a:cs typeface="Arial" pitchFamily="34" charset="0"/>
              </a:rPr>
              <a:t>матрица   </a:t>
            </a:r>
            <a:r>
              <a:rPr lang="ru-RU" sz="2000" dirty="0" smtClean="0">
                <a:latin typeface="Arial" pitchFamily="34" charset="0"/>
                <a:cs typeface="Arial" pitchFamily="34" charset="0"/>
              </a:rPr>
              <a:t>   с </a:t>
            </a:r>
            <a:r>
              <a:rPr lang="ru-RU" sz="2000" dirty="0">
                <a:latin typeface="Arial" pitchFamily="34" charset="0"/>
                <a:cs typeface="Arial" pitchFamily="34" charset="0"/>
              </a:rPr>
              <a:t>постоянными параметрами представляет собой матрицу перехода с системы координат </a:t>
            </a:r>
            <a:r>
              <a:rPr lang="ru-RU" sz="2000" dirty="0" smtClean="0">
                <a:latin typeface="Arial" pitchFamily="34" charset="0"/>
                <a:cs typeface="Arial" pitchFamily="34" charset="0"/>
              </a:rPr>
              <a:t>                 к </a:t>
            </a:r>
            <a:r>
              <a:rPr lang="ru-RU" sz="2000" dirty="0">
                <a:latin typeface="Arial" pitchFamily="34" charset="0"/>
                <a:cs typeface="Arial" pitchFamily="34" charset="0"/>
              </a:rPr>
              <a:t>системе координат  </a:t>
            </a:r>
            <a:r>
              <a:rPr lang="ru-RU" sz="2000" dirty="0" smtClean="0">
                <a:latin typeface="Arial" pitchFamily="34" charset="0"/>
                <a:cs typeface="Arial" pitchFamily="34" charset="0"/>
              </a:rPr>
              <a:t>и </a:t>
            </a:r>
            <a:r>
              <a:rPr lang="ru-RU" sz="2000" dirty="0">
                <a:latin typeface="Arial" pitchFamily="34" charset="0"/>
                <a:cs typeface="Arial" pitchFamily="34" charset="0"/>
              </a:rPr>
              <a:t>определяется </a:t>
            </a:r>
            <a:r>
              <a:rPr lang="ru-RU" sz="2000" dirty="0" smtClean="0">
                <a:latin typeface="Arial" pitchFamily="34" charset="0"/>
                <a:cs typeface="Arial" pitchFamily="34" charset="0"/>
              </a:rPr>
              <a:t>уравнением </a:t>
            </a: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(3</a:t>
            </a:r>
            <a:r>
              <a:rPr lang="en-US" sz="2000" dirty="0" smtClean="0">
                <a:latin typeface="Arial" pitchFamily="34" charset="0"/>
                <a:cs typeface="Arial" pitchFamily="34" charset="0"/>
              </a:rPr>
              <a:t>4</a:t>
            </a:r>
            <a:r>
              <a:rPr lang="ru-RU"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Если ввести обозначение</a:t>
            </a:r>
          </a:p>
          <a:p>
            <a:pPr marL="0" indent="0">
              <a:buNone/>
            </a:pPr>
            <a:r>
              <a:rPr lang="ru-RU" sz="2000" dirty="0" smtClean="0">
                <a:latin typeface="Arial" pitchFamily="34" charset="0"/>
                <a:cs typeface="Arial" pitchFamily="34" charset="0"/>
              </a:rPr>
              <a:t>					 		                (3</a:t>
            </a:r>
            <a:r>
              <a:rPr lang="en-US" sz="2000" dirty="0" smtClean="0">
                <a:latin typeface="Arial" pitchFamily="34" charset="0"/>
                <a:cs typeface="Arial" pitchFamily="34" charset="0"/>
              </a:rPr>
              <a:t>5</a:t>
            </a:r>
            <a:r>
              <a:rPr lang="ru-RU" sz="2000" dirty="0" smtClean="0">
                <a:latin typeface="Arial" pitchFamily="34" charset="0"/>
                <a:cs typeface="Arial" pitchFamily="34" charset="0"/>
              </a:rPr>
              <a:t>)</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то уравнение (33) принимает вид</a:t>
            </a:r>
          </a:p>
          <a:p>
            <a:pPr marL="0" indent="0">
              <a:buNone/>
            </a:pPr>
            <a:r>
              <a:rPr lang="ru-RU" sz="2000" dirty="0" smtClean="0">
                <a:latin typeface="Arial" pitchFamily="34" charset="0"/>
                <a:cs typeface="Arial" pitchFamily="34" charset="0"/>
              </a:rPr>
              <a:t>								   (3</a:t>
            </a:r>
            <a:r>
              <a:rPr lang="en-US" sz="2000" dirty="0" smtClean="0">
                <a:latin typeface="Arial" pitchFamily="34" charset="0"/>
                <a:cs typeface="Arial" pitchFamily="34" charset="0"/>
              </a:rPr>
              <a:t>6</a:t>
            </a:r>
            <a:r>
              <a:rPr lang="ru-RU" sz="2000" dirty="0" smtClean="0">
                <a:latin typeface="Arial" pitchFamily="34" charset="0"/>
                <a:cs typeface="Arial" pitchFamily="34" charset="0"/>
              </a:rPr>
              <a:t>)</a:t>
            </a:r>
          </a:p>
          <a:p>
            <a:pPr marL="0" indent="0">
              <a:buNone/>
            </a:pPr>
            <a:endParaRPr lang="ru-RU" sz="2000" dirty="0" smtClean="0">
              <a:latin typeface="Arial" pitchFamily="34" charset="0"/>
              <a:cs typeface="Arial" pitchFamily="34" charset="0"/>
            </a:endParaRPr>
          </a:p>
        </p:txBody>
      </p:sp>
      <p:graphicFrame>
        <p:nvGraphicFramePr>
          <p:cNvPr id="5" name="Объект 4"/>
          <p:cNvGraphicFramePr>
            <a:graphicFrameLocks noChangeAspect="1"/>
          </p:cNvGraphicFramePr>
          <p:nvPr>
            <p:extLst/>
          </p:nvPr>
        </p:nvGraphicFramePr>
        <p:xfrm>
          <a:off x="6806902" y="452537"/>
          <a:ext cx="933450" cy="384175"/>
        </p:xfrm>
        <a:graphic>
          <a:graphicData uri="http://schemas.openxmlformats.org/presentationml/2006/ole">
            <mc:AlternateContent xmlns:mc="http://schemas.openxmlformats.org/markup-compatibility/2006">
              <mc:Choice xmlns:v="urn:schemas-microsoft-com:vml" Requires="v">
                <p:oleObj spid="_x0000_s123906" name="Формула" r:id="rId3" imgW="672840" imgH="279360" progId="Equation.3">
                  <p:embed/>
                </p:oleObj>
              </mc:Choice>
              <mc:Fallback>
                <p:oleObj name="Формула" r:id="rId3" imgW="672840" imgH="279360" progId="Equation.3">
                  <p:embed/>
                  <p:pic>
                    <p:nvPicPr>
                      <p:cNvPr id="0" name=""/>
                      <p:cNvPicPr>
                        <a:picLocks noChangeAspect="1" noChangeArrowheads="1"/>
                      </p:cNvPicPr>
                      <p:nvPr/>
                    </p:nvPicPr>
                    <p:blipFill>
                      <a:blip r:embed="rId4"/>
                      <a:srcRect/>
                      <a:stretch>
                        <a:fillRect/>
                      </a:stretch>
                    </p:blipFill>
                    <p:spPr bwMode="auto">
                      <a:xfrm>
                        <a:off x="6806902" y="452537"/>
                        <a:ext cx="933450" cy="384175"/>
                      </a:xfrm>
                      <a:prstGeom prst="rect">
                        <a:avLst/>
                      </a:prstGeom>
                      <a:noFill/>
                    </p:spPr>
                  </p:pic>
                </p:oleObj>
              </mc:Fallback>
            </mc:AlternateContent>
          </a:graphicData>
        </a:graphic>
      </p:graphicFrame>
      <p:graphicFrame>
        <p:nvGraphicFramePr>
          <p:cNvPr id="8" name="Объект 7"/>
          <p:cNvGraphicFramePr>
            <a:graphicFrameLocks noChangeAspect="1"/>
          </p:cNvGraphicFramePr>
          <p:nvPr>
            <p:extLst>
              <p:ext uri="{D42A27DB-BD31-4B8C-83A1-F6EECF244321}">
                <p14:modId xmlns:p14="http://schemas.microsoft.com/office/powerpoint/2010/main" val="1247851372"/>
              </p:ext>
            </p:extLst>
          </p:nvPr>
        </p:nvGraphicFramePr>
        <p:xfrm>
          <a:off x="6912260" y="773654"/>
          <a:ext cx="504056" cy="326955"/>
        </p:xfrm>
        <a:graphic>
          <a:graphicData uri="http://schemas.openxmlformats.org/presentationml/2006/ole">
            <mc:AlternateContent xmlns:mc="http://schemas.openxmlformats.org/markup-compatibility/2006">
              <mc:Choice xmlns:v="urn:schemas-microsoft-com:vml" Requires="v">
                <p:oleObj spid="_x0000_s123907" name="Формула" r:id="rId5" imgW="355600" imgH="228600" progId="Equation.3">
                  <p:embed/>
                </p:oleObj>
              </mc:Choice>
              <mc:Fallback>
                <p:oleObj name="Формула" r:id="rId5" imgW="3556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2260" y="773654"/>
                        <a:ext cx="504056" cy="326955"/>
                      </a:xfrm>
                      <a:prstGeom prst="rect">
                        <a:avLst/>
                      </a:prstGeom>
                      <a:noFill/>
                    </p:spPr>
                  </p:pic>
                </p:oleObj>
              </mc:Fallback>
            </mc:AlternateContent>
          </a:graphicData>
        </a:graphic>
      </p:graphicFrame>
      <p:graphicFrame>
        <p:nvGraphicFramePr>
          <p:cNvPr id="11" name="Объект 10"/>
          <p:cNvGraphicFramePr>
            <a:graphicFrameLocks noChangeAspect="1"/>
          </p:cNvGraphicFramePr>
          <p:nvPr>
            <p:extLst/>
          </p:nvPr>
        </p:nvGraphicFramePr>
        <p:xfrm>
          <a:off x="2195588" y="1340768"/>
          <a:ext cx="4536652" cy="542969"/>
        </p:xfrm>
        <a:graphic>
          <a:graphicData uri="http://schemas.openxmlformats.org/presentationml/2006/ole">
            <mc:AlternateContent xmlns:mc="http://schemas.openxmlformats.org/markup-compatibility/2006">
              <mc:Choice xmlns:v="urn:schemas-microsoft-com:vml" Requires="v">
                <p:oleObj spid="_x0000_s123908" name="Формула" r:id="rId7" imgW="2616120" imgH="317160" progId="Equation.3">
                  <p:embed/>
                </p:oleObj>
              </mc:Choice>
              <mc:Fallback>
                <p:oleObj name="Формула" r:id="rId7" imgW="2616120" imgH="317160" progId="Equation.3">
                  <p:embed/>
                  <p:pic>
                    <p:nvPicPr>
                      <p:cNvPr id="0" name=""/>
                      <p:cNvPicPr>
                        <a:picLocks noChangeAspect="1" noChangeArrowheads="1"/>
                      </p:cNvPicPr>
                      <p:nvPr/>
                    </p:nvPicPr>
                    <p:blipFill>
                      <a:blip r:embed="rId8"/>
                      <a:srcRect/>
                      <a:stretch>
                        <a:fillRect/>
                      </a:stretch>
                    </p:blipFill>
                    <p:spPr bwMode="auto">
                      <a:xfrm>
                        <a:off x="2195588" y="1340768"/>
                        <a:ext cx="4536652" cy="542969"/>
                      </a:xfrm>
                      <a:prstGeom prst="rect">
                        <a:avLst/>
                      </a:prstGeom>
                      <a:noFill/>
                    </p:spPr>
                  </p:pic>
                </p:oleObj>
              </mc:Fallback>
            </mc:AlternateContent>
          </a:graphicData>
        </a:graphic>
      </p:graphicFrame>
      <p:graphicFrame>
        <p:nvGraphicFramePr>
          <p:cNvPr id="14" name="Объект 13"/>
          <p:cNvGraphicFramePr>
            <a:graphicFrameLocks noChangeAspect="1"/>
          </p:cNvGraphicFramePr>
          <p:nvPr>
            <p:extLst/>
          </p:nvPr>
        </p:nvGraphicFramePr>
        <p:xfrm>
          <a:off x="2337842" y="2060848"/>
          <a:ext cx="361950" cy="476250"/>
        </p:xfrm>
        <a:graphic>
          <a:graphicData uri="http://schemas.openxmlformats.org/presentationml/2006/ole">
            <mc:AlternateContent xmlns:mc="http://schemas.openxmlformats.org/markup-compatibility/2006">
              <mc:Choice xmlns:v="urn:schemas-microsoft-com:vml" Requires="v">
                <p:oleObj spid="_x0000_s123909" name="Формула" r:id="rId9" imgW="190440" imgH="253800" progId="Equation.3">
                  <p:embed/>
                </p:oleObj>
              </mc:Choice>
              <mc:Fallback>
                <p:oleObj name="Формула" r:id="rId9" imgW="190440" imgH="253800" progId="Equation.3">
                  <p:embed/>
                  <p:pic>
                    <p:nvPicPr>
                      <p:cNvPr id="0" name=""/>
                      <p:cNvPicPr>
                        <a:picLocks noChangeAspect="1" noChangeArrowheads="1"/>
                      </p:cNvPicPr>
                      <p:nvPr/>
                    </p:nvPicPr>
                    <p:blipFill>
                      <a:blip r:embed="rId10"/>
                      <a:srcRect/>
                      <a:stretch>
                        <a:fillRect/>
                      </a:stretch>
                    </p:blipFill>
                    <p:spPr bwMode="auto">
                      <a:xfrm>
                        <a:off x="2337842" y="2060848"/>
                        <a:ext cx="361950" cy="476250"/>
                      </a:xfrm>
                      <a:prstGeom prst="rect">
                        <a:avLst/>
                      </a:prstGeom>
                      <a:noFill/>
                    </p:spPr>
                  </p:pic>
                </p:oleObj>
              </mc:Fallback>
            </mc:AlternateContent>
          </a:graphicData>
        </a:graphic>
      </p:graphicFrame>
      <p:graphicFrame>
        <p:nvGraphicFramePr>
          <p:cNvPr id="17" name="Объект 16"/>
          <p:cNvGraphicFramePr>
            <a:graphicFrameLocks noChangeAspect="1"/>
          </p:cNvGraphicFramePr>
          <p:nvPr>
            <p:extLst/>
          </p:nvPr>
        </p:nvGraphicFramePr>
        <p:xfrm>
          <a:off x="7884368" y="2188667"/>
          <a:ext cx="876300" cy="376237"/>
        </p:xfrm>
        <a:graphic>
          <a:graphicData uri="http://schemas.openxmlformats.org/presentationml/2006/ole">
            <mc:AlternateContent xmlns:mc="http://schemas.openxmlformats.org/markup-compatibility/2006">
              <mc:Choice xmlns:v="urn:schemas-microsoft-com:vml" Requires="v">
                <p:oleObj spid="_x0000_s123910" name="Формула" r:id="rId11" imgW="647640" imgH="279360" progId="Equation.3">
                  <p:embed/>
                </p:oleObj>
              </mc:Choice>
              <mc:Fallback>
                <p:oleObj name="Формула" r:id="rId11" imgW="647640" imgH="279360" progId="Equation.3">
                  <p:embed/>
                  <p:pic>
                    <p:nvPicPr>
                      <p:cNvPr id="0" name=""/>
                      <p:cNvPicPr>
                        <a:picLocks noChangeAspect="1" noChangeArrowheads="1"/>
                      </p:cNvPicPr>
                      <p:nvPr/>
                    </p:nvPicPr>
                    <p:blipFill>
                      <a:blip r:embed="rId12"/>
                      <a:srcRect/>
                      <a:stretch>
                        <a:fillRect/>
                      </a:stretch>
                    </p:blipFill>
                    <p:spPr bwMode="auto">
                      <a:xfrm>
                        <a:off x="7884368" y="2188667"/>
                        <a:ext cx="876300" cy="376237"/>
                      </a:xfrm>
                      <a:prstGeom prst="rect">
                        <a:avLst/>
                      </a:prstGeom>
                      <a:noFill/>
                    </p:spPr>
                  </p:pic>
                </p:oleObj>
              </mc:Fallback>
            </mc:AlternateContent>
          </a:graphicData>
        </a:graphic>
      </p:graphicFrame>
      <p:sp>
        <p:nvSpPr>
          <p:cNvPr id="18" name="Rectangle 16"/>
          <p:cNvSpPr>
            <a:spLocks noChangeArrowheads="1"/>
          </p:cNvSpPr>
          <p:nvPr/>
        </p:nvSpPr>
        <p:spPr bwMode="auto">
          <a:xfrm>
            <a:off x="152400" y="39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3606726" y="3373686"/>
          <a:ext cx="1757362" cy="487362"/>
        </p:xfrm>
        <a:graphic>
          <a:graphicData uri="http://schemas.openxmlformats.org/presentationml/2006/ole">
            <mc:AlternateContent xmlns:mc="http://schemas.openxmlformats.org/markup-compatibility/2006">
              <mc:Choice xmlns:v="urn:schemas-microsoft-com:vml" Requires="v">
                <p:oleObj spid="_x0000_s123911" name="Формула" r:id="rId13" imgW="990360" imgH="279360" progId="Equation.3">
                  <p:embed/>
                </p:oleObj>
              </mc:Choice>
              <mc:Fallback>
                <p:oleObj name="Формула" r:id="rId13" imgW="990360" imgH="279360" progId="Equation.3">
                  <p:embed/>
                  <p:pic>
                    <p:nvPicPr>
                      <p:cNvPr id="0" name=""/>
                      <p:cNvPicPr>
                        <a:picLocks noChangeAspect="1" noChangeArrowheads="1"/>
                      </p:cNvPicPr>
                      <p:nvPr/>
                    </p:nvPicPr>
                    <p:blipFill>
                      <a:blip r:embed="rId14"/>
                      <a:srcRect/>
                      <a:stretch>
                        <a:fillRect/>
                      </a:stretch>
                    </p:blipFill>
                    <p:spPr bwMode="auto">
                      <a:xfrm>
                        <a:off x="3606726" y="3373686"/>
                        <a:ext cx="1757362" cy="487362"/>
                      </a:xfrm>
                      <a:prstGeom prst="rect">
                        <a:avLst/>
                      </a:prstGeom>
                      <a:noFill/>
                    </p:spPr>
                  </p:pic>
                </p:oleObj>
              </mc:Fallback>
            </mc:AlternateContent>
          </a:graphicData>
        </a:graphic>
      </p:graphicFrame>
      <p:sp>
        <p:nvSpPr>
          <p:cNvPr id="21" name="Rectangle 19"/>
          <p:cNvSpPr>
            <a:spLocks noChangeArrowheads="1"/>
          </p:cNvSpPr>
          <p:nvPr/>
        </p:nvSpPr>
        <p:spPr bwMode="auto">
          <a:xfrm>
            <a:off x="30480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2" name="Объект 21"/>
          <p:cNvGraphicFramePr>
            <a:graphicFrameLocks noChangeAspect="1"/>
          </p:cNvGraphicFramePr>
          <p:nvPr>
            <p:extLst/>
          </p:nvPr>
        </p:nvGraphicFramePr>
        <p:xfrm>
          <a:off x="1452017" y="4521622"/>
          <a:ext cx="5856287" cy="563562"/>
        </p:xfrm>
        <a:graphic>
          <a:graphicData uri="http://schemas.openxmlformats.org/presentationml/2006/ole">
            <mc:AlternateContent xmlns:mc="http://schemas.openxmlformats.org/markup-compatibility/2006">
              <mc:Choice xmlns:v="urn:schemas-microsoft-com:vml" Requires="v">
                <p:oleObj spid="_x0000_s123912" name="Формула" r:id="rId15" imgW="3009600" imgH="291960" progId="Equation.3">
                  <p:embed/>
                </p:oleObj>
              </mc:Choice>
              <mc:Fallback>
                <p:oleObj name="Формула" r:id="rId15" imgW="3009600" imgH="291960" progId="Equation.3">
                  <p:embed/>
                  <p:pic>
                    <p:nvPicPr>
                      <p:cNvPr id="0" name=""/>
                      <p:cNvPicPr>
                        <a:picLocks noChangeAspect="1" noChangeArrowheads="1"/>
                      </p:cNvPicPr>
                      <p:nvPr/>
                    </p:nvPicPr>
                    <p:blipFill>
                      <a:blip r:embed="rId16"/>
                      <a:srcRect/>
                      <a:stretch>
                        <a:fillRect/>
                      </a:stretch>
                    </p:blipFill>
                    <p:spPr bwMode="auto">
                      <a:xfrm>
                        <a:off x="1452017" y="4521622"/>
                        <a:ext cx="5856287" cy="563562"/>
                      </a:xfrm>
                      <a:prstGeom prst="rect">
                        <a:avLst/>
                      </a:prstGeom>
                      <a:noFill/>
                      <a:ln>
                        <a:noFill/>
                      </a:ln>
                    </p:spPr>
                  </p:pic>
                </p:oleObj>
              </mc:Fallback>
            </mc:AlternateContent>
          </a:graphicData>
        </a:graphic>
      </p:graphicFrame>
      <p:graphicFrame>
        <p:nvGraphicFramePr>
          <p:cNvPr id="23" name="Объект 22"/>
          <p:cNvGraphicFramePr>
            <a:graphicFrameLocks noChangeAspect="1"/>
          </p:cNvGraphicFramePr>
          <p:nvPr>
            <p:extLst/>
          </p:nvPr>
        </p:nvGraphicFramePr>
        <p:xfrm>
          <a:off x="2768600" y="5587454"/>
          <a:ext cx="2744788" cy="577850"/>
        </p:xfrm>
        <a:graphic>
          <a:graphicData uri="http://schemas.openxmlformats.org/presentationml/2006/ole">
            <mc:AlternateContent xmlns:mc="http://schemas.openxmlformats.org/markup-compatibility/2006">
              <mc:Choice xmlns:v="urn:schemas-microsoft-com:vml" Requires="v">
                <p:oleObj spid="_x0000_s123913" name="Формула" r:id="rId17" imgW="1371600" imgH="291960" progId="Equation.3">
                  <p:embed/>
                </p:oleObj>
              </mc:Choice>
              <mc:Fallback>
                <p:oleObj name="Формула" r:id="rId17" imgW="1371600" imgH="291960" progId="Equation.3">
                  <p:embed/>
                  <p:pic>
                    <p:nvPicPr>
                      <p:cNvPr id="0" name=""/>
                      <p:cNvPicPr>
                        <a:picLocks noChangeAspect="1" noChangeArrowheads="1"/>
                      </p:cNvPicPr>
                      <p:nvPr/>
                    </p:nvPicPr>
                    <p:blipFill>
                      <a:blip r:embed="rId18"/>
                      <a:srcRect/>
                      <a:stretch>
                        <a:fillRect/>
                      </a:stretch>
                    </p:blipFill>
                    <p:spPr bwMode="auto">
                      <a:xfrm>
                        <a:off x="2768600" y="5587454"/>
                        <a:ext cx="2744788" cy="577850"/>
                      </a:xfrm>
                      <a:prstGeom prst="rect">
                        <a:avLst/>
                      </a:prstGeom>
                      <a:noFill/>
                      <a:ln>
                        <a:noFill/>
                      </a:ln>
                    </p:spPr>
                  </p:pic>
                </p:oleObj>
              </mc:Fallback>
            </mc:AlternateContent>
          </a:graphicData>
        </a:graphic>
      </p:graphicFrame>
      <p:sp>
        <p:nvSpPr>
          <p:cNvPr id="24" name="Прямоугольник 23"/>
          <p:cNvSpPr/>
          <p:nvPr/>
        </p:nvSpPr>
        <p:spPr>
          <a:xfrm>
            <a:off x="4140969" y="16225"/>
            <a:ext cx="718466" cy="369332"/>
          </a:xfrm>
          <a:prstGeom prst="rect">
            <a:avLst/>
          </a:prstGeom>
        </p:spPr>
        <p:txBody>
          <a:bodyPr wrap="none">
            <a:spAutoFit/>
          </a:bodyPr>
          <a:lstStyle/>
          <a:p>
            <a:r>
              <a:rPr lang="ru-RU" dirty="0" smtClean="0"/>
              <a:t>- 29 - </a:t>
            </a:r>
            <a:endParaRPr lang="ru-RU" dirty="0"/>
          </a:p>
        </p:txBody>
      </p:sp>
      <p:graphicFrame>
        <p:nvGraphicFramePr>
          <p:cNvPr id="25" name="Объект 24"/>
          <p:cNvGraphicFramePr>
            <a:graphicFrameLocks noChangeAspect="1"/>
          </p:cNvGraphicFramePr>
          <p:nvPr>
            <p:extLst/>
          </p:nvPr>
        </p:nvGraphicFramePr>
        <p:xfrm>
          <a:off x="6230838" y="2468761"/>
          <a:ext cx="933450" cy="384175"/>
        </p:xfrm>
        <a:graphic>
          <a:graphicData uri="http://schemas.openxmlformats.org/presentationml/2006/ole">
            <mc:AlternateContent xmlns:mc="http://schemas.openxmlformats.org/markup-compatibility/2006">
              <mc:Choice xmlns:v="urn:schemas-microsoft-com:vml" Requires="v">
                <p:oleObj spid="_x0000_s123914" name="Формула" r:id="rId19" imgW="672840" imgH="279360" progId="Equation.3">
                  <p:embed/>
                </p:oleObj>
              </mc:Choice>
              <mc:Fallback>
                <p:oleObj name="Формула" r:id="rId19" imgW="672840" imgH="279360" progId="Equation.3">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230838" y="2468761"/>
                        <a:ext cx="933450"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8431877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32656"/>
            <a:ext cx="8229600" cy="6048672"/>
          </a:xfrm>
        </p:spPr>
        <p:txBody>
          <a:bodyPr>
            <a:normAutofit/>
          </a:bodyPr>
          <a:lstStyle/>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Аналогами </a:t>
            </a:r>
            <a:r>
              <a:rPr lang="ru-RU" sz="2000" dirty="0">
                <a:latin typeface="Arial" pitchFamily="34" charset="0"/>
                <a:cs typeface="Arial" pitchFamily="34" charset="0"/>
              </a:rPr>
              <a:t>скоростей и ускорений звена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по </a:t>
            </a:r>
            <a:r>
              <a:rPr lang="ru-RU" sz="2000" dirty="0">
                <a:latin typeface="Arial" pitchFamily="34" charset="0"/>
                <a:cs typeface="Arial" pitchFamily="34" charset="0"/>
              </a:rPr>
              <a:t>обобщенным координатам  </a:t>
            </a:r>
            <a:r>
              <a:rPr lang="ru-RU" sz="2000" dirty="0" smtClean="0">
                <a:latin typeface="Arial" pitchFamily="34" charset="0"/>
                <a:cs typeface="Arial" pitchFamily="34" charset="0"/>
              </a:rPr>
              <a:t>    и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называются </a:t>
            </a:r>
            <a:r>
              <a:rPr lang="ru-RU" sz="2000" dirty="0">
                <a:latin typeface="Arial" pitchFamily="34" charset="0"/>
                <a:cs typeface="Arial" pitchFamily="34" charset="0"/>
              </a:rPr>
              <a:t>соответственно первая и вторая частные производные от зависимых переменных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по </a:t>
            </a:r>
            <a:r>
              <a:rPr lang="ru-RU" sz="2000" dirty="0">
                <a:latin typeface="Arial" pitchFamily="34" charset="0"/>
                <a:cs typeface="Arial" pitchFamily="34" charset="0"/>
              </a:rPr>
              <a:t>обобщенным координатам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и </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endParaRPr lang="en-US" sz="2000" dirty="0" smtClean="0">
              <a:latin typeface="Arial" pitchFamily="34" charset="0"/>
              <a:cs typeface="Arial" pitchFamily="34" charset="0"/>
            </a:endParaRP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(3</a:t>
            </a:r>
            <a:r>
              <a:rPr lang="ru-RU" sz="2000" dirty="0">
                <a:latin typeface="Arial" pitchFamily="34" charset="0"/>
                <a:cs typeface="Arial" pitchFamily="34" charset="0"/>
              </a:rPr>
              <a:t>7</a:t>
            </a:r>
            <a:r>
              <a:rPr lang="ru-RU"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3</a:t>
            </a:r>
            <a:r>
              <a:rPr lang="ru-RU" sz="2000" dirty="0" smtClean="0">
                <a:latin typeface="Arial" pitchFamily="34" charset="0"/>
                <a:cs typeface="Arial" pitchFamily="34" charset="0"/>
              </a:rPr>
              <a:t>8)</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(39)</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5385091" y="692696"/>
          <a:ext cx="555061" cy="360040"/>
        </p:xfrm>
        <a:graphic>
          <a:graphicData uri="http://schemas.openxmlformats.org/presentationml/2006/ole">
            <mc:AlternateContent xmlns:mc="http://schemas.openxmlformats.org/markup-compatibility/2006">
              <mc:Choice xmlns:v="urn:schemas-microsoft-com:vml" Requires="v">
                <p:oleObj spid="_x0000_s124930" name="Формула" r:id="rId3" imgW="355600" imgH="228600" progId="Equation.3">
                  <p:embed/>
                </p:oleObj>
              </mc:Choice>
              <mc:Fallback>
                <p:oleObj name="Формула" r:id="rId3" imgW="355600" imgH="228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5091" y="692696"/>
                        <a:ext cx="555061" cy="360040"/>
                      </a:xfrm>
                      <a:prstGeom prst="rect">
                        <a:avLst/>
                      </a:prstGeom>
                      <a:noFill/>
                    </p:spPr>
                  </p:pic>
                </p:oleObj>
              </mc:Fallback>
            </mc:AlternateContent>
          </a:graphicData>
        </a:graphic>
      </p:graphicFrame>
      <p:sp>
        <p:nvSpPr>
          <p:cNvPr id="6" name="Rectangle 3"/>
          <p:cNvSpPr>
            <a:spLocks noChangeArrowheads="1"/>
          </p:cNvSpPr>
          <p:nvPr/>
        </p:nvSpPr>
        <p:spPr bwMode="auto">
          <a:xfrm>
            <a:off x="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028825" y="1062038"/>
          <a:ext cx="333375" cy="361950"/>
        </p:xfrm>
        <a:graphic>
          <a:graphicData uri="http://schemas.openxmlformats.org/presentationml/2006/ole">
            <mc:AlternateContent xmlns:mc="http://schemas.openxmlformats.org/markup-compatibility/2006">
              <mc:Choice xmlns:v="urn:schemas-microsoft-com:vml" Requires="v">
                <p:oleObj spid="_x0000_s124931" name="Формула" r:id="rId5" imgW="190440" imgH="203040" progId="Equation.3">
                  <p:embed/>
                </p:oleObj>
              </mc:Choice>
              <mc:Fallback>
                <p:oleObj name="Формула" r:id="rId5" imgW="190440" imgH="203040" progId="Equation.3">
                  <p:embed/>
                  <p:pic>
                    <p:nvPicPr>
                      <p:cNvPr id="0" name=""/>
                      <p:cNvPicPr>
                        <a:picLocks noChangeAspect="1" noChangeArrowheads="1"/>
                      </p:cNvPicPr>
                      <p:nvPr/>
                    </p:nvPicPr>
                    <p:blipFill>
                      <a:blip r:embed="rId6"/>
                      <a:srcRect/>
                      <a:stretch>
                        <a:fillRect/>
                      </a:stretch>
                    </p:blipFill>
                    <p:spPr bwMode="auto">
                      <a:xfrm>
                        <a:off x="2028825" y="1062038"/>
                        <a:ext cx="333375" cy="361950"/>
                      </a:xfrm>
                      <a:prstGeom prst="rect">
                        <a:avLst/>
                      </a:prstGeom>
                      <a:noFill/>
                    </p:spPr>
                  </p:pic>
                </p:oleObj>
              </mc:Fallback>
            </mc:AlternateContent>
          </a:graphicData>
        </a:graphic>
      </p:graphicFrame>
      <p:sp>
        <p:nvSpPr>
          <p:cNvPr id="9" name="Rectangle 6"/>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667000" y="1025525"/>
          <a:ext cx="288925" cy="333375"/>
        </p:xfrm>
        <a:graphic>
          <a:graphicData uri="http://schemas.openxmlformats.org/presentationml/2006/ole">
            <mc:AlternateContent xmlns:mc="http://schemas.openxmlformats.org/markup-compatibility/2006">
              <mc:Choice xmlns:v="urn:schemas-microsoft-com:vml" Requires="v">
                <p:oleObj spid="_x0000_s124932" name="Формула" r:id="rId7" imgW="139680" imgH="152280" progId="Equation.3">
                  <p:embed/>
                </p:oleObj>
              </mc:Choice>
              <mc:Fallback>
                <p:oleObj name="Формула" r:id="rId7" imgW="139680" imgH="152280" progId="Equation.3">
                  <p:embed/>
                  <p:pic>
                    <p:nvPicPr>
                      <p:cNvPr id="0" name=""/>
                      <p:cNvPicPr>
                        <a:picLocks noChangeAspect="1" noChangeArrowheads="1"/>
                      </p:cNvPicPr>
                      <p:nvPr/>
                    </p:nvPicPr>
                    <p:blipFill>
                      <a:blip r:embed="rId8"/>
                      <a:srcRect/>
                      <a:stretch>
                        <a:fillRect/>
                      </a:stretch>
                    </p:blipFill>
                    <p:spPr bwMode="auto">
                      <a:xfrm>
                        <a:off x="2667000" y="1025525"/>
                        <a:ext cx="288925" cy="333375"/>
                      </a:xfrm>
                      <a:prstGeom prst="rect">
                        <a:avLst/>
                      </a:prstGeom>
                      <a:noFill/>
                    </p:spPr>
                  </p:pic>
                </p:oleObj>
              </mc:Fallback>
            </mc:AlternateContent>
          </a:graphicData>
        </a:graphic>
      </p:graphicFrame>
      <p:sp>
        <p:nvSpPr>
          <p:cNvPr id="12" name="Rectangle 9"/>
          <p:cNvSpPr>
            <a:spLocks noChangeArrowheads="1"/>
          </p:cNvSpPr>
          <p:nvPr/>
        </p:nvSpPr>
        <p:spPr bwMode="auto">
          <a:xfrm>
            <a:off x="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6387202" y="1340768"/>
          <a:ext cx="705078" cy="360040"/>
        </p:xfrm>
        <a:graphic>
          <a:graphicData uri="http://schemas.openxmlformats.org/presentationml/2006/ole">
            <mc:AlternateContent xmlns:mc="http://schemas.openxmlformats.org/markup-compatibility/2006">
              <mc:Choice xmlns:v="urn:schemas-microsoft-com:vml" Requires="v">
                <p:oleObj spid="_x0000_s124933" name="Формула" r:id="rId9" imgW="444500" imgH="228600" progId="Equation.3">
                  <p:embed/>
                </p:oleObj>
              </mc:Choice>
              <mc:Fallback>
                <p:oleObj name="Формула" r:id="rId9" imgW="4445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7202" y="1340768"/>
                        <a:ext cx="705078" cy="360040"/>
                      </a:xfrm>
                      <a:prstGeom prst="rect">
                        <a:avLst/>
                      </a:prstGeom>
                      <a:noFill/>
                    </p:spPr>
                  </p:pic>
                </p:oleObj>
              </mc:Fallback>
            </mc:AlternateContent>
          </a:graphicData>
        </a:graphic>
      </p:graphicFrame>
      <p:sp>
        <p:nvSpPr>
          <p:cNvPr id="15" name="Rectangle 12"/>
          <p:cNvSpPr>
            <a:spLocks noChangeArrowheads="1"/>
          </p:cNvSpPr>
          <p:nvPr/>
        </p:nvSpPr>
        <p:spPr bwMode="auto">
          <a:xfrm>
            <a:off x="152400" y="3810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3692525" y="1660525"/>
          <a:ext cx="325438" cy="355600"/>
        </p:xfrm>
        <a:graphic>
          <a:graphicData uri="http://schemas.openxmlformats.org/presentationml/2006/ole">
            <mc:AlternateContent xmlns:mc="http://schemas.openxmlformats.org/markup-compatibility/2006">
              <mc:Choice xmlns:v="urn:schemas-microsoft-com:vml" Requires="v">
                <p:oleObj spid="_x0000_s124934" name="Формула" r:id="rId11" imgW="190440" imgH="203040" progId="Equation.3">
                  <p:embed/>
                </p:oleObj>
              </mc:Choice>
              <mc:Fallback>
                <p:oleObj name="Формула" r:id="rId11" imgW="190440" imgH="203040" progId="Equation.3">
                  <p:embed/>
                  <p:pic>
                    <p:nvPicPr>
                      <p:cNvPr id="0" name=""/>
                      <p:cNvPicPr>
                        <a:picLocks noChangeAspect="1" noChangeArrowheads="1"/>
                      </p:cNvPicPr>
                      <p:nvPr/>
                    </p:nvPicPr>
                    <p:blipFill>
                      <a:blip r:embed="rId12"/>
                      <a:srcRect/>
                      <a:stretch>
                        <a:fillRect/>
                      </a:stretch>
                    </p:blipFill>
                    <p:spPr bwMode="auto">
                      <a:xfrm>
                        <a:off x="3692525" y="1660525"/>
                        <a:ext cx="325438"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8" name="Rectangle 1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1165225" y="2030413"/>
          <a:ext cx="5753100" cy="949325"/>
        </p:xfrm>
        <a:graphic>
          <a:graphicData uri="http://schemas.openxmlformats.org/presentationml/2006/ole">
            <mc:AlternateContent xmlns:mc="http://schemas.openxmlformats.org/markup-compatibility/2006">
              <mc:Choice xmlns:v="urn:schemas-microsoft-com:vml" Requires="v">
                <p:oleObj spid="_x0000_s124935" name="Формула" r:id="rId13" imgW="3517560" imgH="583920" progId="Equation.3">
                  <p:embed/>
                </p:oleObj>
              </mc:Choice>
              <mc:Fallback>
                <p:oleObj name="Формула" r:id="rId13" imgW="3517560" imgH="583920" progId="Equation.3">
                  <p:embed/>
                  <p:pic>
                    <p:nvPicPr>
                      <p:cNvPr id="0" name=""/>
                      <p:cNvPicPr>
                        <a:picLocks noChangeAspect="1" noChangeArrowheads="1"/>
                      </p:cNvPicPr>
                      <p:nvPr/>
                    </p:nvPicPr>
                    <p:blipFill>
                      <a:blip r:embed="rId14"/>
                      <a:srcRect/>
                      <a:stretch>
                        <a:fillRect/>
                      </a:stretch>
                    </p:blipFill>
                    <p:spPr bwMode="auto">
                      <a:xfrm>
                        <a:off x="1165225" y="2030413"/>
                        <a:ext cx="5753100" cy="949325"/>
                      </a:xfrm>
                      <a:prstGeom prst="rect">
                        <a:avLst/>
                      </a:prstGeom>
                      <a:noFill/>
                    </p:spPr>
                  </p:pic>
                </p:oleObj>
              </mc:Fallback>
            </mc:AlternateContent>
          </a:graphicData>
        </a:graphic>
      </p:graphicFrame>
      <p:sp>
        <p:nvSpPr>
          <p:cNvPr id="20" name="Rectangle 19"/>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2" name="Объект 21"/>
          <p:cNvGraphicFramePr>
            <a:graphicFrameLocks noChangeAspect="1"/>
          </p:cNvGraphicFramePr>
          <p:nvPr>
            <p:extLst/>
          </p:nvPr>
        </p:nvGraphicFramePr>
        <p:xfrm>
          <a:off x="874713" y="3106738"/>
          <a:ext cx="6508750" cy="1098550"/>
        </p:xfrm>
        <a:graphic>
          <a:graphicData uri="http://schemas.openxmlformats.org/presentationml/2006/ole">
            <mc:AlternateContent xmlns:mc="http://schemas.openxmlformats.org/markup-compatibility/2006">
              <mc:Choice xmlns:v="urn:schemas-microsoft-com:vml" Requires="v">
                <p:oleObj spid="_x0000_s124936" name="Формула" r:id="rId15" imgW="3555720" imgH="596880" progId="Equation.3">
                  <p:embed/>
                </p:oleObj>
              </mc:Choice>
              <mc:Fallback>
                <p:oleObj name="Формула" r:id="rId15" imgW="3555720" imgH="596880" progId="Equation.3">
                  <p:embed/>
                  <p:pic>
                    <p:nvPicPr>
                      <p:cNvPr id="0" name=""/>
                      <p:cNvPicPr>
                        <a:picLocks noChangeAspect="1" noChangeArrowheads="1"/>
                      </p:cNvPicPr>
                      <p:nvPr/>
                    </p:nvPicPr>
                    <p:blipFill>
                      <a:blip r:embed="rId16"/>
                      <a:srcRect/>
                      <a:stretch>
                        <a:fillRect/>
                      </a:stretch>
                    </p:blipFill>
                    <p:spPr bwMode="auto">
                      <a:xfrm>
                        <a:off x="874713" y="3106738"/>
                        <a:ext cx="6508750" cy="1098550"/>
                      </a:xfrm>
                      <a:prstGeom prst="rect">
                        <a:avLst/>
                      </a:prstGeom>
                      <a:noFill/>
                    </p:spPr>
                  </p:pic>
                </p:oleObj>
              </mc:Fallback>
            </mc:AlternateContent>
          </a:graphicData>
        </a:graphic>
      </p:graphicFrame>
      <p:sp>
        <p:nvSpPr>
          <p:cNvPr id="23" name="Rectangle 22"/>
          <p:cNvSpPr>
            <a:spLocks noChangeArrowheads="1"/>
          </p:cNvSpPr>
          <p:nvPr/>
        </p:nvSpPr>
        <p:spPr bwMode="auto">
          <a:xfrm>
            <a:off x="0" y="561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4"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5" name="Объект 24"/>
          <p:cNvGraphicFramePr>
            <a:graphicFrameLocks noChangeAspect="1"/>
          </p:cNvGraphicFramePr>
          <p:nvPr>
            <p:extLst/>
          </p:nvPr>
        </p:nvGraphicFramePr>
        <p:xfrm>
          <a:off x="179388" y="4268788"/>
          <a:ext cx="7958137" cy="2282825"/>
        </p:xfrm>
        <a:graphic>
          <a:graphicData uri="http://schemas.openxmlformats.org/presentationml/2006/ole">
            <mc:AlternateContent xmlns:mc="http://schemas.openxmlformats.org/markup-compatibility/2006">
              <mc:Choice xmlns:v="urn:schemas-microsoft-com:vml" Requires="v">
                <p:oleObj spid="_x0000_s124937" name="Формула" r:id="rId17" imgW="5346360" imgH="1536480" progId="Equation.3">
                  <p:embed/>
                </p:oleObj>
              </mc:Choice>
              <mc:Fallback>
                <p:oleObj name="Формула" r:id="rId17" imgW="5346360" imgH="1536480" progId="Equation.3">
                  <p:embed/>
                  <p:pic>
                    <p:nvPicPr>
                      <p:cNvPr id="0" name=""/>
                      <p:cNvPicPr>
                        <a:picLocks noChangeAspect="1" noChangeArrowheads="1"/>
                      </p:cNvPicPr>
                      <p:nvPr/>
                    </p:nvPicPr>
                    <p:blipFill>
                      <a:blip r:embed="rId18"/>
                      <a:srcRect/>
                      <a:stretch>
                        <a:fillRect/>
                      </a:stretch>
                    </p:blipFill>
                    <p:spPr bwMode="auto">
                      <a:xfrm>
                        <a:off x="179388" y="4268788"/>
                        <a:ext cx="7958137" cy="2282825"/>
                      </a:xfrm>
                      <a:prstGeom prst="rect">
                        <a:avLst/>
                      </a:prstGeom>
                      <a:noFill/>
                    </p:spPr>
                  </p:pic>
                </p:oleObj>
              </mc:Fallback>
            </mc:AlternateContent>
          </a:graphicData>
        </a:graphic>
      </p:graphicFrame>
      <p:sp>
        <p:nvSpPr>
          <p:cNvPr id="26" name="Rectangle 25"/>
          <p:cNvSpPr>
            <a:spLocks noChangeArrowheads="1"/>
          </p:cNvSpPr>
          <p:nvPr/>
        </p:nvSpPr>
        <p:spPr bwMode="auto">
          <a:xfrm>
            <a:off x="0" y="1838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7" name="Прямоугольник 26"/>
          <p:cNvSpPr/>
          <p:nvPr/>
        </p:nvSpPr>
        <p:spPr>
          <a:xfrm>
            <a:off x="4030349" y="0"/>
            <a:ext cx="665567" cy="369332"/>
          </a:xfrm>
          <a:prstGeom prst="rect">
            <a:avLst/>
          </a:prstGeom>
        </p:spPr>
        <p:txBody>
          <a:bodyPr wrap="none">
            <a:spAutoFit/>
          </a:bodyPr>
          <a:lstStyle/>
          <a:p>
            <a:r>
              <a:rPr lang="ru-RU" dirty="0" smtClean="0"/>
              <a:t>- 30 -</a:t>
            </a:r>
            <a:endParaRPr lang="ru-RU" dirty="0"/>
          </a:p>
        </p:txBody>
      </p:sp>
      <p:graphicFrame>
        <p:nvGraphicFramePr>
          <p:cNvPr id="2" name="Объект 1"/>
          <p:cNvGraphicFramePr>
            <a:graphicFrameLocks noChangeAspect="1"/>
          </p:cNvGraphicFramePr>
          <p:nvPr>
            <p:extLst/>
          </p:nvPr>
        </p:nvGraphicFramePr>
        <p:xfrm>
          <a:off x="4365625" y="1612900"/>
          <a:ext cx="288925" cy="330200"/>
        </p:xfrm>
        <a:graphic>
          <a:graphicData uri="http://schemas.openxmlformats.org/presentationml/2006/ole">
            <mc:AlternateContent xmlns:mc="http://schemas.openxmlformats.org/markup-compatibility/2006">
              <mc:Choice xmlns:v="urn:schemas-microsoft-com:vml" Requires="v">
                <p:oleObj spid="_x0000_s124938" name="Формула" r:id="rId19" imgW="139680" imgH="152280" progId="Equation.3">
                  <p:embed/>
                </p:oleObj>
              </mc:Choice>
              <mc:Fallback>
                <p:oleObj name="Формула" r:id="rId19" imgW="139680" imgH="152280" progId="Equation.3">
                  <p:embed/>
                  <p:pic>
                    <p:nvPicPr>
                      <p:cNvPr id="0" name=""/>
                      <p:cNvPicPr>
                        <a:picLocks noChangeAspect="1" noChangeArrowheads="1"/>
                      </p:cNvPicPr>
                      <p:nvPr/>
                    </p:nvPicPr>
                    <p:blipFill>
                      <a:blip r:embed="rId20"/>
                      <a:srcRect/>
                      <a:stretch>
                        <a:fillRect/>
                      </a:stretch>
                    </p:blipFill>
                    <p:spPr bwMode="auto">
                      <a:xfrm>
                        <a:off x="4365625" y="1612900"/>
                        <a:ext cx="2889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7" name="Прямоугольник 16"/>
          <p:cNvSpPr/>
          <p:nvPr/>
        </p:nvSpPr>
        <p:spPr>
          <a:xfrm>
            <a:off x="2027435" y="260648"/>
            <a:ext cx="5105885" cy="369332"/>
          </a:xfrm>
          <a:prstGeom prst="rect">
            <a:avLst/>
          </a:prstGeom>
        </p:spPr>
        <p:txBody>
          <a:bodyPr wrap="none">
            <a:spAutoFit/>
          </a:bodyPr>
          <a:lstStyle/>
          <a:p>
            <a:r>
              <a:rPr lang="en-US" b="1" dirty="0">
                <a:latin typeface="Arial" pitchFamily="34" charset="0"/>
                <a:cs typeface="Arial" pitchFamily="34" charset="0"/>
              </a:rPr>
              <a:t>6. </a:t>
            </a:r>
            <a:r>
              <a:rPr lang="ru-RU" b="1" dirty="0">
                <a:latin typeface="Arial" pitchFamily="34" charset="0"/>
                <a:cs typeface="Arial" pitchFamily="34" charset="0"/>
              </a:rPr>
              <a:t>Аналоги скоростей и ускорений </a:t>
            </a:r>
            <a:r>
              <a:rPr lang="ru-RU" b="1" dirty="0" smtClean="0">
                <a:latin typeface="Arial" pitchFamily="34" charset="0"/>
                <a:cs typeface="Arial" pitchFamily="34" charset="0"/>
              </a:rPr>
              <a:t>звеньев</a:t>
            </a:r>
            <a:endParaRPr lang="en-US" b="1" dirty="0">
              <a:latin typeface="Arial" pitchFamily="34" charset="0"/>
              <a:cs typeface="Arial" pitchFamily="34" charset="0"/>
            </a:endParaRPr>
          </a:p>
        </p:txBody>
      </p:sp>
    </p:spTree>
    <p:extLst>
      <p:ext uri="{BB962C8B-B14F-4D97-AF65-F5344CB8AC3E}">
        <p14:creationId xmlns:p14="http://schemas.microsoft.com/office/powerpoint/2010/main" val="1934683404"/>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266731"/>
            <a:ext cx="8229600" cy="5865515"/>
          </a:xfrm>
        </p:spPr>
        <p:txBody>
          <a:bodyPr>
            <a:noAutofit/>
          </a:bodyPr>
          <a:lstStyle/>
          <a:p>
            <a:pPr marL="0" indent="0">
              <a:buNone/>
            </a:pPr>
            <a:r>
              <a:rPr lang="ru-RU" sz="2000" dirty="0">
                <a:latin typeface="Arial" pitchFamily="34" charset="0"/>
                <a:cs typeface="Arial" pitchFamily="34" charset="0"/>
              </a:rPr>
              <a:t>Для определения аналогов скоростей звеньев дифференцируем матричные уравнения замкнутости контуров </a:t>
            </a:r>
            <a:r>
              <a:rPr lang="ru-RU" sz="2000" dirty="0" smtClean="0">
                <a:latin typeface="Arial" pitchFamily="34" charset="0"/>
                <a:cs typeface="Arial" pitchFamily="34" charset="0"/>
              </a:rPr>
              <a:t>(19) </a:t>
            </a:r>
            <a:r>
              <a:rPr lang="ru-RU" sz="2000" dirty="0">
                <a:latin typeface="Arial" pitchFamily="34" charset="0"/>
                <a:cs typeface="Arial" pitchFamily="34" charset="0"/>
              </a:rPr>
              <a:t>по обобщенной координате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	   </a:t>
            </a:r>
            <a:r>
              <a:rPr lang="ru-RU" sz="2000" dirty="0" smtClean="0">
                <a:latin typeface="Arial" pitchFamily="34" charset="0"/>
                <a:cs typeface="Arial" pitchFamily="34" charset="0"/>
              </a:rPr>
              <a:t>       (40)</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и </a:t>
            </a:r>
            <a:r>
              <a:rPr lang="ru-RU" sz="2000" dirty="0">
                <a:latin typeface="Arial" pitchFamily="34" charset="0"/>
                <a:cs typeface="Arial" pitchFamily="34" charset="0"/>
              </a:rPr>
              <a:t>получаем матричные уравнения вида</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(4</a:t>
            </a:r>
            <a:r>
              <a:rPr lang="ru-RU" sz="2000" dirty="0">
                <a:latin typeface="Arial" pitchFamily="34" charset="0"/>
                <a:cs typeface="Arial" pitchFamily="34" charset="0"/>
              </a:rPr>
              <a:t>1</a:t>
            </a:r>
            <a:r>
              <a:rPr lang="ru-RU" sz="2000" dirty="0" smtClean="0">
                <a:latin typeface="Arial" pitchFamily="34" charset="0"/>
                <a:cs typeface="Arial" pitchFamily="34" charset="0"/>
              </a:rPr>
              <a:t>)</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где							           (42)</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Введем обозначение</a:t>
            </a:r>
          </a:p>
          <a:p>
            <a:pPr marL="0" indent="0">
              <a:buNone/>
            </a:pPr>
            <a:r>
              <a:rPr lang="ru-RU" sz="2000" dirty="0" smtClean="0">
                <a:latin typeface="Arial" pitchFamily="34" charset="0"/>
                <a:cs typeface="Arial" pitchFamily="34" charset="0"/>
              </a:rPr>
              <a:t>							           (43)</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Тогда </a:t>
            </a:r>
            <a:r>
              <a:rPr lang="ru-RU" sz="2000" dirty="0">
                <a:latin typeface="Arial" pitchFamily="34" charset="0"/>
                <a:cs typeface="Arial" pitchFamily="34" charset="0"/>
              </a:rPr>
              <a:t>уравнения </a:t>
            </a:r>
            <a:r>
              <a:rPr lang="ru-RU" sz="2000" dirty="0" smtClean="0">
                <a:latin typeface="Arial" pitchFamily="34" charset="0"/>
                <a:cs typeface="Arial" pitchFamily="34" charset="0"/>
              </a:rPr>
              <a:t>(4</a:t>
            </a:r>
            <a:r>
              <a:rPr lang="ru-RU" sz="2000" dirty="0">
                <a:latin typeface="Arial" pitchFamily="34" charset="0"/>
                <a:cs typeface="Arial" pitchFamily="34" charset="0"/>
              </a:rPr>
              <a:t>1</a:t>
            </a:r>
            <a:r>
              <a:rPr lang="ru-RU" sz="2000" dirty="0" smtClean="0">
                <a:latin typeface="Arial" pitchFamily="34" charset="0"/>
                <a:cs typeface="Arial" pitchFamily="34" charset="0"/>
              </a:rPr>
              <a:t>) </a:t>
            </a:r>
            <a:r>
              <a:rPr lang="ru-RU" sz="2000" dirty="0">
                <a:latin typeface="Arial" pitchFamily="34" charset="0"/>
                <a:cs typeface="Arial" pitchFamily="34" charset="0"/>
              </a:rPr>
              <a:t>принимают вид</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(44)</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1906588" y="825500"/>
          <a:ext cx="396875" cy="504825"/>
        </p:xfrm>
        <a:graphic>
          <a:graphicData uri="http://schemas.openxmlformats.org/presentationml/2006/ole">
            <mc:AlternateContent xmlns:mc="http://schemas.openxmlformats.org/markup-compatibility/2006">
              <mc:Choice xmlns:v="urn:schemas-microsoft-com:vml" Requires="v">
                <p:oleObj spid="_x0000_s125954" name="Формула" r:id="rId3" imgW="215640" imgH="279360" progId="Equation.3">
                  <p:embed/>
                </p:oleObj>
              </mc:Choice>
              <mc:Fallback>
                <p:oleObj name="Формула" r:id="rId3" imgW="215640" imgH="279360" progId="Equation.3">
                  <p:embed/>
                  <p:pic>
                    <p:nvPicPr>
                      <p:cNvPr id="0" name=""/>
                      <p:cNvPicPr>
                        <a:picLocks noChangeAspect="1" noChangeArrowheads="1"/>
                      </p:cNvPicPr>
                      <p:nvPr/>
                    </p:nvPicPr>
                    <p:blipFill>
                      <a:blip r:embed="rId4"/>
                      <a:srcRect/>
                      <a:stretch>
                        <a:fillRect/>
                      </a:stretch>
                    </p:blipFill>
                    <p:spPr bwMode="auto">
                      <a:xfrm>
                        <a:off x="1906588" y="825500"/>
                        <a:ext cx="396875" cy="504825"/>
                      </a:xfrm>
                      <a:prstGeom prst="rect">
                        <a:avLst/>
                      </a:prstGeom>
                      <a:noFill/>
                    </p:spPr>
                  </p:pic>
                </p:oleObj>
              </mc:Fallback>
            </mc:AlternateContent>
          </a:graphicData>
        </a:graphic>
      </p:graphicFrame>
      <p:sp>
        <p:nvSpPr>
          <p:cNvPr id="6"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1579562" y="1268761"/>
          <a:ext cx="5718735" cy="801340"/>
        </p:xfrm>
        <a:graphic>
          <a:graphicData uri="http://schemas.openxmlformats.org/presentationml/2006/ole">
            <mc:AlternateContent xmlns:mc="http://schemas.openxmlformats.org/markup-compatibility/2006">
              <mc:Choice xmlns:v="urn:schemas-microsoft-com:vml" Requires="v">
                <p:oleObj spid="_x0000_s125955" name="Формула" r:id="rId5" imgW="3924000" imgH="545760" progId="Equation.3">
                  <p:embed/>
                </p:oleObj>
              </mc:Choice>
              <mc:Fallback>
                <p:oleObj name="Формула" r:id="rId5" imgW="3924000" imgH="545760" progId="Equation.3">
                  <p:embed/>
                  <p:pic>
                    <p:nvPicPr>
                      <p:cNvPr id="0" name=""/>
                      <p:cNvPicPr>
                        <a:picLocks noChangeAspect="1" noChangeArrowheads="1"/>
                      </p:cNvPicPr>
                      <p:nvPr/>
                    </p:nvPicPr>
                    <p:blipFill>
                      <a:blip r:embed="rId6"/>
                      <a:srcRect/>
                      <a:stretch>
                        <a:fillRect/>
                      </a:stretch>
                    </p:blipFill>
                    <p:spPr bwMode="auto">
                      <a:xfrm>
                        <a:off x="1579562" y="1268761"/>
                        <a:ext cx="5718735" cy="801340"/>
                      </a:xfrm>
                      <a:prstGeom prst="rect">
                        <a:avLst/>
                      </a:prstGeom>
                      <a:noFill/>
                    </p:spPr>
                  </p:pic>
                </p:oleObj>
              </mc:Fallback>
            </mc:AlternateContent>
          </a:graphicData>
        </a:graphic>
      </p:graphicFrame>
      <p:sp>
        <p:nvSpPr>
          <p:cNvPr id="9" name="Rectangle 6"/>
          <p:cNvSpPr>
            <a:spLocks noChangeArrowheads="1"/>
          </p:cNvSpPr>
          <p:nvPr/>
        </p:nvSpPr>
        <p:spPr bwMode="auto">
          <a:xfrm>
            <a:off x="0"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676275" y="2292350"/>
          <a:ext cx="6623050" cy="1050925"/>
        </p:xfrm>
        <a:graphic>
          <a:graphicData uri="http://schemas.openxmlformats.org/presentationml/2006/ole">
            <mc:AlternateContent xmlns:mc="http://schemas.openxmlformats.org/markup-compatibility/2006">
              <mc:Choice xmlns:v="urn:schemas-microsoft-com:vml" Requires="v">
                <p:oleObj spid="_x0000_s125956" name="Формула" r:id="rId7" imgW="4279680" imgH="672840" progId="Equation.3">
                  <p:embed/>
                </p:oleObj>
              </mc:Choice>
              <mc:Fallback>
                <p:oleObj name="Формула" r:id="rId7" imgW="4279680" imgH="672840" progId="Equation.3">
                  <p:embed/>
                  <p:pic>
                    <p:nvPicPr>
                      <p:cNvPr id="0" name=""/>
                      <p:cNvPicPr>
                        <a:picLocks noChangeAspect="1" noChangeArrowheads="1"/>
                      </p:cNvPicPr>
                      <p:nvPr/>
                    </p:nvPicPr>
                    <p:blipFill>
                      <a:blip r:embed="rId8"/>
                      <a:srcRect/>
                      <a:stretch>
                        <a:fillRect/>
                      </a:stretch>
                    </p:blipFill>
                    <p:spPr bwMode="auto">
                      <a:xfrm>
                        <a:off x="676275" y="2292350"/>
                        <a:ext cx="6623050" cy="1050925"/>
                      </a:xfrm>
                      <a:prstGeom prst="rect">
                        <a:avLst/>
                      </a:prstGeom>
                      <a:noFill/>
                    </p:spPr>
                  </p:pic>
                </p:oleObj>
              </mc:Fallback>
            </mc:AlternateContent>
          </a:graphicData>
        </a:graphic>
      </p:graphicFrame>
      <p:sp>
        <p:nvSpPr>
          <p:cNvPr id="12" name="Rectangle 9"/>
          <p:cNvSpPr>
            <a:spLocks noChangeArrowheads="1"/>
          </p:cNvSpPr>
          <p:nvPr/>
        </p:nvSpPr>
        <p:spPr bwMode="auto">
          <a:xfrm>
            <a:off x="0" y="600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2338388" y="3251200"/>
          <a:ext cx="2654300" cy="1003300"/>
        </p:xfrm>
        <a:graphic>
          <a:graphicData uri="http://schemas.openxmlformats.org/presentationml/2006/ole">
            <mc:AlternateContent xmlns:mc="http://schemas.openxmlformats.org/markup-compatibility/2006">
              <mc:Choice xmlns:v="urn:schemas-microsoft-com:vml" Requires="v">
                <p:oleObj spid="_x0000_s125957" name="Формула" r:id="rId9" imgW="1536480" imgH="583920" progId="Equation.3">
                  <p:embed/>
                </p:oleObj>
              </mc:Choice>
              <mc:Fallback>
                <p:oleObj name="Формула" r:id="rId9" imgW="1536480" imgH="583920" progId="Equation.3">
                  <p:embed/>
                  <p:pic>
                    <p:nvPicPr>
                      <p:cNvPr id="0" name=""/>
                      <p:cNvPicPr>
                        <a:picLocks noChangeAspect="1" noChangeArrowheads="1"/>
                      </p:cNvPicPr>
                      <p:nvPr/>
                    </p:nvPicPr>
                    <p:blipFill>
                      <a:blip r:embed="rId10"/>
                      <a:srcRect/>
                      <a:stretch>
                        <a:fillRect/>
                      </a:stretch>
                    </p:blipFill>
                    <p:spPr bwMode="auto">
                      <a:xfrm>
                        <a:off x="2338388" y="3251200"/>
                        <a:ext cx="2654300" cy="1003300"/>
                      </a:xfrm>
                      <a:prstGeom prst="rect">
                        <a:avLst/>
                      </a:prstGeom>
                      <a:noFill/>
                    </p:spPr>
                  </p:pic>
                </p:oleObj>
              </mc:Fallback>
            </mc:AlternateContent>
          </a:graphicData>
        </a:graphic>
      </p:graphicFrame>
      <p:sp>
        <p:nvSpPr>
          <p:cNvPr id="15" name="Rectangle 12"/>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352550" y="4560888"/>
          <a:ext cx="5934075" cy="758825"/>
        </p:xfrm>
        <a:graphic>
          <a:graphicData uri="http://schemas.openxmlformats.org/presentationml/2006/ole">
            <mc:AlternateContent xmlns:mc="http://schemas.openxmlformats.org/markup-compatibility/2006">
              <mc:Choice xmlns:v="urn:schemas-microsoft-com:vml" Requires="v">
                <p:oleObj spid="_x0000_s125958" name="Формула" r:id="rId11" imgW="3593880" imgH="457200" progId="Equation.3">
                  <p:embed/>
                </p:oleObj>
              </mc:Choice>
              <mc:Fallback>
                <p:oleObj name="Формула" r:id="rId11" imgW="3593880" imgH="457200" progId="Equation.3">
                  <p:embed/>
                  <p:pic>
                    <p:nvPicPr>
                      <p:cNvPr id="0" name=""/>
                      <p:cNvPicPr>
                        <a:picLocks noChangeAspect="1" noChangeArrowheads="1"/>
                      </p:cNvPicPr>
                      <p:nvPr/>
                    </p:nvPicPr>
                    <p:blipFill>
                      <a:blip r:embed="rId12"/>
                      <a:srcRect/>
                      <a:stretch>
                        <a:fillRect/>
                      </a:stretch>
                    </p:blipFill>
                    <p:spPr bwMode="auto">
                      <a:xfrm>
                        <a:off x="1352550" y="4560888"/>
                        <a:ext cx="5934075" cy="758825"/>
                      </a:xfrm>
                      <a:prstGeom prst="rect">
                        <a:avLst/>
                      </a:prstGeom>
                      <a:noFill/>
                    </p:spPr>
                  </p:pic>
                </p:oleObj>
              </mc:Fallback>
            </mc:AlternateContent>
          </a:graphicData>
        </a:graphic>
      </p:graphicFrame>
      <p:sp>
        <p:nvSpPr>
          <p:cNvPr id="18" name="Rectangle 15"/>
          <p:cNvSpPr>
            <a:spLocks noChangeArrowheads="1"/>
          </p:cNvSpPr>
          <p:nvPr/>
        </p:nvSpPr>
        <p:spPr bwMode="auto">
          <a:xfrm>
            <a:off x="152400" y="676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019300" y="5621338"/>
          <a:ext cx="3968750" cy="801687"/>
        </p:xfrm>
        <a:graphic>
          <a:graphicData uri="http://schemas.openxmlformats.org/presentationml/2006/ole">
            <mc:AlternateContent xmlns:mc="http://schemas.openxmlformats.org/markup-compatibility/2006">
              <mc:Choice xmlns:v="urn:schemas-microsoft-com:vml" Requires="v">
                <p:oleObj spid="_x0000_s125959" name="Формула" r:id="rId13" imgW="2450880" imgH="495000" progId="Equation.3">
                  <p:embed/>
                </p:oleObj>
              </mc:Choice>
              <mc:Fallback>
                <p:oleObj name="Формула" r:id="rId13" imgW="2450880" imgH="495000" progId="Equation.3">
                  <p:embed/>
                  <p:pic>
                    <p:nvPicPr>
                      <p:cNvPr id="0" name=""/>
                      <p:cNvPicPr>
                        <a:picLocks noChangeAspect="1" noChangeArrowheads="1"/>
                      </p:cNvPicPr>
                      <p:nvPr/>
                    </p:nvPicPr>
                    <p:blipFill>
                      <a:blip r:embed="rId14"/>
                      <a:srcRect/>
                      <a:stretch>
                        <a:fillRect/>
                      </a:stretch>
                    </p:blipFill>
                    <p:spPr bwMode="auto">
                      <a:xfrm>
                        <a:off x="2019300" y="5621338"/>
                        <a:ext cx="3968750" cy="801687"/>
                      </a:xfrm>
                      <a:prstGeom prst="rect">
                        <a:avLst/>
                      </a:prstGeom>
                      <a:noFill/>
                    </p:spPr>
                  </p:pic>
                </p:oleObj>
              </mc:Fallback>
            </mc:AlternateContent>
          </a:graphicData>
        </a:graphic>
      </p:graphicFrame>
      <p:sp>
        <p:nvSpPr>
          <p:cNvPr id="21" name="Rectangle 18"/>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Прямоугольник 21"/>
          <p:cNvSpPr/>
          <p:nvPr/>
        </p:nvSpPr>
        <p:spPr>
          <a:xfrm>
            <a:off x="3779912" y="0"/>
            <a:ext cx="665567" cy="369332"/>
          </a:xfrm>
          <a:prstGeom prst="rect">
            <a:avLst/>
          </a:prstGeom>
        </p:spPr>
        <p:txBody>
          <a:bodyPr wrap="none">
            <a:spAutoFit/>
          </a:bodyPr>
          <a:lstStyle/>
          <a:p>
            <a:r>
              <a:rPr lang="ru-RU" dirty="0" smtClean="0"/>
              <a:t>- 31 -</a:t>
            </a:r>
            <a:endParaRPr lang="ru-RU" dirty="0"/>
          </a:p>
        </p:txBody>
      </p:sp>
    </p:spTree>
    <p:extLst>
      <p:ext uri="{BB962C8B-B14F-4D97-AF65-F5344CB8AC3E}">
        <p14:creationId xmlns:p14="http://schemas.microsoft.com/office/powerpoint/2010/main" val="4046777588"/>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048672"/>
          </a:xfrm>
        </p:spPr>
        <p:txBody>
          <a:bodyPr>
            <a:normAutofit fontScale="92500" lnSpcReduction="20000"/>
          </a:bodyPr>
          <a:lstStyle/>
          <a:p>
            <a:pPr marL="0" indent="0">
              <a:buNone/>
            </a:pPr>
            <a:r>
              <a:rPr lang="ru-RU" sz="2400" dirty="0">
                <a:latin typeface="Arial" pitchFamily="34" charset="0"/>
                <a:cs typeface="Arial" pitchFamily="34" charset="0"/>
              </a:rPr>
              <a:t>			 	   </a:t>
            </a:r>
            <a:r>
              <a:rPr lang="ru-RU" sz="2400" dirty="0" smtClean="0">
                <a:latin typeface="Arial" pitchFamily="34" charset="0"/>
                <a:cs typeface="Arial" pitchFamily="34" charset="0"/>
              </a:rPr>
              <a:t> 			    	 (45)</a:t>
            </a:r>
            <a:endParaRPr lang="ru-RU" sz="2400" dirty="0">
              <a:latin typeface="Arial" pitchFamily="34" charset="0"/>
              <a:cs typeface="Arial" pitchFamily="34" charset="0"/>
            </a:endParaRPr>
          </a:p>
          <a:p>
            <a:pPr marL="0" indent="0">
              <a:buNone/>
            </a:pPr>
            <a:r>
              <a:rPr lang="ru-RU" sz="2400" dirty="0">
                <a:latin typeface="Arial" pitchFamily="34" charset="0"/>
                <a:cs typeface="Arial" pitchFamily="34" charset="0"/>
              </a:rPr>
              <a:t>	</a:t>
            </a:r>
            <a:endParaRPr lang="ru-RU" sz="2400" dirty="0" smtClean="0">
              <a:latin typeface="Arial" pitchFamily="34" charset="0"/>
              <a:cs typeface="Arial" pitchFamily="34" charset="0"/>
            </a:endParaRPr>
          </a:p>
          <a:p>
            <a:pPr marL="0" indent="0">
              <a:buNone/>
            </a:pPr>
            <a:endParaRPr lang="ru-RU"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r>
              <a:rPr lang="ru-RU" sz="2400" dirty="0" smtClean="0">
                <a:latin typeface="Arial" pitchFamily="34" charset="0"/>
                <a:cs typeface="Arial" pitchFamily="34" charset="0"/>
              </a:rPr>
              <a:t>Элементы </a:t>
            </a:r>
            <a:r>
              <a:rPr lang="ru-RU" sz="2400" dirty="0">
                <a:latin typeface="Arial" pitchFamily="34" charset="0"/>
                <a:cs typeface="Arial" pitchFamily="34" charset="0"/>
              </a:rPr>
              <a:t>матрицы  </a:t>
            </a:r>
            <a:r>
              <a:rPr lang="ru-RU" sz="2400" dirty="0" smtClean="0">
                <a:latin typeface="Arial" pitchFamily="34" charset="0"/>
                <a:cs typeface="Arial" pitchFamily="34" charset="0"/>
              </a:rPr>
              <a:t>       имеют </a:t>
            </a:r>
            <a:r>
              <a:rPr lang="ru-RU" sz="2400" dirty="0">
                <a:latin typeface="Arial" pitchFamily="34" charset="0"/>
                <a:cs typeface="Arial" pitchFamily="34" charset="0"/>
              </a:rPr>
              <a:t>вид</a:t>
            </a:r>
          </a:p>
          <a:p>
            <a:pPr marL="0" indent="0">
              <a:buNone/>
            </a:pPr>
            <a:r>
              <a:rPr lang="ru-RU" sz="2400" dirty="0">
                <a:latin typeface="Arial" pitchFamily="34" charset="0"/>
                <a:cs typeface="Arial" pitchFamily="34" charset="0"/>
              </a:rPr>
              <a:t>				</a:t>
            </a:r>
            <a:r>
              <a:rPr lang="ru-RU" sz="2400" dirty="0" smtClean="0">
                <a:latin typeface="Arial" pitchFamily="34" charset="0"/>
                <a:cs typeface="Arial" pitchFamily="34" charset="0"/>
              </a:rPr>
              <a:t>			      </a:t>
            </a:r>
          </a:p>
          <a:p>
            <a:pPr marL="0" indent="0">
              <a:buNone/>
            </a:pPr>
            <a:r>
              <a:rPr lang="ru-RU" sz="2400" dirty="0">
                <a:latin typeface="Arial" pitchFamily="34" charset="0"/>
                <a:cs typeface="Arial" pitchFamily="34" charset="0"/>
              </a:rPr>
              <a:t>	</a:t>
            </a:r>
            <a:r>
              <a:rPr lang="ru-RU" sz="2400" dirty="0" smtClean="0">
                <a:latin typeface="Arial" pitchFamily="34" charset="0"/>
                <a:cs typeface="Arial" pitchFamily="34" charset="0"/>
              </a:rPr>
              <a:t>						  	  (46)</a:t>
            </a:r>
            <a:endParaRPr lang="ru-RU" sz="2400" dirty="0">
              <a:latin typeface="Arial" pitchFamily="34" charset="0"/>
              <a:cs typeface="Arial" pitchFamily="34" charset="0"/>
            </a:endParaRPr>
          </a:p>
          <a:p>
            <a:pPr marL="0" indent="0">
              <a:buNone/>
            </a:pPr>
            <a:endParaRPr lang="ru-RU" sz="2400" dirty="0">
              <a:latin typeface="Arial" pitchFamily="34" charset="0"/>
              <a:cs typeface="Arial" pitchFamily="34" charset="0"/>
            </a:endParaRPr>
          </a:p>
          <a:p>
            <a:pPr marL="0" indent="0">
              <a:buNone/>
            </a:pPr>
            <a:endParaRPr lang="ru-RU" sz="2400" dirty="0" smtClean="0">
              <a:latin typeface="Arial" pitchFamily="34" charset="0"/>
              <a:cs typeface="Arial" pitchFamily="34" charset="0"/>
            </a:endParaRPr>
          </a:p>
          <a:p>
            <a:pPr marL="0" indent="0">
              <a:buNone/>
            </a:pPr>
            <a:endParaRPr lang="en-US" sz="2400" dirty="0" smtClean="0">
              <a:latin typeface="Arial" pitchFamily="34" charset="0"/>
              <a:cs typeface="Arial" pitchFamily="34" charset="0"/>
            </a:endParaRPr>
          </a:p>
          <a:p>
            <a:pPr marL="0" indent="0">
              <a:buNone/>
            </a:pPr>
            <a:r>
              <a:rPr lang="ru-RU" sz="2400" dirty="0" smtClean="0">
                <a:latin typeface="Arial" pitchFamily="34" charset="0"/>
                <a:cs typeface="Arial" pitchFamily="34" charset="0"/>
              </a:rPr>
              <a:t>Из </a:t>
            </a:r>
            <a:r>
              <a:rPr lang="ru-RU" sz="2400" dirty="0">
                <a:latin typeface="Arial" pitchFamily="34" charset="0"/>
                <a:cs typeface="Arial" pitchFamily="34" charset="0"/>
              </a:rPr>
              <a:t>уравнения </a:t>
            </a:r>
            <a:r>
              <a:rPr lang="ru-RU" sz="2400" dirty="0" smtClean="0">
                <a:latin typeface="Arial" pitchFamily="34" charset="0"/>
                <a:cs typeface="Arial" pitchFamily="34" charset="0"/>
              </a:rPr>
              <a:t>(4</a:t>
            </a:r>
            <a:r>
              <a:rPr lang="ru-RU" sz="2400" dirty="0">
                <a:latin typeface="Arial" pitchFamily="34" charset="0"/>
                <a:cs typeface="Arial" pitchFamily="34" charset="0"/>
              </a:rPr>
              <a:t>6</a:t>
            </a:r>
            <a:r>
              <a:rPr lang="ru-RU" sz="2400" dirty="0" smtClean="0">
                <a:latin typeface="Arial" pitchFamily="34" charset="0"/>
                <a:cs typeface="Arial" pitchFamily="34" charset="0"/>
              </a:rPr>
              <a:t>) </a:t>
            </a:r>
            <a:r>
              <a:rPr lang="ru-RU" sz="2400" dirty="0">
                <a:latin typeface="Arial" pitchFamily="34" charset="0"/>
                <a:cs typeface="Arial" pitchFamily="34" charset="0"/>
              </a:rPr>
              <a:t>видно, что матрица </a:t>
            </a:r>
            <a:r>
              <a:rPr lang="ru-RU" sz="2400" dirty="0" smtClean="0">
                <a:latin typeface="Arial" pitchFamily="34" charset="0"/>
                <a:cs typeface="Arial" pitchFamily="34" charset="0"/>
              </a:rPr>
              <a:t>          имеет </a:t>
            </a:r>
            <a:r>
              <a:rPr lang="ru-RU" sz="2400" dirty="0">
                <a:latin typeface="Arial" pitchFamily="34" charset="0"/>
                <a:cs typeface="Arial" pitchFamily="34" charset="0"/>
              </a:rPr>
              <a:t>шесть независимых элементов, которые расположены ниже главной диагонали. Матричные уравнения </a:t>
            </a:r>
            <a:r>
              <a:rPr lang="ru-RU" sz="2400" dirty="0" smtClean="0">
                <a:latin typeface="Arial" pitchFamily="34" charset="0"/>
                <a:cs typeface="Arial" pitchFamily="34" charset="0"/>
              </a:rPr>
              <a:t>(19) </a:t>
            </a:r>
            <a:r>
              <a:rPr lang="ru-RU" sz="2400" dirty="0">
                <a:latin typeface="Arial" pitchFamily="34" charset="0"/>
                <a:cs typeface="Arial" pitchFamily="34" charset="0"/>
              </a:rPr>
              <a:t>хотя эквивалентны  </a:t>
            </a:r>
            <a:r>
              <a:rPr lang="ru-RU" sz="2400" dirty="0" smtClean="0">
                <a:latin typeface="Arial" pitchFamily="34" charset="0"/>
                <a:cs typeface="Arial" pitchFamily="34" charset="0"/>
              </a:rPr>
              <a:t>        скалярным </a:t>
            </a:r>
            <a:r>
              <a:rPr lang="ru-RU" sz="2400" dirty="0">
                <a:latin typeface="Arial" pitchFamily="34" charset="0"/>
                <a:cs typeface="Arial" pitchFamily="34" charset="0"/>
              </a:rPr>
              <a:t>уравнением, из них </a:t>
            </a:r>
            <a:r>
              <a:rPr lang="ru-RU" sz="2400" dirty="0" smtClean="0">
                <a:latin typeface="Arial" pitchFamily="34" charset="0"/>
                <a:cs typeface="Arial" pitchFamily="34" charset="0"/>
              </a:rPr>
              <a:t>       уравнений </a:t>
            </a:r>
            <a:r>
              <a:rPr lang="ru-RU" sz="2400" dirty="0">
                <a:latin typeface="Arial" pitchFamily="34" charset="0"/>
                <a:cs typeface="Arial" pitchFamily="34" charset="0"/>
              </a:rPr>
              <a:t>являются независимыми, которые состоят из элементов матриц </a:t>
            </a:r>
            <a:r>
              <a:rPr lang="ru-RU" sz="2400" dirty="0" smtClean="0">
                <a:latin typeface="Arial" pitchFamily="34" charset="0"/>
                <a:cs typeface="Arial" pitchFamily="34" charset="0"/>
              </a:rPr>
              <a:t>      , </a:t>
            </a:r>
            <a:r>
              <a:rPr lang="ru-RU" sz="2400" dirty="0">
                <a:latin typeface="Arial" pitchFamily="34" charset="0"/>
                <a:cs typeface="Arial" pitchFamily="34" charset="0"/>
              </a:rPr>
              <a:t>расположенных ниже главной диагонали. Полученная система уравнений является линейной относительно аналогов скоростей зависимых </a:t>
            </a:r>
            <a:endParaRPr lang="en-US" sz="2400" dirty="0" smtClean="0">
              <a:latin typeface="Arial" pitchFamily="34" charset="0"/>
              <a:cs typeface="Arial" pitchFamily="34" charset="0"/>
            </a:endParaRPr>
          </a:p>
          <a:p>
            <a:pPr marL="0" indent="0">
              <a:buNone/>
            </a:pPr>
            <a:r>
              <a:rPr lang="ru-RU" sz="2400" dirty="0" smtClean="0">
                <a:latin typeface="Arial" pitchFamily="34" charset="0"/>
                <a:cs typeface="Arial" pitchFamily="34" charset="0"/>
              </a:rPr>
              <a:t>переменных            , </a:t>
            </a:r>
            <a:r>
              <a:rPr lang="ru-RU" sz="2400" dirty="0">
                <a:latin typeface="Arial" pitchFamily="34" charset="0"/>
                <a:cs typeface="Arial" pitchFamily="34" charset="0"/>
              </a:rPr>
              <a:t>откуда определяются их значения.</a:t>
            </a:r>
          </a:p>
          <a:p>
            <a:pPr marL="0" indent="0">
              <a:buNone/>
            </a:pPr>
            <a:endParaRPr lang="ru-RU" sz="24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800100" y="139700"/>
          <a:ext cx="6350000" cy="1512888"/>
        </p:xfrm>
        <a:graphic>
          <a:graphicData uri="http://schemas.openxmlformats.org/presentationml/2006/ole">
            <mc:AlternateContent xmlns:mc="http://schemas.openxmlformats.org/markup-compatibility/2006">
              <mc:Choice xmlns:v="urn:schemas-microsoft-com:vml" Requires="v">
                <p:oleObj spid="_x0000_s126978" name="Формула" r:id="rId3" imgW="4876560" imgH="1155600" progId="Equation.3">
                  <p:embed/>
                </p:oleObj>
              </mc:Choice>
              <mc:Fallback>
                <p:oleObj name="Формула" r:id="rId3" imgW="4876560" imgH="1155600" progId="Equation.3">
                  <p:embed/>
                  <p:pic>
                    <p:nvPicPr>
                      <p:cNvPr id="0" name=""/>
                      <p:cNvPicPr>
                        <a:picLocks noChangeAspect="1" noChangeArrowheads="1"/>
                      </p:cNvPicPr>
                      <p:nvPr/>
                    </p:nvPicPr>
                    <p:blipFill>
                      <a:blip r:embed="rId4"/>
                      <a:srcRect/>
                      <a:stretch>
                        <a:fillRect/>
                      </a:stretch>
                    </p:blipFill>
                    <p:spPr bwMode="auto">
                      <a:xfrm>
                        <a:off x="800100" y="139700"/>
                        <a:ext cx="6350000" cy="1512888"/>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3259138" y="1677988"/>
          <a:ext cx="469900" cy="474662"/>
        </p:xfrm>
        <a:graphic>
          <a:graphicData uri="http://schemas.openxmlformats.org/presentationml/2006/ole">
            <mc:AlternateContent xmlns:mc="http://schemas.openxmlformats.org/markup-compatibility/2006">
              <mc:Choice xmlns:v="urn:schemas-microsoft-com:vml" Requires="v">
                <p:oleObj spid="_x0000_s126979" name="Формула" r:id="rId5" imgW="266400" imgH="266400" progId="Equation.3">
                  <p:embed/>
                </p:oleObj>
              </mc:Choice>
              <mc:Fallback>
                <p:oleObj name="Формула" r:id="rId5" imgW="266400" imgH="266400" progId="Equation.3">
                  <p:embed/>
                  <p:pic>
                    <p:nvPicPr>
                      <p:cNvPr id="0" name=""/>
                      <p:cNvPicPr>
                        <a:picLocks noChangeAspect="1" noChangeArrowheads="1"/>
                      </p:cNvPicPr>
                      <p:nvPr/>
                    </p:nvPicPr>
                    <p:blipFill>
                      <a:blip r:embed="rId6"/>
                      <a:srcRect/>
                      <a:stretch>
                        <a:fillRect/>
                      </a:stretch>
                    </p:blipFill>
                    <p:spPr bwMode="auto">
                      <a:xfrm>
                        <a:off x="3259138" y="1677988"/>
                        <a:ext cx="469900" cy="474662"/>
                      </a:xfrm>
                      <a:prstGeom prst="rect">
                        <a:avLst/>
                      </a:prstGeom>
                      <a:noFill/>
                    </p:spPr>
                  </p:pic>
                </p:oleObj>
              </mc:Fallback>
            </mc:AlternateContent>
          </a:graphicData>
        </a:graphic>
      </p:graphicFrame>
      <p:sp>
        <p:nvSpPr>
          <p:cNvPr id="8" name="Rectangle 5"/>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2435225" y="2076450"/>
          <a:ext cx="4597400" cy="1528763"/>
        </p:xfrm>
        <a:graphic>
          <a:graphicData uri="http://schemas.openxmlformats.org/presentationml/2006/ole">
            <mc:AlternateContent xmlns:mc="http://schemas.openxmlformats.org/markup-compatibility/2006">
              <mc:Choice xmlns:v="urn:schemas-microsoft-com:vml" Requires="v">
                <p:oleObj spid="_x0000_s126980" name="Формула" r:id="rId7" imgW="3504960" imgH="1168200" progId="Equation.3">
                  <p:embed/>
                </p:oleObj>
              </mc:Choice>
              <mc:Fallback>
                <p:oleObj name="Формула" r:id="rId7" imgW="3504960" imgH="1168200" progId="Equation.3">
                  <p:embed/>
                  <p:pic>
                    <p:nvPicPr>
                      <p:cNvPr id="0" name=""/>
                      <p:cNvPicPr>
                        <a:picLocks noChangeAspect="1" noChangeArrowheads="1"/>
                      </p:cNvPicPr>
                      <p:nvPr/>
                    </p:nvPicPr>
                    <p:blipFill>
                      <a:blip r:embed="rId8"/>
                      <a:srcRect/>
                      <a:stretch>
                        <a:fillRect/>
                      </a:stretch>
                    </p:blipFill>
                    <p:spPr bwMode="auto">
                      <a:xfrm>
                        <a:off x="2435225" y="2076450"/>
                        <a:ext cx="4597400" cy="1528763"/>
                      </a:xfrm>
                      <a:prstGeom prst="rect">
                        <a:avLst/>
                      </a:prstGeom>
                      <a:noFill/>
                    </p:spPr>
                  </p:pic>
                </p:oleObj>
              </mc:Fallback>
            </mc:AlternateContent>
          </a:graphicData>
        </a:graphic>
      </p:graphicFrame>
      <p:sp>
        <p:nvSpPr>
          <p:cNvPr id="11" name="Rectangle 8"/>
          <p:cNvSpPr>
            <a:spLocks noChangeArrowheads="1"/>
          </p:cNvSpPr>
          <p:nvPr/>
        </p:nvSpPr>
        <p:spPr bwMode="auto">
          <a:xfrm>
            <a:off x="0"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nvPr>
        </p:nvGraphicFramePr>
        <p:xfrm>
          <a:off x="2411760" y="4581128"/>
          <a:ext cx="677862" cy="300038"/>
        </p:xfrm>
        <a:graphic>
          <a:graphicData uri="http://schemas.openxmlformats.org/presentationml/2006/ole">
            <mc:AlternateContent xmlns:mc="http://schemas.openxmlformats.org/markup-compatibility/2006">
              <mc:Choice xmlns:v="urn:schemas-microsoft-com:vml" Requires="v">
                <p:oleObj spid="_x0000_s126981" name="Формула" r:id="rId9" imgW="431640" imgH="190440" progId="Equation.3">
                  <p:embed/>
                </p:oleObj>
              </mc:Choice>
              <mc:Fallback>
                <p:oleObj name="Формула" r:id="rId9" imgW="431640" imgH="190440" progId="Equation.3">
                  <p:embed/>
                  <p:pic>
                    <p:nvPicPr>
                      <p:cNvPr id="0" name=""/>
                      <p:cNvPicPr>
                        <a:picLocks noChangeAspect="1" noChangeArrowheads="1"/>
                      </p:cNvPicPr>
                      <p:nvPr/>
                    </p:nvPicPr>
                    <p:blipFill>
                      <a:blip r:embed="rId10"/>
                      <a:srcRect/>
                      <a:stretch>
                        <a:fillRect/>
                      </a:stretch>
                    </p:blipFill>
                    <p:spPr bwMode="auto">
                      <a:xfrm>
                        <a:off x="2411760" y="4581128"/>
                        <a:ext cx="677862" cy="300038"/>
                      </a:xfrm>
                      <a:prstGeom prst="rect">
                        <a:avLst/>
                      </a:prstGeom>
                      <a:noFill/>
                    </p:spPr>
                  </p:pic>
                </p:oleObj>
              </mc:Fallback>
            </mc:AlternateContent>
          </a:graphicData>
        </a:graphic>
      </p:graphicFrame>
      <p:sp>
        <p:nvSpPr>
          <p:cNvPr id="14" name="Rectangle 11"/>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5653088" y="3652838"/>
          <a:ext cx="536575" cy="520700"/>
        </p:xfrm>
        <a:graphic>
          <a:graphicData uri="http://schemas.openxmlformats.org/presentationml/2006/ole">
            <mc:AlternateContent xmlns:mc="http://schemas.openxmlformats.org/markup-compatibility/2006">
              <mc:Choice xmlns:v="urn:schemas-microsoft-com:vml" Requires="v">
                <p:oleObj spid="_x0000_s126982" name="Формула" r:id="rId11" imgW="304560" imgH="291960" progId="Equation.3">
                  <p:embed/>
                </p:oleObj>
              </mc:Choice>
              <mc:Fallback>
                <p:oleObj name="Формула" r:id="rId11" imgW="304560" imgH="291960" progId="Equation.3">
                  <p:embed/>
                  <p:pic>
                    <p:nvPicPr>
                      <p:cNvPr id="0" name=""/>
                      <p:cNvPicPr>
                        <a:picLocks noChangeAspect="1" noChangeArrowheads="1"/>
                      </p:cNvPicPr>
                      <p:nvPr/>
                    </p:nvPicPr>
                    <p:blipFill>
                      <a:blip r:embed="rId12"/>
                      <a:srcRect/>
                      <a:stretch>
                        <a:fillRect/>
                      </a:stretch>
                    </p:blipFill>
                    <p:spPr bwMode="auto">
                      <a:xfrm>
                        <a:off x="5653088" y="3652838"/>
                        <a:ext cx="5365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5"/>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7286625" y="4560888"/>
          <a:ext cx="576263" cy="328612"/>
        </p:xfrm>
        <a:graphic>
          <a:graphicData uri="http://schemas.openxmlformats.org/presentationml/2006/ole">
            <mc:AlternateContent xmlns:mc="http://schemas.openxmlformats.org/markup-compatibility/2006">
              <mc:Choice xmlns:v="urn:schemas-microsoft-com:vml" Requires="v">
                <p:oleObj spid="_x0000_s126983" name="Формула" r:id="rId13" imgW="355320" imgH="203040" progId="Equation.3">
                  <p:embed/>
                </p:oleObj>
              </mc:Choice>
              <mc:Fallback>
                <p:oleObj name="Формула" r:id="rId13" imgW="355320" imgH="203040" progId="Equation.3">
                  <p:embed/>
                  <p:pic>
                    <p:nvPicPr>
                      <p:cNvPr id="0" name=""/>
                      <p:cNvPicPr>
                        <a:picLocks noChangeAspect="1" noChangeArrowheads="1"/>
                      </p:cNvPicPr>
                      <p:nvPr/>
                    </p:nvPicPr>
                    <p:blipFill>
                      <a:blip r:embed="rId14"/>
                      <a:srcRect/>
                      <a:stretch>
                        <a:fillRect/>
                      </a:stretch>
                    </p:blipFill>
                    <p:spPr bwMode="auto">
                      <a:xfrm>
                        <a:off x="7286625" y="4560888"/>
                        <a:ext cx="576263" cy="328612"/>
                      </a:xfrm>
                      <a:prstGeom prst="rect">
                        <a:avLst/>
                      </a:prstGeom>
                      <a:noFill/>
                    </p:spPr>
                  </p:pic>
                </p:oleObj>
              </mc:Fallback>
            </mc:AlternateContent>
          </a:graphicData>
        </a:graphic>
      </p:graphicFrame>
      <p:sp>
        <p:nvSpPr>
          <p:cNvPr id="18" name="Rectangle 16"/>
          <p:cNvSpPr>
            <a:spLocks noChangeArrowheads="1"/>
          </p:cNvSpPr>
          <p:nvPr/>
        </p:nvSpPr>
        <p:spPr bwMode="auto">
          <a:xfrm>
            <a:off x="152400" y="342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3059832" y="5040982"/>
          <a:ext cx="469900" cy="476250"/>
        </p:xfrm>
        <a:graphic>
          <a:graphicData uri="http://schemas.openxmlformats.org/presentationml/2006/ole">
            <mc:AlternateContent xmlns:mc="http://schemas.openxmlformats.org/markup-compatibility/2006">
              <mc:Choice xmlns:v="urn:schemas-microsoft-com:vml" Requires="v">
                <p:oleObj spid="_x0000_s126984" name="Формула" r:id="rId15" imgW="266400" imgH="266400" progId="Equation.3">
                  <p:embed/>
                </p:oleObj>
              </mc:Choice>
              <mc:Fallback>
                <p:oleObj name="Формула" r:id="rId15" imgW="266400" imgH="266400" progId="Equation.3">
                  <p:embed/>
                  <p:pic>
                    <p:nvPicPr>
                      <p:cNvPr id="0" name=""/>
                      <p:cNvPicPr>
                        <a:picLocks noChangeAspect="1" noChangeArrowheads="1"/>
                      </p:cNvPicPr>
                      <p:nvPr/>
                    </p:nvPicPr>
                    <p:blipFill>
                      <a:blip r:embed="rId16"/>
                      <a:srcRect/>
                      <a:stretch>
                        <a:fillRect/>
                      </a:stretch>
                    </p:blipFill>
                    <p:spPr bwMode="auto">
                      <a:xfrm>
                        <a:off x="3059832" y="5040982"/>
                        <a:ext cx="4699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1" name="Объект 20"/>
          <p:cNvGraphicFramePr>
            <a:graphicFrameLocks noChangeAspect="1"/>
          </p:cNvGraphicFramePr>
          <p:nvPr>
            <p:extLst/>
          </p:nvPr>
        </p:nvGraphicFramePr>
        <p:xfrm>
          <a:off x="2267744" y="5860628"/>
          <a:ext cx="793750" cy="520700"/>
        </p:xfrm>
        <a:graphic>
          <a:graphicData uri="http://schemas.openxmlformats.org/presentationml/2006/ole">
            <mc:AlternateContent xmlns:mc="http://schemas.openxmlformats.org/markup-compatibility/2006">
              <mc:Choice xmlns:v="urn:schemas-microsoft-com:vml" Requires="v">
                <p:oleObj spid="_x0000_s126985" name="Формула" r:id="rId17" imgW="495000" imgH="317160" progId="Equation.3">
                  <p:embed/>
                </p:oleObj>
              </mc:Choice>
              <mc:Fallback>
                <p:oleObj name="Формула" r:id="rId17" imgW="495000" imgH="317160" progId="Equation.3">
                  <p:embed/>
                  <p:pic>
                    <p:nvPicPr>
                      <p:cNvPr id="0" name=""/>
                      <p:cNvPicPr>
                        <a:picLocks noChangeAspect="1" noChangeArrowheads="1"/>
                      </p:cNvPicPr>
                      <p:nvPr/>
                    </p:nvPicPr>
                    <p:blipFill>
                      <a:blip r:embed="rId18"/>
                      <a:srcRect/>
                      <a:stretch>
                        <a:fillRect/>
                      </a:stretch>
                    </p:blipFill>
                    <p:spPr bwMode="auto">
                      <a:xfrm>
                        <a:off x="2267744" y="5860628"/>
                        <a:ext cx="793750" cy="520700"/>
                      </a:xfrm>
                      <a:prstGeom prst="rect">
                        <a:avLst/>
                      </a:prstGeom>
                      <a:noFill/>
                    </p:spPr>
                  </p:pic>
                </p:oleObj>
              </mc:Fallback>
            </mc:AlternateContent>
          </a:graphicData>
        </a:graphic>
      </p:graphicFrame>
      <p:sp>
        <p:nvSpPr>
          <p:cNvPr id="22" name="Rectangle 27"/>
          <p:cNvSpPr>
            <a:spLocks noChangeArrowheads="1"/>
          </p:cNvSpPr>
          <p:nvPr/>
        </p:nvSpPr>
        <p:spPr bwMode="auto">
          <a:xfrm>
            <a:off x="0" y="295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Прямоугольник 22"/>
          <p:cNvSpPr/>
          <p:nvPr/>
        </p:nvSpPr>
        <p:spPr>
          <a:xfrm>
            <a:off x="0" y="0"/>
            <a:ext cx="559769" cy="369332"/>
          </a:xfrm>
          <a:prstGeom prst="rect">
            <a:avLst/>
          </a:prstGeom>
        </p:spPr>
        <p:txBody>
          <a:bodyPr wrap="none">
            <a:spAutoFit/>
          </a:bodyPr>
          <a:lstStyle/>
          <a:p>
            <a:r>
              <a:rPr lang="ru-RU" dirty="0" smtClean="0"/>
              <a:t>-32-</a:t>
            </a:r>
            <a:endParaRPr lang="ru-RU" dirty="0"/>
          </a:p>
        </p:txBody>
      </p:sp>
    </p:spTree>
    <p:extLst>
      <p:ext uri="{BB962C8B-B14F-4D97-AF65-F5344CB8AC3E}">
        <p14:creationId xmlns:p14="http://schemas.microsoft.com/office/powerpoint/2010/main" val="4051775141"/>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6048672"/>
          </a:xfrm>
        </p:spPr>
        <p:txBody>
          <a:bodyPr>
            <a:noAutofit/>
          </a:bodyPr>
          <a:lstStyle/>
          <a:p>
            <a:pPr marL="0" indent="0">
              <a:buNone/>
            </a:pPr>
            <a:r>
              <a:rPr lang="ru-RU" sz="2000" dirty="0">
                <a:latin typeface="Arial" pitchFamily="34" charset="0"/>
                <a:cs typeface="Arial" pitchFamily="34" charset="0"/>
              </a:rPr>
              <a:t>Аналоги ускорений звеньев определяются дифференцированием уравнений </a:t>
            </a:r>
            <a:r>
              <a:rPr lang="ru-RU" sz="2000" dirty="0" smtClean="0">
                <a:latin typeface="Arial" pitchFamily="34" charset="0"/>
                <a:cs typeface="Arial" pitchFamily="34" charset="0"/>
              </a:rPr>
              <a:t>(44) </a:t>
            </a:r>
            <a:r>
              <a:rPr lang="ru-RU" sz="2000" dirty="0">
                <a:latin typeface="Arial" pitchFamily="34" charset="0"/>
                <a:cs typeface="Arial" pitchFamily="34" charset="0"/>
              </a:rPr>
              <a:t>по обобщенной координате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(47)</a:t>
            </a: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где</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(48)</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Здесь</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(49)</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Тогда </a:t>
            </a:r>
            <a:r>
              <a:rPr lang="ru-RU" sz="2000" dirty="0">
                <a:latin typeface="Arial" pitchFamily="34" charset="0"/>
                <a:cs typeface="Arial" pitchFamily="34" charset="0"/>
              </a:rPr>
              <a:t>уравнения </a:t>
            </a:r>
            <a:r>
              <a:rPr lang="ru-RU" sz="2000" dirty="0" smtClean="0">
                <a:latin typeface="Arial" pitchFamily="34" charset="0"/>
                <a:cs typeface="Arial" pitchFamily="34" charset="0"/>
              </a:rPr>
              <a:t>(4</a:t>
            </a:r>
            <a:r>
              <a:rPr lang="ru-RU" sz="2000" dirty="0">
                <a:latin typeface="Arial" pitchFamily="34" charset="0"/>
                <a:cs typeface="Arial" pitchFamily="34" charset="0"/>
              </a:rPr>
              <a:t>7</a:t>
            </a:r>
            <a:r>
              <a:rPr lang="ru-RU" sz="2000" dirty="0" smtClean="0">
                <a:latin typeface="Arial" pitchFamily="34" charset="0"/>
                <a:cs typeface="Arial" pitchFamily="34" charset="0"/>
              </a:rPr>
              <a:t>) </a:t>
            </a:r>
            <a:r>
              <a:rPr lang="ru-RU" sz="2000" dirty="0">
                <a:latin typeface="Arial" pitchFamily="34" charset="0"/>
                <a:cs typeface="Arial" pitchFamily="34" charset="0"/>
              </a:rPr>
              <a:t>принимают вид</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(50)</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которые </a:t>
            </a:r>
            <a:r>
              <a:rPr lang="ru-RU" sz="2000" dirty="0">
                <a:latin typeface="Arial" pitchFamily="34" charset="0"/>
                <a:cs typeface="Arial" pitchFamily="34" charset="0"/>
              </a:rPr>
              <a:t>решаются относительно аналогов ускорений зависимых переменных  </a:t>
            </a:r>
            <a:r>
              <a:rPr lang="ru-RU" sz="2000" dirty="0" smtClean="0">
                <a:latin typeface="Arial" pitchFamily="34" charset="0"/>
                <a:cs typeface="Arial" pitchFamily="34" charset="0"/>
              </a:rPr>
              <a:t>             аналогично </a:t>
            </a:r>
            <a:r>
              <a:rPr lang="ru-RU" sz="2000" dirty="0">
                <a:latin typeface="Arial" pitchFamily="34" charset="0"/>
                <a:cs typeface="Arial" pitchFamily="34" charset="0"/>
              </a:rPr>
              <a:t>решению </a:t>
            </a:r>
            <a:r>
              <a:rPr lang="ru-RU" sz="2000" dirty="0" smtClean="0">
                <a:latin typeface="Arial" pitchFamily="34" charset="0"/>
                <a:cs typeface="Arial" pitchFamily="34" charset="0"/>
              </a:rPr>
              <a:t>уравнений (44).</a:t>
            </a:r>
            <a:endParaRPr lang="ru-RU" sz="2000" dirty="0">
              <a:latin typeface="Arial" pitchFamily="34" charset="0"/>
              <a:cs typeface="Arial" pitchFamily="34" charset="0"/>
            </a:endParaRPr>
          </a:p>
          <a:p>
            <a:pPr marL="0" indent="0">
              <a:buNone/>
            </a:pPr>
            <a:endParaRPr lang="ru-RU" sz="24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5678488" y="706438"/>
          <a:ext cx="344487" cy="425450"/>
        </p:xfrm>
        <a:graphic>
          <a:graphicData uri="http://schemas.openxmlformats.org/presentationml/2006/ole">
            <mc:AlternateContent xmlns:mc="http://schemas.openxmlformats.org/markup-compatibility/2006">
              <mc:Choice xmlns:v="urn:schemas-microsoft-com:vml" Requires="v">
                <p:oleObj spid="_x0000_s128002" name="Формула" r:id="rId3" imgW="203040" imgH="253800" progId="Equation.3">
                  <p:embed/>
                </p:oleObj>
              </mc:Choice>
              <mc:Fallback>
                <p:oleObj name="Формула" r:id="rId3" imgW="203040" imgH="253800" progId="Equation.3">
                  <p:embed/>
                  <p:pic>
                    <p:nvPicPr>
                      <p:cNvPr id="0" name=""/>
                      <p:cNvPicPr>
                        <a:picLocks noChangeAspect="1" noChangeArrowheads="1"/>
                      </p:cNvPicPr>
                      <p:nvPr/>
                    </p:nvPicPr>
                    <p:blipFill>
                      <a:blip r:embed="rId4"/>
                      <a:srcRect/>
                      <a:stretch>
                        <a:fillRect/>
                      </a:stretch>
                    </p:blipFill>
                    <p:spPr bwMode="auto">
                      <a:xfrm>
                        <a:off x="5678488" y="706438"/>
                        <a:ext cx="344487" cy="425450"/>
                      </a:xfrm>
                      <a:prstGeom prst="rect">
                        <a:avLst/>
                      </a:prstGeom>
                      <a:noFill/>
                    </p:spPr>
                  </p:pic>
                </p:oleObj>
              </mc:Fallback>
            </mc:AlternateContent>
          </a:graphicData>
        </a:graphic>
      </p:graphicFrame>
      <p:sp>
        <p:nvSpPr>
          <p:cNvPr id="6" name="Rectangle 3"/>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1179513" y="1258888"/>
          <a:ext cx="5561012" cy="758825"/>
        </p:xfrm>
        <a:graphic>
          <a:graphicData uri="http://schemas.openxmlformats.org/presentationml/2006/ole">
            <mc:AlternateContent xmlns:mc="http://schemas.openxmlformats.org/markup-compatibility/2006">
              <mc:Choice xmlns:v="urn:schemas-microsoft-com:vml" Requires="v">
                <p:oleObj spid="_x0000_s128003" name="Формула" r:id="rId5" imgW="4000320" imgH="545760" progId="Equation.3">
                  <p:embed/>
                </p:oleObj>
              </mc:Choice>
              <mc:Fallback>
                <p:oleObj name="Формула" r:id="rId5" imgW="4000320" imgH="545760" progId="Equation.3">
                  <p:embed/>
                  <p:pic>
                    <p:nvPicPr>
                      <p:cNvPr id="0" name=""/>
                      <p:cNvPicPr>
                        <a:picLocks noChangeAspect="1" noChangeArrowheads="1"/>
                      </p:cNvPicPr>
                      <p:nvPr/>
                    </p:nvPicPr>
                    <p:blipFill>
                      <a:blip r:embed="rId6"/>
                      <a:srcRect/>
                      <a:stretch>
                        <a:fillRect/>
                      </a:stretch>
                    </p:blipFill>
                    <p:spPr bwMode="auto">
                      <a:xfrm>
                        <a:off x="1179513" y="1258888"/>
                        <a:ext cx="5561012" cy="758825"/>
                      </a:xfrm>
                      <a:prstGeom prst="rect">
                        <a:avLst/>
                      </a:prstGeom>
                      <a:noFill/>
                    </p:spPr>
                  </p:pic>
                </p:oleObj>
              </mc:Fallback>
            </mc:AlternateContent>
          </a:graphicData>
        </a:graphic>
      </p:graphicFrame>
      <p:sp>
        <p:nvSpPr>
          <p:cNvPr id="9" name="Rectangle 6"/>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323528" y="2155703"/>
          <a:ext cx="7704856" cy="769241"/>
        </p:xfrm>
        <a:graphic>
          <a:graphicData uri="http://schemas.openxmlformats.org/presentationml/2006/ole">
            <mc:AlternateContent xmlns:mc="http://schemas.openxmlformats.org/markup-compatibility/2006">
              <mc:Choice xmlns:v="urn:schemas-microsoft-com:vml" Requires="v">
                <p:oleObj spid="_x0000_s128004" name="Формула" r:id="rId7" imgW="5384520" imgH="545760" progId="Equation.3">
                  <p:embed/>
                </p:oleObj>
              </mc:Choice>
              <mc:Fallback>
                <p:oleObj name="Формула" r:id="rId7" imgW="5384520" imgH="545760" progId="Equation.3">
                  <p:embed/>
                  <p:pic>
                    <p:nvPicPr>
                      <p:cNvPr id="0" name=""/>
                      <p:cNvPicPr>
                        <a:picLocks noChangeAspect="1" noChangeArrowheads="1"/>
                      </p:cNvPicPr>
                      <p:nvPr/>
                    </p:nvPicPr>
                    <p:blipFill>
                      <a:blip r:embed="rId8"/>
                      <a:srcRect/>
                      <a:stretch>
                        <a:fillRect/>
                      </a:stretch>
                    </p:blipFill>
                    <p:spPr bwMode="auto">
                      <a:xfrm>
                        <a:off x="323528" y="2155703"/>
                        <a:ext cx="7704856" cy="769241"/>
                      </a:xfrm>
                      <a:prstGeom prst="rect">
                        <a:avLst/>
                      </a:prstGeom>
                      <a:noFill/>
                    </p:spPr>
                  </p:pic>
                </p:oleObj>
              </mc:Fallback>
            </mc:AlternateContent>
          </a:graphicData>
        </a:graphic>
      </p:graphicFrame>
      <p:sp>
        <p:nvSpPr>
          <p:cNvPr id="12" name="Rectangle 9"/>
          <p:cNvSpPr>
            <a:spLocks noChangeArrowheads="1"/>
          </p:cNvSpPr>
          <p:nvPr/>
        </p:nvSpPr>
        <p:spPr bwMode="auto">
          <a:xfrm>
            <a:off x="0" y="7334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2122488" y="3098800"/>
          <a:ext cx="3636962" cy="849313"/>
        </p:xfrm>
        <a:graphic>
          <a:graphicData uri="http://schemas.openxmlformats.org/presentationml/2006/ole">
            <mc:AlternateContent xmlns:mc="http://schemas.openxmlformats.org/markup-compatibility/2006">
              <mc:Choice xmlns:v="urn:schemas-microsoft-com:vml" Requires="v">
                <p:oleObj spid="_x0000_s128005" name="Формула" r:id="rId9" imgW="2590560" imgH="609480" progId="Equation.3">
                  <p:embed/>
                </p:oleObj>
              </mc:Choice>
              <mc:Fallback>
                <p:oleObj name="Формула" r:id="rId9" imgW="2590560" imgH="609480" progId="Equation.3">
                  <p:embed/>
                  <p:pic>
                    <p:nvPicPr>
                      <p:cNvPr id="0" name=""/>
                      <p:cNvPicPr>
                        <a:picLocks noChangeAspect="1" noChangeArrowheads="1"/>
                      </p:cNvPicPr>
                      <p:nvPr/>
                    </p:nvPicPr>
                    <p:blipFill>
                      <a:blip r:embed="rId10"/>
                      <a:srcRect/>
                      <a:stretch>
                        <a:fillRect/>
                      </a:stretch>
                    </p:blipFill>
                    <p:spPr bwMode="auto">
                      <a:xfrm>
                        <a:off x="2122488" y="3098800"/>
                        <a:ext cx="3636962" cy="849313"/>
                      </a:xfrm>
                      <a:prstGeom prst="rect">
                        <a:avLst/>
                      </a:prstGeom>
                      <a:noFill/>
                    </p:spPr>
                  </p:pic>
                </p:oleObj>
              </mc:Fallback>
            </mc:AlternateContent>
          </a:graphicData>
        </a:graphic>
      </p:graphicFrame>
      <p:sp>
        <p:nvSpPr>
          <p:cNvPr id="15" name="Rectangle 12"/>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462088" y="4538663"/>
          <a:ext cx="5810250" cy="782637"/>
        </p:xfrm>
        <a:graphic>
          <a:graphicData uri="http://schemas.openxmlformats.org/presentationml/2006/ole">
            <mc:AlternateContent xmlns:mc="http://schemas.openxmlformats.org/markup-compatibility/2006">
              <mc:Choice xmlns:v="urn:schemas-microsoft-com:vml" Requires="v">
                <p:oleObj spid="_x0000_s128006" name="Формула" r:id="rId11" imgW="3670200" imgH="495000" progId="Equation.3">
                  <p:embed/>
                </p:oleObj>
              </mc:Choice>
              <mc:Fallback>
                <p:oleObj name="Формула" r:id="rId11" imgW="3670200" imgH="495000" progId="Equation.3">
                  <p:embed/>
                  <p:pic>
                    <p:nvPicPr>
                      <p:cNvPr id="0" name=""/>
                      <p:cNvPicPr>
                        <a:picLocks noChangeAspect="1" noChangeArrowheads="1"/>
                      </p:cNvPicPr>
                      <p:nvPr/>
                    </p:nvPicPr>
                    <p:blipFill>
                      <a:blip r:embed="rId12"/>
                      <a:srcRect/>
                      <a:stretch>
                        <a:fillRect/>
                      </a:stretch>
                    </p:blipFill>
                    <p:spPr bwMode="auto">
                      <a:xfrm>
                        <a:off x="1462088" y="4538663"/>
                        <a:ext cx="5810250" cy="782637"/>
                      </a:xfrm>
                      <a:prstGeom prst="rect">
                        <a:avLst/>
                      </a:prstGeom>
                      <a:noFill/>
                    </p:spPr>
                  </p:pic>
                </p:oleObj>
              </mc:Fallback>
            </mc:AlternateContent>
          </a:graphicData>
        </a:graphic>
      </p:graphicFrame>
      <p:sp>
        <p:nvSpPr>
          <p:cNvPr id="18" name="Rectangle 15"/>
          <p:cNvSpPr>
            <a:spLocks noChangeArrowheads="1"/>
          </p:cNvSpPr>
          <p:nvPr/>
        </p:nvSpPr>
        <p:spPr bwMode="auto">
          <a:xfrm>
            <a:off x="152400" y="685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051720" y="5728295"/>
          <a:ext cx="909638" cy="581025"/>
        </p:xfrm>
        <a:graphic>
          <a:graphicData uri="http://schemas.openxmlformats.org/presentationml/2006/ole">
            <mc:AlternateContent xmlns:mc="http://schemas.openxmlformats.org/markup-compatibility/2006">
              <mc:Choice xmlns:v="urn:schemas-microsoft-com:vml" Requires="v">
                <p:oleObj spid="_x0000_s128007" name="Формула" r:id="rId13" imgW="507960" imgH="317160" progId="Equation.3">
                  <p:embed/>
                </p:oleObj>
              </mc:Choice>
              <mc:Fallback>
                <p:oleObj name="Формула" r:id="rId13" imgW="507960" imgH="317160" progId="Equation.3">
                  <p:embed/>
                  <p:pic>
                    <p:nvPicPr>
                      <p:cNvPr id="0" name=""/>
                      <p:cNvPicPr>
                        <a:picLocks noChangeAspect="1" noChangeArrowheads="1"/>
                      </p:cNvPicPr>
                      <p:nvPr/>
                    </p:nvPicPr>
                    <p:blipFill>
                      <a:blip r:embed="rId14"/>
                      <a:srcRect/>
                      <a:stretch>
                        <a:fillRect/>
                      </a:stretch>
                    </p:blipFill>
                    <p:spPr bwMode="auto">
                      <a:xfrm>
                        <a:off x="2051720" y="5728295"/>
                        <a:ext cx="909638" cy="581025"/>
                      </a:xfrm>
                      <a:prstGeom prst="rect">
                        <a:avLst/>
                      </a:prstGeom>
                      <a:noFill/>
                    </p:spPr>
                  </p:pic>
                </p:oleObj>
              </mc:Fallback>
            </mc:AlternateContent>
          </a:graphicData>
        </a:graphic>
      </p:graphicFrame>
      <p:sp>
        <p:nvSpPr>
          <p:cNvPr id="21" name="Rectangle 18"/>
          <p:cNvSpPr>
            <a:spLocks noChangeArrowheads="1"/>
          </p:cNvSpPr>
          <p:nvPr/>
        </p:nvSpPr>
        <p:spPr bwMode="auto">
          <a:xfrm>
            <a:off x="0" y="295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Прямоугольник 21"/>
          <p:cNvSpPr/>
          <p:nvPr/>
        </p:nvSpPr>
        <p:spPr>
          <a:xfrm>
            <a:off x="3779912" y="0"/>
            <a:ext cx="559769" cy="369332"/>
          </a:xfrm>
          <a:prstGeom prst="rect">
            <a:avLst/>
          </a:prstGeom>
        </p:spPr>
        <p:txBody>
          <a:bodyPr wrap="none">
            <a:spAutoFit/>
          </a:bodyPr>
          <a:lstStyle/>
          <a:p>
            <a:r>
              <a:rPr lang="ru-RU" dirty="0" smtClean="0"/>
              <a:t>-33-</a:t>
            </a:r>
            <a:endParaRPr lang="ru-RU" dirty="0"/>
          </a:p>
        </p:txBody>
      </p:sp>
    </p:spTree>
    <p:extLst>
      <p:ext uri="{BB962C8B-B14F-4D97-AF65-F5344CB8AC3E}">
        <p14:creationId xmlns:p14="http://schemas.microsoft.com/office/powerpoint/2010/main" val="223614731"/>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976664"/>
          </a:xfrm>
        </p:spPr>
        <p:txBody>
          <a:bodyPr>
            <a:noAutofit/>
          </a:bodyPr>
          <a:lstStyle/>
          <a:p>
            <a:pPr marL="0" indent="0">
              <a:buNone/>
            </a:pPr>
            <a:r>
              <a:rPr lang="ru-RU" sz="2000" dirty="0">
                <a:latin typeface="Arial" pitchFamily="34" charset="0"/>
                <a:cs typeface="Arial" pitchFamily="34" charset="0"/>
              </a:rPr>
              <a:t>Производные по времени от обобщенных координат  </a:t>
            </a:r>
            <a:r>
              <a:rPr lang="ru-RU" sz="2000" dirty="0" smtClean="0">
                <a:latin typeface="Arial" pitchFamily="34" charset="0"/>
                <a:cs typeface="Arial" pitchFamily="34" charset="0"/>
              </a:rPr>
              <a:t>       представляют </a:t>
            </a:r>
            <a:r>
              <a:rPr lang="ru-RU" sz="2000" dirty="0">
                <a:latin typeface="Arial" pitchFamily="34" charset="0"/>
                <a:cs typeface="Arial" pitchFamily="34" charset="0"/>
              </a:rPr>
              <a:t>собой обобщенные скорости</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(51)</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Производные </a:t>
            </a:r>
            <a:r>
              <a:rPr lang="ru-RU" sz="2000" dirty="0">
                <a:latin typeface="Arial" pitchFamily="34" charset="0"/>
                <a:cs typeface="Arial" pitchFamily="34" charset="0"/>
              </a:rPr>
              <a:t>по времени от остальных зависимых переменных параметров  </a:t>
            </a:r>
            <a:r>
              <a:rPr lang="ru-RU" sz="2000" dirty="0" smtClean="0">
                <a:latin typeface="Arial" pitchFamily="34" charset="0"/>
                <a:cs typeface="Arial" pitchFamily="34" charset="0"/>
              </a:rPr>
              <a:t>                                                могут </a:t>
            </a:r>
            <a:r>
              <a:rPr lang="ru-RU" sz="2000" dirty="0">
                <a:latin typeface="Arial" pitchFamily="34" charset="0"/>
                <a:cs typeface="Arial" pitchFamily="34" charset="0"/>
              </a:rPr>
              <a:t>быть выражены через обобщенные скорости  </a:t>
            </a:r>
            <a:r>
              <a:rPr lang="ru-RU" sz="2000" dirty="0" smtClean="0">
                <a:latin typeface="Arial" pitchFamily="34" charset="0"/>
                <a:cs typeface="Arial" pitchFamily="34" charset="0"/>
              </a:rPr>
              <a:t>     по </a:t>
            </a:r>
            <a:r>
              <a:rPr lang="ru-RU" sz="2000" dirty="0">
                <a:latin typeface="Arial" pitchFamily="34" charset="0"/>
                <a:cs typeface="Arial" pitchFamily="34" charset="0"/>
              </a:rPr>
              <a:t>формуле</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(52)</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Дважды </a:t>
            </a:r>
            <a:r>
              <a:rPr lang="ru-RU" sz="2000" dirty="0">
                <a:latin typeface="Arial" pitchFamily="34" charset="0"/>
                <a:cs typeface="Arial" pitchFamily="34" charset="0"/>
              </a:rPr>
              <a:t>дифференцируя обобщенные координаты  </a:t>
            </a:r>
            <a:r>
              <a:rPr lang="ru-RU" sz="2000" dirty="0" smtClean="0">
                <a:latin typeface="Arial" pitchFamily="34" charset="0"/>
                <a:cs typeface="Arial" pitchFamily="34" charset="0"/>
              </a:rPr>
              <a:t>       по </a:t>
            </a:r>
            <a:r>
              <a:rPr lang="ru-RU" sz="2000" dirty="0">
                <a:latin typeface="Arial" pitchFamily="34" charset="0"/>
                <a:cs typeface="Arial" pitchFamily="34" charset="0"/>
              </a:rPr>
              <a:t>времени получаем обобщенные ускорения</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(53)</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6804025" y="379413"/>
          <a:ext cx="382588" cy="457200"/>
        </p:xfrm>
        <a:graphic>
          <a:graphicData uri="http://schemas.openxmlformats.org/presentationml/2006/ole">
            <mc:AlternateContent xmlns:mc="http://schemas.openxmlformats.org/markup-compatibility/2006">
              <mc:Choice xmlns:v="urn:schemas-microsoft-com:vml" Requires="v">
                <p:oleObj spid="_x0000_s129026" name="Формула" r:id="rId3" imgW="228600" imgH="279360" progId="Equation.3">
                  <p:embed/>
                </p:oleObj>
              </mc:Choice>
              <mc:Fallback>
                <p:oleObj name="Формула" r:id="rId3" imgW="228600" imgH="279360" progId="Equation.3">
                  <p:embed/>
                  <p:pic>
                    <p:nvPicPr>
                      <p:cNvPr id="0" name=""/>
                      <p:cNvPicPr>
                        <a:picLocks noChangeAspect="1" noChangeArrowheads="1"/>
                      </p:cNvPicPr>
                      <p:nvPr/>
                    </p:nvPicPr>
                    <p:blipFill>
                      <a:blip r:embed="rId4"/>
                      <a:srcRect/>
                      <a:stretch>
                        <a:fillRect/>
                      </a:stretch>
                    </p:blipFill>
                    <p:spPr bwMode="auto">
                      <a:xfrm>
                        <a:off x="6804025" y="379413"/>
                        <a:ext cx="382588" cy="457200"/>
                      </a:xfrm>
                      <a:prstGeom prst="rect">
                        <a:avLst/>
                      </a:prstGeom>
                      <a:noFill/>
                    </p:spPr>
                  </p:pic>
                </p:oleObj>
              </mc:Fallback>
            </mc:AlternateContent>
          </a:graphicData>
        </a:graphic>
      </p:graphicFrame>
      <p:sp>
        <p:nvSpPr>
          <p:cNvPr id="6"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336800" y="1042988"/>
          <a:ext cx="3319463" cy="738187"/>
        </p:xfrm>
        <a:graphic>
          <a:graphicData uri="http://schemas.openxmlformats.org/presentationml/2006/ole">
            <mc:AlternateContent xmlns:mc="http://schemas.openxmlformats.org/markup-compatibility/2006">
              <mc:Choice xmlns:v="urn:schemas-microsoft-com:vml" Requires="v">
                <p:oleObj spid="_x0000_s129027" name="Формула" r:id="rId5" imgW="2247840" imgH="495000" progId="Equation.3">
                  <p:embed/>
                </p:oleObj>
              </mc:Choice>
              <mc:Fallback>
                <p:oleObj name="Формула" r:id="rId5" imgW="2247840" imgH="495000" progId="Equation.3">
                  <p:embed/>
                  <p:pic>
                    <p:nvPicPr>
                      <p:cNvPr id="0" name=""/>
                      <p:cNvPicPr>
                        <a:picLocks noChangeAspect="1" noChangeArrowheads="1"/>
                      </p:cNvPicPr>
                      <p:nvPr/>
                    </p:nvPicPr>
                    <p:blipFill>
                      <a:blip r:embed="rId6"/>
                      <a:srcRect/>
                      <a:stretch>
                        <a:fillRect/>
                      </a:stretch>
                    </p:blipFill>
                    <p:spPr bwMode="auto">
                      <a:xfrm>
                        <a:off x="2336800" y="1042988"/>
                        <a:ext cx="3319463" cy="738187"/>
                      </a:xfrm>
                      <a:prstGeom prst="rect">
                        <a:avLst/>
                      </a:prstGeom>
                      <a:noFill/>
                    </p:spPr>
                  </p:pic>
                </p:oleObj>
              </mc:Fallback>
            </mc:AlternateContent>
          </a:graphicData>
        </a:graphic>
      </p:graphicFrame>
      <p:sp>
        <p:nvSpPr>
          <p:cNvPr id="9" name="Rectangle 6"/>
          <p:cNvSpPr>
            <a:spLocks noChangeArrowheads="1"/>
          </p:cNvSpPr>
          <p:nvPr/>
        </p:nvSpPr>
        <p:spPr bwMode="auto">
          <a:xfrm>
            <a:off x="0" y="485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193925" y="2133600"/>
          <a:ext cx="3025775" cy="392113"/>
        </p:xfrm>
        <a:graphic>
          <a:graphicData uri="http://schemas.openxmlformats.org/presentationml/2006/ole">
            <mc:AlternateContent xmlns:mc="http://schemas.openxmlformats.org/markup-compatibility/2006">
              <mc:Choice xmlns:v="urn:schemas-microsoft-com:vml" Requires="v">
                <p:oleObj spid="_x0000_s129028" name="Формула" r:id="rId7" imgW="2145960" imgH="279360" progId="Equation.3">
                  <p:embed/>
                </p:oleObj>
              </mc:Choice>
              <mc:Fallback>
                <p:oleObj name="Формула" r:id="rId7" imgW="2145960" imgH="279360" progId="Equation.3">
                  <p:embed/>
                  <p:pic>
                    <p:nvPicPr>
                      <p:cNvPr id="0" name=""/>
                      <p:cNvPicPr>
                        <a:picLocks noChangeAspect="1" noChangeArrowheads="1"/>
                      </p:cNvPicPr>
                      <p:nvPr/>
                    </p:nvPicPr>
                    <p:blipFill>
                      <a:blip r:embed="rId8"/>
                      <a:srcRect/>
                      <a:stretch>
                        <a:fillRect/>
                      </a:stretch>
                    </p:blipFill>
                    <p:spPr bwMode="auto">
                      <a:xfrm>
                        <a:off x="2193925" y="2133600"/>
                        <a:ext cx="3025775" cy="392113"/>
                      </a:xfrm>
                      <a:prstGeom prst="rect">
                        <a:avLst/>
                      </a:prstGeom>
                      <a:noFill/>
                    </p:spPr>
                  </p:pic>
                </p:oleObj>
              </mc:Fallback>
            </mc:AlternateContent>
          </a:graphicData>
        </a:graphic>
      </p:graphicFrame>
      <p:sp>
        <p:nvSpPr>
          <p:cNvPr id="12" name="Rectangle 9"/>
          <p:cNvSpPr>
            <a:spLocks noChangeArrowheads="1"/>
          </p:cNvSpPr>
          <p:nvPr/>
        </p:nvSpPr>
        <p:spPr bwMode="auto">
          <a:xfrm>
            <a:off x="152400"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4064000" y="2446338"/>
          <a:ext cx="279400" cy="400050"/>
        </p:xfrm>
        <a:graphic>
          <a:graphicData uri="http://schemas.openxmlformats.org/presentationml/2006/ole">
            <mc:AlternateContent xmlns:mc="http://schemas.openxmlformats.org/markup-compatibility/2006">
              <mc:Choice xmlns:v="urn:schemas-microsoft-com:vml" Requires="v">
                <p:oleObj spid="_x0000_s129029" name="Формула" r:id="rId9" imgW="139680" imgH="203040" progId="Equation.3">
                  <p:embed/>
                </p:oleObj>
              </mc:Choice>
              <mc:Fallback>
                <p:oleObj name="Формула" r:id="rId9" imgW="139680" imgH="203040" progId="Equation.3">
                  <p:embed/>
                  <p:pic>
                    <p:nvPicPr>
                      <p:cNvPr id="0" name=""/>
                      <p:cNvPicPr>
                        <a:picLocks noChangeAspect="1" noChangeArrowheads="1"/>
                      </p:cNvPicPr>
                      <p:nvPr/>
                    </p:nvPicPr>
                    <p:blipFill>
                      <a:blip r:embed="rId10"/>
                      <a:srcRect/>
                      <a:stretch>
                        <a:fillRect/>
                      </a:stretch>
                    </p:blipFill>
                    <p:spPr bwMode="auto">
                      <a:xfrm>
                        <a:off x="4064000" y="2446338"/>
                        <a:ext cx="279400" cy="400050"/>
                      </a:xfrm>
                      <a:prstGeom prst="rect">
                        <a:avLst/>
                      </a:prstGeom>
                      <a:noFill/>
                    </p:spPr>
                  </p:pic>
                </p:oleObj>
              </mc:Fallback>
            </mc:AlternateContent>
          </a:graphicData>
        </a:graphic>
      </p:graphicFrame>
      <p:sp>
        <p:nvSpPr>
          <p:cNvPr id="15" name="Rectangle 12"/>
          <p:cNvSpPr>
            <a:spLocks noChangeArrowheads="1"/>
          </p:cNvSpPr>
          <p:nvPr/>
        </p:nvSpPr>
        <p:spPr bwMode="auto">
          <a:xfrm>
            <a:off x="304800" y="57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550988" y="2841625"/>
          <a:ext cx="5291137" cy="933450"/>
        </p:xfrm>
        <a:graphic>
          <a:graphicData uri="http://schemas.openxmlformats.org/presentationml/2006/ole">
            <mc:AlternateContent xmlns:mc="http://schemas.openxmlformats.org/markup-compatibility/2006">
              <mc:Choice xmlns:v="urn:schemas-microsoft-com:vml" Requires="v">
                <p:oleObj spid="_x0000_s129030" name="Формула" r:id="rId11" imgW="2781000" imgH="495000" progId="Equation.3">
                  <p:embed/>
                </p:oleObj>
              </mc:Choice>
              <mc:Fallback>
                <p:oleObj name="Формула" r:id="rId11" imgW="2781000" imgH="495000" progId="Equation.3">
                  <p:embed/>
                  <p:pic>
                    <p:nvPicPr>
                      <p:cNvPr id="0" name=""/>
                      <p:cNvPicPr>
                        <a:picLocks noChangeAspect="1" noChangeArrowheads="1"/>
                      </p:cNvPicPr>
                      <p:nvPr/>
                    </p:nvPicPr>
                    <p:blipFill>
                      <a:blip r:embed="rId12"/>
                      <a:srcRect/>
                      <a:stretch>
                        <a:fillRect/>
                      </a:stretch>
                    </p:blipFill>
                    <p:spPr bwMode="auto">
                      <a:xfrm>
                        <a:off x="1550988" y="2841625"/>
                        <a:ext cx="5291137" cy="933450"/>
                      </a:xfrm>
                      <a:prstGeom prst="rect">
                        <a:avLst/>
                      </a:prstGeom>
                      <a:noFill/>
                    </p:spPr>
                  </p:pic>
                </p:oleObj>
              </mc:Fallback>
            </mc:AlternateContent>
          </a:graphicData>
        </a:graphic>
      </p:graphicFrame>
      <p:sp>
        <p:nvSpPr>
          <p:cNvPr id="18" name="Rectangle 15"/>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6701185" y="3861048"/>
          <a:ext cx="319087" cy="387350"/>
        </p:xfrm>
        <a:graphic>
          <a:graphicData uri="http://schemas.openxmlformats.org/presentationml/2006/ole">
            <mc:AlternateContent xmlns:mc="http://schemas.openxmlformats.org/markup-compatibility/2006">
              <mc:Choice xmlns:v="urn:schemas-microsoft-com:vml" Requires="v">
                <p:oleObj spid="_x0000_s129031" name="Формула" r:id="rId13" imgW="215994" imgH="266816" progId="Equation.3">
                  <p:embed/>
                </p:oleObj>
              </mc:Choice>
              <mc:Fallback>
                <p:oleObj name="Формула" r:id="rId13" imgW="215994" imgH="266816"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701185" y="3861048"/>
                        <a:ext cx="319087"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1" name="Объект 20"/>
          <p:cNvGraphicFramePr>
            <a:graphicFrameLocks noChangeAspect="1"/>
          </p:cNvGraphicFramePr>
          <p:nvPr>
            <p:extLst/>
          </p:nvPr>
        </p:nvGraphicFramePr>
        <p:xfrm>
          <a:off x="2024063" y="4486275"/>
          <a:ext cx="4268787" cy="939800"/>
        </p:xfrm>
        <a:graphic>
          <a:graphicData uri="http://schemas.openxmlformats.org/presentationml/2006/ole">
            <mc:AlternateContent xmlns:mc="http://schemas.openxmlformats.org/markup-compatibility/2006">
              <mc:Choice xmlns:v="urn:schemas-microsoft-com:vml" Requires="v">
                <p:oleObj spid="_x0000_s129032" name="Формула" r:id="rId15" imgW="2412720" imgH="533160" progId="Equation.3">
                  <p:embed/>
                </p:oleObj>
              </mc:Choice>
              <mc:Fallback>
                <p:oleObj name="Формула" r:id="rId15" imgW="2412720" imgH="533160" progId="Equation.3">
                  <p:embed/>
                  <p:pic>
                    <p:nvPicPr>
                      <p:cNvPr id="0" name=""/>
                      <p:cNvPicPr>
                        <a:picLocks noChangeAspect="1" noChangeArrowheads="1"/>
                      </p:cNvPicPr>
                      <p:nvPr/>
                    </p:nvPicPr>
                    <p:blipFill>
                      <a:blip r:embed="rId16"/>
                      <a:srcRect/>
                      <a:stretch>
                        <a:fillRect/>
                      </a:stretch>
                    </p:blipFill>
                    <p:spPr bwMode="auto">
                      <a:xfrm>
                        <a:off x="2024063" y="4486275"/>
                        <a:ext cx="4268787" cy="939800"/>
                      </a:xfrm>
                      <a:prstGeom prst="rect">
                        <a:avLst/>
                      </a:prstGeom>
                      <a:noFill/>
                    </p:spPr>
                  </p:pic>
                </p:oleObj>
              </mc:Fallback>
            </mc:AlternateContent>
          </a:graphicData>
        </a:graphic>
      </p:graphicFrame>
      <p:sp>
        <p:nvSpPr>
          <p:cNvPr id="22" name="Rectangle 20"/>
          <p:cNvSpPr>
            <a:spLocks noChangeArrowheads="1"/>
          </p:cNvSpPr>
          <p:nvPr/>
        </p:nvSpPr>
        <p:spPr bwMode="auto">
          <a:xfrm>
            <a:off x="0" y="5048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3" name="Прямоугольник 22"/>
          <p:cNvSpPr/>
          <p:nvPr/>
        </p:nvSpPr>
        <p:spPr>
          <a:xfrm>
            <a:off x="3635896" y="0"/>
            <a:ext cx="559769" cy="369332"/>
          </a:xfrm>
          <a:prstGeom prst="rect">
            <a:avLst/>
          </a:prstGeom>
        </p:spPr>
        <p:txBody>
          <a:bodyPr wrap="none">
            <a:spAutoFit/>
          </a:bodyPr>
          <a:lstStyle/>
          <a:p>
            <a:r>
              <a:rPr lang="ru-RU" dirty="0" smtClean="0"/>
              <a:t>-34-</a:t>
            </a:r>
            <a:endParaRPr lang="ru-RU" dirty="0"/>
          </a:p>
        </p:txBody>
      </p:sp>
    </p:spTree>
    <p:extLst>
      <p:ext uri="{BB962C8B-B14F-4D97-AF65-F5344CB8AC3E}">
        <p14:creationId xmlns:p14="http://schemas.microsoft.com/office/powerpoint/2010/main" val="1718381027"/>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404664"/>
            <a:ext cx="8229600" cy="5721499"/>
          </a:xfrm>
        </p:spPr>
        <p:txBody>
          <a:bodyPr>
            <a:noAutofit/>
          </a:bodyPr>
          <a:lstStyle/>
          <a:p>
            <a:pPr marL="0" indent="0">
              <a:buNone/>
            </a:pPr>
            <a:r>
              <a:rPr lang="ru-RU" sz="2000" dirty="0">
                <a:latin typeface="Arial" pitchFamily="34" charset="0"/>
                <a:cs typeface="Arial" pitchFamily="34" charset="0"/>
              </a:rPr>
              <a:t>Вторые производные по времени от зависимых переменных  </a:t>
            </a:r>
            <a:r>
              <a:rPr lang="ru-RU" sz="2000" dirty="0" smtClean="0">
                <a:latin typeface="Arial" pitchFamily="34" charset="0"/>
                <a:cs typeface="Arial" pitchFamily="34" charset="0"/>
              </a:rPr>
              <a:t>                                    </a:t>
            </a:r>
          </a:p>
          <a:p>
            <a:pPr marL="0" indent="0">
              <a:buNone/>
            </a:pPr>
            <a:r>
              <a:rPr lang="ru-RU" sz="2000" dirty="0" smtClean="0">
                <a:latin typeface="Arial" pitchFamily="34" charset="0"/>
                <a:cs typeface="Arial" pitchFamily="34" charset="0"/>
              </a:rPr>
              <a:t>определяются </a:t>
            </a:r>
            <a:r>
              <a:rPr lang="ru-RU" sz="2000" dirty="0">
                <a:latin typeface="Arial" pitchFamily="34" charset="0"/>
                <a:cs typeface="Arial" pitchFamily="34" charset="0"/>
              </a:rPr>
              <a:t>по формуле</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smtClean="0">
                <a:latin typeface="Arial" pitchFamily="34" charset="0"/>
                <a:cs typeface="Arial" pitchFamily="34" charset="0"/>
              </a:rPr>
              <a:t>								    (54)</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Скорость </a:t>
            </a:r>
            <a:r>
              <a:rPr lang="ru-RU" sz="2000" dirty="0">
                <a:latin typeface="Arial" pitchFamily="34" charset="0"/>
                <a:cs typeface="Arial" pitchFamily="34" charset="0"/>
              </a:rPr>
              <a:t>точки движущегося звена получается путем дифференцирования по времени уравнения положения точки (</a:t>
            </a:r>
            <a:r>
              <a:rPr lang="ru-RU" sz="2000" dirty="0" smtClean="0">
                <a:latin typeface="Arial" pitchFamily="34" charset="0"/>
                <a:cs typeface="Arial" pitchFamily="34" charset="0"/>
              </a:rPr>
              <a:t>35), </a:t>
            </a:r>
            <a:r>
              <a:rPr lang="ru-RU" sz="2000" dirty="0">
                <a:latin typeface="Arial" pitchFamily="34" charset="0"/>
                <a:cs typeface="Arial" pitchFamily="34" charset="0"/>
              </a:rPr>
              <a:t>учитывая, что матрица  </a:t>
            </a:r>
            <a:r>
              <a:rPr lang="ru-RU" sz="2000" dirty="0" smtClean="0">
                <a:latin typeface="Arial" pitchFamily="34" charset="0"/>
                <a:cs typeface="Arial" pitchFamily="34" charset="0"/>
              </a:rPr>
              <a:t>       и </a:t>
            </a:r>
            <a:r>
              <a:rPr lang="ru-RU" sz="2000" dirty="0">
                <a:latin typeface="Arial" pitchFamily="34" charset="0"/>
                <a:cs typeface="Arial" pitchFamily="34" charset="0"/>
              </a:rPr>
              <a:t>радиус-вектор  </a:t>
            </a:r>
            <a:r>
              <a:rPr lang="ru-RU" sz="2000" dirty="0" smtClean="0">
                <a:latin typeface="Arial" pitchFamily="34" charset="0"/>
                <a:cs typeface="Arial" pitchFamily="34" charset="0"/>
              </a:rPr>
              <a:t>     являются </a:t>
            </a:r>
            <a:r>
              <a:rPr lang="ru-RU" sz="2000" dirty="0">
                <a:latin typeface="Arial" pitchFamily="34" charset="0"/>
                <a:cs typeface="Arial" pitchFamily="34" charset="0"/>
              </a:rPr>
              <a:t>постоянными</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(55)</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где</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(56)</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946525" y="746125"/>
          <a:ext cx="2897188" cy="442913"/>
        </p:xfrm>
        <a:graphic>
          <a:graphicData uri="http://schemas.openxmlformats.org/presentationml/2006/ole">
            <mc:AlternateContent xmlns:mc="http://schemas.openxmlformats.org/markup-compatibility/2006">
              <mc:Choice xmlns:v="urn:schemas-microsoft-com:vml" Requires="v">
                <p:oleObj spid="_x0000_s130050" name="Формула" r:id="rId3" imgW="1904760" imgH="291960" progId="Equation.3">
                  <p:embed/>
                </p:oleObj>
              </mc:Choice>
              <mc:Fallback>
                <p:oleObj name="Формула" r:id="rId3" imgW="1904760" imgH="291960" progId="Equation.3">
                  <p:embed/>
                  <p:pic>
                    <p:nvPicPr>
                      <p:cNvPr id="0" name=""/>
                      <p:cNvPicPr>
                        <a:picLocks noChangeAspect="1" noChangeArrowheads="1"/>
                      </p:cNvPicPr>
                      <p:nvPr/>
                    </p:nvPicPr>
                    <p:blipFill>
                      <a:blip r:embed="rId4"/>
                      <a:srcRect/>
                      <a:stretch>
                        <a:fillRect/>
                      </a:stretch>
                    </p:blipFill>
                    <p:spPr bwMode="auto">
                      <a:xfrm>
                        <a:off x="3946525" y="746125"/>
                        <a:ext cx="2897188" cy="442913"/>
                      </a:xfrm>
                      <a:prstGeom prst="rect">
                        <a:avLst/>
                      </a:prstGeom>
                      <a:noFill/>
                    </p:spPr>
                  </p:pic>
                </p:oleObj>
              </mc:Fallback>
            </mc:AlternateContent>
          </a:graphicData>
        </a:graphic>
      </p:graphicFrame>
      <p:sp>
        <p:nvSpPr>
          <p:cNvPr id="6"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241300" y="1217613"/>
          <a:ext cx="7869238" cy="885825"/>
        </p:xfrm>
        <a:graphic>
          <a:graphicData uri="http://schemas.openxmlformats.org/presentationml/2006/ole">
            <mc:AlternateContent xmlns:mc="http://schemas.openxmlformats.org/markup-compatibility/2006">
              <mc:Choice xmlns:v="urn:schemas-microsoft-com:vml" Requires="v">
                <p:oleObj spid="_x0000_s130051" name="Формула" r:id="rId5" imgW="4940280" imgH="558720" progId="Equation.3">
                  <p:embed/>
                </p:oleObj>
              </mc:Choice>
              <mc:Fallback>
                <p:oleObj name="Формула" r:id="rId5" imgW="4940280" imgH="558720" progId="Equation.3">
                  <p:embed/>
                  <p:pic>
                    <p:nvPicPr>
                      <p:cNvPr id="0" name=""/>
                      <p:cNvPicPr>
                        <a:picLocks noChangeAspect="1" noChangeArrowheads="1"/>
                      </p:cNvPicPr>
                      <p:nvPr/>
                    </p:nvPicPr>
                    <p:blipFill>
                      <a:blip r:embed="rId6"/>
                      <a:srcRect/>
                      <a:stretch>
                        <a:fillRect/>
                      </a:stretch>
                    </p:blipFill>
                    <p:spPr bwMode="auto">
                      <a:xfrm>
                        <a:off x="241300" y="1217613"/>
                        <a:ext cx="7869238" cy="885825"/>
                      </a:xfrm>
                      <a:prstGeom prst="rect">
                        <a:avLst/>
                      </a:prstGeom>
                      <a:noFill/>
                    </p:spPr>
                  </p:pic>
                </p:oleObj>
              </mc:Fallback>
            </mc:AlternateContent>
          </a:graphicData>
        </a:graphic>
      </p:graphicFrame>
      <p:sp>
        <p:nvSpPr>
          <p:cNvPr id="9" name="Rectangle 6"/>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3382466" y="2852936"/>
          <a:ext cx="325438" cy="425450"/>
        </p:xfrm>
        <a:graphic>
          <a:graphicData uri="http://schemas.openxmlformats.org/presentationml/2006/ole">
            <mc:AlternateContent xmlns:mc="http://schemas.openxmlformats.org/markup-compatibility/2006">
              <mc:Choice xmlns:v="urn:schemas-microsoft-com:vml" Requires="v">
                <p:oleObj spid="_x0000_s130052" name="Формула" r:id="rId7" imgW="190440" imgH="253800" progId="Equation.3">
                  <p:embed/>
                </p:oleObj>
              </mc:Choice>
              <mc:Fallback>
                <p:oleObj name="Формула" r:id="rId7" imgW="190440" imgH="253800" progId="Equation.3">
                  <p:embed/>
                  <p:pic>
                    <p:nvPicPr>
                      <p:cNvPr id="0" name=""/>
                      <p:cNvPicPr>
                        <a:picLocks noChangeAspect="1" noChangeArrowheads="1"/>
                      </p:cNvPicPr>
                      <p:nvPr/>
                    </p:nvPicPr>
                    <p:blipFill>
                      <a:blip r:embed="rId8"/>
                      <a:srcRect/>
                      <a:stretch>
                        <a:fillRect/>
                      </a:stretch>
                    </p:blipFill>
                    <p:spPr bwMode="auto">
                      <a:xfrm>
                        <a:off x="3382466" y="2852936"/>
                        <a:ext cx="325438" cy="425450"/>
                      </a:xfrm>
                      <a:prstGeom prst="rect">
                        <a:avLst/>
                      </a:prstGeom>
                      <a:noFill/>
                    </p:spPr>
                  </p:pic>
                </p:oleObj>
              </mc:Fallback>
            </mc:AlternateContent>
          </a:graphicData>
        </a:graphic>
      </p:graphicFrame>
      <p:sp>
        <p:nvSpPr>
          <p:cNvPr id="12" name="Rectangle 9"/>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5868988" y="2805113"/>
          <a:ext cx="455612" cy="546100"/>
        </p:xfrm>
        <a:graphic>
          <a:graphicData uri="http://schemas.openxmlformats.org/presentationml/2006/ole">
            <mc:AlternateContent xmlns:mc="http://schemas.openxmlformats.org/markup-compatibility/2006">
              <mc:Choice xmlns:v="urn:schemas-microsoft-com:vml" Requires="v">
                <p:oleObj spid="_x0000_s130053" name="Формула" r:id="rId9" imgW="241200" imgH="291960" progId="Equation.3">
                  <p:embed/>
                </p:oleObj>
              </mc:Choice>
              <mc:Fallback>
                <p:oleObj name="Формула" r:id="rId9" imgW="241200" imgH="291960" progId="Equation.3">
                  <p:embed/>
                  <p:pic>
                    <p:nvPicPr>
                      <p:cNvPr id="0" name=""/>
                      <p:cNvPicPr>
                        <a:picLocks noChangeAspect="1" noChangeArrowheads="1"/>
                      </p:cNvPicPr>
                      <p:nvPr/>
                    </p:nvPicPr>
                    <p:blipFill>
                      <a:blip r:embed="rId10"/>
                      <a:srcRect/>
                      <a:stretch>
                        <a:fillRect/>
                      </a:stretch>
                    </p:blipFill>
                    <p:spPr bwMode="auto">
                      <a:xfrm>
                        <a:off x="5868988" y="2805113"/>
                        <a:ext cx="455612" cy="546100"/>
                      </a:xfrm>
                      <a:prstGeom prst="rect">
                        <a:avLst/>
                      </a:prstGeom>
                      <a:noFill/>
                    </p:spPr>
                  </p:pic>
                </p:oleObj>
              </mc:Fallback>
            </mc:AlternateContent>
          </a:graphicData>
        </a:graphic>
      </p:graphicFrame>
      <p:sp>
        <p:nvSpPr>
          <p:cNvPr id="15" name="Rectangle 12"/>
          <p:cNvSpPr>
            <a:spLocks noChangeArrowheads="1"/>
          </p:cNvSpPr>
          <p:nvPr/>
        </p:nvSpPr>
        <p:spPr bwMode="auto">
          <a:xfrm>
            <a:off x="152400" y="39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2435225" y="3582988"/>
          <a:ext cx="3952875" cy="866775"/>
        </p:xfrm>
        <a:graphic>
          <a:graphicData uri="http://schemas.openxmlformats.org/presentationml/2006/ole">
            <mc:AlternateContent xmlns:mc="http://schemas.openxmlformats.org/markup-compatibility/2006">
              <mc:Choice xmlns:v="urn:schemas-microsoft-com:vml" Requires="v">
                <p:oleObj spid="_x0000_s130054" name="Формула" r:id="rId11" imgW="2133360" imgH="469800" progId="Equation.3">
                  <p:embed/>
                </p:oleObj>
              </mc:Choice>
              <mc:Fallback>
                <p:oleObj name="Формула" r:id="rId11" imgW="2133360" imgH="469800" progId="Equation.3">
                  <p:embed/>
                  <p:pic>
                    <p:nvPicPr>
                      <p:cNvPr id="0" name=""/>
                      <p:cNvPicPr>
                        <a:picLocks noChangeAspect="1" noChangeArrowheads="1"/>
                      </p:cNvPicPr>
                      <p:nvPr/>
                    </p:nvPicPr>
                    <p:blipFill>
                      <a:blip r:embed="rId12"/>
                      <a:srcRect/>
                      <a:stretch>
                        <a:fillRect/>
                      </a:stretch>
                    </p:blipFill>
                    <p:spPr bwMode="auto">
                      <a:xfrm>
                        <a:off x="2435225" y="3582988"/>
                        <a:ext cx="3952875" cy="866775"/>
                      </a:xfrm>
                      <a:prstGeom prst="rect">
                        <a:avLst/>
                      </a:prstGeom>
                      <a:noFill/>
                    </p:spPr>
                  </p:pic>
                </p:oleObj>
              </mc:Fallback>
            </mc:AlternateContent>
          </a:graphicData>
        </a:graphic>
      </p:graphicFrame>
      <p:sp>
        <p:nvSpPr>
          <p:cNvPr id="18" name="Rectangle 15"/>
          <p:cNvSpPr>
            <a:spLocks noChangeArrowheads="1"/>
          </p:cNvSpPr>
          <p:nvPr/>
        </p:nvSpPr>
        <p:spPr bwMode="auto">
          <a:xfrm>
            <a:off x="152400" y="695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487017" y="5054377"/>
          <a:ext cx="3813175" cy="750887"/>
        </p:xfrm>
        <a:graphic>
          <a:graphicData uri="http://schemas.openxmlformats.org/presentationml/2006/ole">
            <mc:AlternateContent xmlns:mc="http://schemas.openxmlformats.org/markup-compatibility/2006">
              <mc:Choice xmlns:v="urn:schemas-microsoft-com:vml" Requires="v">
                <p:oleObj spid="_x0000_s130055" name="Формула" r:id="rId13" imgW="2336760" imgH="457200" progId="Equation.3">
                  <p:embed/>
                </p:oleObj>
              </mc:Choice>
              <mc:Fallback>
                <p:oleObj name="Формула" r:id="rId13" imgW="2336760" imgH="457200" progId="Equation.3">
                  <p:embed/>
                  <p:pic>
                    <p:nvPicPr>
                      <p:cNvPr id="0" name=""/>
                      <p:cNvPicPr>
                        <a:picLocks noChangeAspect="1" noChangeArrowheads="1"/>
                      </p:cNvPicPr>
                      <p:nvPr/>
                    </p:nvPicPr>
                    <p:blipFill>
                      <a:blip r:embed="rId14"/>
                      <a:srcRect/>
                      <a:stretch>
                        <a:fillRect/>
                      </a:stretch>
                    </p:blipFill>
                    <p:spPr bwMode="auto">
                      <a:xfrm>
                        <a:off x="2487017" y="5054377"/>
                        <a:ext cx="3813175" cy="750887"/>
                      </a:xfrm>
                      <a:prstGeom prst="rect">
                        <a:avLst/>
                      </a:prstGeom>
                      <a:noFill/>
                    </p:spPr>
                  </p:pic>
                </p:oleObj>
              </mc:Fallback>
            </mc:AlternateContent>
          </a:graphicData>
        </a:graphic>
      </p:graphicFrame>
      <p:sp>
        <p:nvSpPr>
          <p:cNvPr id="21" name="Rectangle 18"/>
          <p:cNvSpPr>
            <a:spLocks noChangeArrowheads="1"/>
          </p:cNvSpPr>
          <p:nvPr/>
        </p:nvSpPr>
        <p:spPr bwMode="auto">
          <a:xfrm>
            <a:off x="0"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Прямоугольник 21"/>
          <p:cNvSpPr/>
          <p:nvPr/>
        </p:nvSpPr>
        <p:spPr>
          <a:xfrm>
            <a:off x="4081504" y="-6516"/>
            <a:ext cx="559769" cy="369332"/>
          </a:xfrm>
          <a:prstGeom prst="rect">
            <a:avLst/>
          </a:prstGeom>
        </p:spPr>
        <p:txBody>
          <a:bodyPr wrap="none">
            <a:spAutoFit/>
          </a:bodyPr>
          <a:lstStyle/>
          <a:p>
            <a:r>
              <a:rPr lang="ru-RU" dirty="0" smtClean="0"/>
              <a:t>-35-</a:t>
            </a:r>
            <a:endParaRPr lang="ru-RU" dirty="0"/>
          </a:p>
        </p:txBody>
      </p:sp>
    </p:spTree>
    <p:extLst>
      <p:ext uri="{BB962C8B-B14F-4D97-AF65-F5344CB8AC3E}">
        <p14:creationId xmlns:p14="http://schemas.microsoft.com/office/powerpoint/2010/main" val="334895188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04664"/>
            <a:ext cx="8291264" cy="5976664"/>
          </a:xfrm>
        </p:spPr>
        <p:txBody>
          <a:bodyPr>
            <a:noAutofit/>
          </a:bodyPr>
          <a:lstStyle/>
          <a:p>
            <a:pPr marL="0" indent="0">
              <a:buNone/>
            </a:pPr>
            <a:r>
              <a:rPr lang="ru-RU" sz="2000" dirty="0">
                <a:latin typeface="Arial" pitchFamily="34" charset="0"/>
                <a:cs typeface="Arial" pitchFamily="34" charset="0"/>
              </a:rPr>
              <a:t>Зная скорость  </a:t>
            </a:r>
            <a:r>
              <a:rPr lang="ru-RU" sz="2000" dirty="0" smtClean="0">
                <a:latin typeface="Arial" pitchFamily="34" charset="0"/>
                <a:cs typeface="Arial" pitchFamily="34" charset="0"/>
              </a:rPr>
              <a:t>      движущегося </a:t>
            </a:r>
            <a:r>
              <a:rPr lang="ru-RU" sz="2000" dirty="0">
                <a:latin typeface="Arial" pitchFamily="34" charset="0"/>
                <a:cs typeface="Arial" pitchFamily="34" charset="0"/>
              </a:rPr>
              <a:t>звена, найдем кинетическую энергию данного звена. Обозначим через  </a:t>
            </a:r>
            <a:r>
              <a:rPr lang="ru-RU" sz="2000" dirty="0" smtClean="0">
                <a:latin typeface="Arial" pitchFamily="34" charset="0"/>
                <a:cs typeface="Arial" pitchFamily="34" charset="0"/>
              </a:rPr>
              <a:t>      кинетическую</a:t>
            </a:r>
            <a:r>
              <a:rPr lang="en-US" sz="2000" dirty="0" smtClean="0">
                <a:latin typeface="Arial" pitchFamily="34" charset="0"/>
                <a:cs typeface="Arial" pitchFamily="34" charset="0"/>
              </a:rPr>
              <a:t> </a:t>
            </a:r>
            <a:r>
              <a:rPr lang="ru-RU" sz="2000" dirty="0" smtClean="0">
                <a:latin typeface="Arial" pitchFamily="34" charset="0"/>
                <a:cs typeface="Arial" pitchFamily="34" charset="0"/>
              </a:rPr>
              <a:t>энергию </a:t>
            </a:r>
            <a:r>
              <a:rPr lang="ru-RU" sz="2000" dirty="0">
                <a:latin typeface="Arial" pitchFamily="34" charset="0"/>
                <a:cs typeface="Arial" pitchFamily="34" charset="0"/>
              </a:rPr>
              <a:t>звена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Пусть          обозначает </a:t>
            </a:r>
            <a:r>
              <a:rPr lang="ru-RU" sz="2000" dirty="0">
                <a:latin typeface="Arial" pitchFamily="34" charset="0"/>
                <a:cs typeface="Arial" pitchFamily="34" charset="0"/>
              </a:rPr>
              <a:t>кинетическую </a:t>
            </a:r>
            <a:r>
              <a:rPr lang="ru-RU" sz="2000" dirty="0" smtClean="0">
                <a:latin typeface="Arial" pitchFamily="34" charset="0"/>
                <a:cs typeface="Arial" pitchFamily="34" charset="0"/>
              </a:rPr>
              <a:t>энергию</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 </a:t>
            </a:r>
            <a:r>
              <a:rPr lang="ru-RU" sz="2000" dirty="0">
                <a:latin typeface="Arial" pitchFamily="34" charset="0"/>
                <a:cs typeface="Arial" pitchFamily="34" charset="0"/>
              </a:rPr>
              <a:t>элемента </a:t>
            </a:r>
            <a:r>
              <a:rPr lang="ru-RU" sz="2000" dirty="0" smtClean="0">
                <a:latin typeface="Arial" pitchFamily="34" charset="0"/>
                <a:cs typeface="Arial" pitchFamily="34" charset="0"/>
              </a:rPr>
              <a:t>массы        звена</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Тогда</a:t>
            </a:r>
            <a:endParaRPr lang="en-US"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(57)</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где       - след </a:t>
            </a:r>
            <a:r>
              <a:rPr lang="ru-RU" sz="2000" dirty="0">
                <a:latin typeface="Arial" pitchFamily="34" charset="0"/>
                <a:cs typeface="Arial" pitchFamily="34" charset="0"/>
              </a:rPr>
              <a:t>матрицы, т.е. сумма диагональных элементов матрицы, который в дальнейшем позволяет перейти к матрице инерции  </a:t>
            </a:r>
            <a:r>
              <a:rPr lang="ru-RU" sz="2000" dirty="0" smtClean="0">
                <a:latin typeface="Arial" pitchFamily="34" charset="0"/>
                <a:cs typeface="Arial" pitchFamily="34" charset="0"/>
              </a:rPr>
              <a:t>       звена</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endParaRPr lang="en-US"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Подставляя </a:t>
            </a:r>
            <a:r>
              <a:rPr lang="ru-RU" sz="2000" dirty="0">
                <a:latin typeface="Arial" pitchFamily="34" charset="0"/>
                <a:cs typeface="Arial" pitchFamily="34" charset="0"/>
              </a:rPr>
              <a:t>в выражение </a:t>
            </a:r>
            <a:r>
              <a:rPr lang="ru-RU" sz="2000" dirty="0" smtClean="0">
                <a:latin typeface="Arial" pitchFamily="34" charset="0"/>
                <a:cs typeface="Arial" pitchFamily="34" charset="0"/>
              </a:rPr>
              <a:t>(57) </a:t>
            </a:r>
            <a:r>
              <a:rPr lang="ru-RU" sz="2000" dirty="0">
                <a:latin typeface="Arial" pitchFamily="34" charset="0"/>
                <a:cs typeface="Arial" pitchFamily="34" charset="0"/>
              </a:rPr>
              <a:t>значения  </a:t>
            </a:r>
            <a:r>
              <a:rPr lang="ru-RU" sz="2000" dirty="0" smtClean="0">
                <a:latin typeface="Arial" pitchFamily="34" charset="0"/>
                <a:cs typeface="Arial" pitchFamily="34" charset="0"/>
              </a:rPr>
              <a:t>       из </a:t>
            </a:r>
            <a:r>
              <a:rPr lang="ru-RU" sz="2000" dirty="0">
                <a:latin typeface="Arial" pitchFamily="34" charset="0"/>
                <a:cs typeface="Arial" pitchFamily="34" charset="0"/>
              </a:rPr>
              <a:t>равенства </a:t>
            </a:r>
            <a:r>
              <a:rPr lang="ru-RU" sz="2000" dirty="0" smtClean="0">
                <a:latin typeface="Arial" pitchFamily="34" charset="0"/>
                <a:cs typeface="Arial" pitchFamily="34" charset="0"/>
              </a:rPr>
              <a:t>(55), </a:t>
            </a:r>
            <a:r>
              <a:rPr lang="ru-RU" sz="2000" dirty="0">
                <a:latin typeface="Arial" pitchFamily="34" charset="0"/>
                <a:cs typeface="Arial" pitchFamily="34" charset="0"/>
              </a:rPr>
              <a:t>получим</a:t>
            </a:r>
          </a:p>
          <a:p>
            <a:pPr marL="0" indent="0">
              <a:buNone/>
            </a:pPr>
            <a:r>
              <a:rPr lang="en-US" sz="2000" dirty="0">
                <a:latin typeface="Arial" pitchFamily="34" charset="0"/>
                <a:cs typeface="Arial" pitchFamily="34" charset="0"/>
              </a:rPr>
              <a:t>				</a:t>
            </a:r>
            <a:r>
              <a:rPr lang="ru-RU" sz="2000" dirty="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en-US"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a:t>
            </a:r>
            <a:r>
              <a:rPr lang="ru-RU" sz="2000" dirty="0" smtClean="0">
                <a:latin typeface="Arial" pitchFamily="34" charset="0"/>
                <a:cs typeface="Arial" pitchFamily="34" charset="0"/>
              </a:rPr>
              <a:t>58</a:t>
            </a:r>
            <a:r>
              <a:rPr lang="en-US"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195736" y="404664"/>
          <a:ext cx="457200" cy="439738"/>
        </p:xfrm>
        <a:graphic>
          <a:graphicData uri="http://schemas.openxmlformats.org/presentationml/2006/ole">
            <mc:AlternateContent xmlns:mc="http://schemas.openxmlformats.org/markup-compatibility/2006">
              <mc:Choice xmlns:v="urn:schemas-microsoft-com:vml" Requires="v">
                <p:oleObj spid="_x0000_s131074" name="Формула" r:id="rId3" imgW="304560" imgH="291960" progId="Equation.3">
                  <p:embed/>
                </p:oleObj>
              </mc:Choice>
              <mc:Fallback>
                <p:oleObj name="Формула" r:id="rId3" imgW="304560" imgH="291960" progId="Equation.3">
                  <p:embed/>
                  <p:pic>
                    <p:nvPicPr>
                      <p:cNvPr id="0" name=""/>
                      <p:cNvPicPr>
                        <a:picLocks noChangeAspect="1" noChangeArrowheads="1"/>
                      </p:cNvPicPr>
                      <p:nvPr/>
                    </p:nvPicPr>
                    <p:blipFill>
                      <a:blip r:embed="rId4"/>
                      <a:srcRect/>
                      <a:stretch>
                        <a:fillRect/>
                      </a:stretch>
                    </p:blipFill>
                    <p:spPr bwMode="auto">
                      <a:xfrm>
                        <a:off x="2195736" y="404664"/>
                        <a:ext cx="457200" cy="439738"/>
                      </a:xfrm>
                      <a:prstGeom prst="rect">
                        <a:avLst/>
                      </a:prstGeom>
                      <a:noFill/>
                    </p:spPr>
                  </p:pic>
                </p:oleObj>
              </mc:Fallback>
            </mc:AlternateContent>
          </a:graphicData>
        </a:graphic>
      </p:graphicFrame>
      <p:sp>
        <p:nvSpPr>
          <p:cNvPr id="6" name="Rectangle 3"/>
          <p:cNvSpPr>
            <a:spLocks noChangeArrowheads="1"/>
          </p:cNvSpPr>
          <p:nvPr/>
        </p:nvSpPr>
        <p:spPr bwMode="auto">
          <a:xfrm>
            <a:off x="0" y="314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5462588" y="735013"/>
          <a:ext cx="487362" cy="454025"/>
        </p:xfrm>
        <a:graphic>
          <a:graphicData uri="http://schemas.openxmlformats.org/presentationml/2006/ole">
            <mc:AlternateContent xmlns:mc="http://schemas.openxmlformats.org/markup-compatibility/2006">
              <mc:Choice xmlns:v="urn:schemas-microsoft-com:vml" Requires="v">
                <p:oleObj spid="_x0000_s131075" name="Формула" r:id="rId5" imgW="317160" imgH="291960" progId="Equation.3">
                  <p:embed/>
                </p:oleObj>
              </mc:Choice>
              <mc:Fallback>
                <p:oleObj name="Формула" r:id="rId5" imgW="317160" imgH="291960" progId="Equation.3">
                  <p:embed/>
                  <p:pic>
                    <p:nvPicPr>
                      <p:cNvPr id="0" name=""/>
                      <p:cNvPicPr>
                        <a:picLocks noChangeAspect="1" noChangeArrowheads="1"/>
                      </p:cNvPicPr>
                      <p:nvPr/>
                    </p:nvPicPr>
                    <p:blipFill>
                      <a:blip r:embed="rId6"/>
                      <a:srcRect/>
                      <a:stretch>
                        <a:fillRect/>
                      </a:stretch>
                    </p:blipFill>
                    <p:spPr bwMode="auto">
                      <a:xfrm>
                        <a:off x="5462588" y="735013"/>
                        <a:ext cx="487362" cy="454025"/>
                      </a:xfrm>
                      <a:prstGeom prst="rect">
                        <a:avLst/>
                      </a:prstGeom>
                      <a:noFill/>
                    </p:spPr>
                  </p:pic>
                </p:oleObj>
              </mc:Fallback>
            </mc:AlternateContent>
          </a:graphicData>
        </a:graphic>
      </p:graphicFrame>
      <p:sp>
        <p:nvSpPr>
          <p:cNvPr id="9" name="Rectangle 6"/>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3816424" y="1422836"/>
          <a:ext cx="539552" cy="349980"/>
        </p:xfrm>
        <a:graphic>
          <a:graphicData uri="http://schemas.openxmlformats.org/presentationml/2006/ole">
            <mc:AlternateContent xmlns:mc="http://schemas.openxmlformats.org/markup-compatibility/2006">
              <mc:Choice xmlns:v="urn:schemas-microsoft-com:vml" Requires="v">
                <p:oleObj spid="_x0000_s131076" name="Формула" r:id="rId7" imgW="355600" imgH="228600" progId="Equation.3">
                  <p:embed/>
                </p:oleObj>
              </mc:Choice>
              <mc:Fallback>
                <p:oleObj name="Формула" r:id="rId7" imgW="355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6424" y="1422836"/>
                        <a:ext cx="539552" cy="349980"/>
                      </a:xfrm>
                      <a:prstGeom prst="rect">
                        <a:avLst/>
                      </a:prstGeom>
                      <a:noFill/>
                    </p:spPr>
                  </p:pic>
                </p:oleObj>
              </mc:Fallback>
            </mc:AlternateContent>
          </a:graphicData>
        </a:graphic>
      </p:graphicFrame>
      <p:sp>
        <p:nvSpPr>
          <p:cNvPr id="12" name="Rectangle 9"/>
          <p:cNvSpPr>
            <a:spLocks noChangeArrowheads="1"/>
          </p:cNvSpPr>
          <p:nvPr/>
        </p:nvSpPr>
        <p:spPr bwMode="auto">
          <a:xfrm>
            <a:off x="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3779912" y="1027584"/>
          <a:ext cx="622300" cy="457200"/>
        </p:xfrm>
        <a:graphic>
          <a:graphicData uri="http://schemas.openxmlformats.org/presentationml/2006/ole">
            <mc:AlternateContent xmlns:mc="http://schemas.openxmlformats.org/markup-compatibility/2006">
              <mc:Choice xmlns:v="urn:schemas-microsoft-com:vml" Requires="v">
                <p:oleObj spid="_x0000_s131077" name="Формула" r:id="rId9" imgW="406080" imgH="291960" progId="Equation.3">
                  <p:embed/>
                </p:oleObj>
              </mc:Choice>
              <mc:Fallback>
                <p:oleObj name="Формула" r:id="rId9" imgW="406080" imgH="291960" progId="Equation.3">
                  <p:embed/>
                  <p:pic>
                    <p:nvPicPr>
                      <p:cNvPr id="0" name=""/>
                      <p:cNvPicPr>
                        <a:picLocks noChangeAspect="1" noChangeArrowheads="1"/>
                      </p:cNvPicPr>
                      <p:nvPr/>
                    </p:nvPicPr>
                    <p:blipFill>
                      <a:blip r:embed="rId10"/>
                      <a:srcRect/>
                      <a:stretch>
                        <a:fillRect/>
                      </a:stretch>
                    </p:blipFill>
                    <p:spPr bwMode="auto">
                      <a:xfrm>
                        <a:off x="3779912" y="1027584"/>
                        <a:ext cx="622300" cy="457200"/>
                      </a:xfrm>
                      <a:prstGeom prst="rect">
                        <a:avLst/>
                      </a:prstGeom>
                      <a:noFill/>
                    </p:spPr>
                  </p:pic>
                </p:oleObj>
              </mc:Fallback>
            </mc:AlternateContent>
          </a:graphicData>
        </a:graphic>
      </p:graphicFrame>
      <p:sp>
        <p:nvSpPr>
          <p:cNvPr id="15" name="Rectangle 12"/>
          <p:cNvSpPr>
            <a:spLocks noChangeArrowheads="1"/>
          </p:cNvSpPr>
          <p:nvPr/>
        </p:nvSpPr>
        <p:spPr bwMode="auto">
          <a:xfrm>
            <a:off x="152400" y="40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2483768" y="1366848"/>
          <a:ext cx="467544" cy="333960"/>
        </p:xfrm>
        <a:graphic>
          <a:graphicData uri="http://schemas.openxmlformats.org/presentationml/2006/ole">
            <mc:AlternateContent xmlns:mc="http://schemas.openxmlformats.org/markup-compatibility/2006">
              <mc:Choice xmlns:v="urn:schemas-microsoft-com:vml" Requires="v">
                <p:oleObj spid="_x0000_s131078" name="Формула" r:id="rId11" imgW="266700" imgH="190500" progId="Equation.3">
                  <p:embed/>
                </p:oleObj>
              </mc:Choice>
              <mc:Fallback>
                <p:oleObj name="Формула" r:id="rId11" imgW="266700" imgH="1905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83768" y="1366848"/>
                        <a:ext cx="467544" cy="333960"/>
                      </a:xfrm>
                      <a:prstGeom prst="rect">
                        <a:avLst/>
                      </a:prstGeom>
                      <a:noFill/>
                    </p:spPr>
                  </p:pic>
                </p:oleObj>
              </mc:Fallback>
            </mc:AlternateContent>
          </a:graphicData>
        </a:graphic>
      </p:graphicFrame>
      <p:sp>
        <p:nvSpPr>
          <p:cNvPr id="18" name="Rectangle 15"/>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2305646" y="1052736"/>
          <a:ext cx="538162" cy="349250"/>
        </p:xfrm>
        <a:graphic>
          <a:graphicData uri="http://schemas.openxmlformats.org/presentationml/2006/ole">
            <mc:AlternateContent xmlns:mc="http://schemas.openxmlformats.org/markup-compatibility/2006">
              <mc:Choice xmlns:v="urn:schemas-microsoft-com:vml" Requires="v">
                <p:oleObj spid="_x0000_s131079" name="Формула" r:id="rId13" imgW="355600" imgH="228600" progId="Equation.3">
                  <p:embed/>
                </p:oleObj>
              </mc:Choice>
              <mc:Fallback>
                <p:oleObj name="Формула" r:id="rId13" imgW="355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05646" y="1052736"/>
                        <a:ext cx="538162"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1" name="Объект 20"/>
          <p:cNvGraphicFramePr>
            <a:graphicFrameLocks noChangeAspect="1"/>
          </p:cNvGraphicFramePr>
          <p:nvPr>
            <p:extLst/>
          </p:nvPr>
        </p:nvGraphicFramePr>
        <p:xfrm>
          <a:off x="954088" y="1974850"/>
          <a:ext cx="6557962" cy="733425"/>
        </p:xfrm>
        <a:graphic>
          <a:graphicData uri="http://schemas.openxmlformats.org/presentationml/2006/ole">
            <mc:AlternateContent xmlns:mc="http://schemas.openxmlformats.org/markup-compatibility/2006">
              <mc:Choice xmlns:v="urn:schemas-microsoft-com:vml" Requires="v">
                <p:oleObj spid="_x0000_s131080" name="Формула" r:id="rId14" imgW="4241520" imgH="469800" progId="Equation.3">
                  <p:embed/>
                </p:oleObj>
              </mc:Choice>
              <mc:Fallback>
                <p:oleObj name="Формула" r:id="rId14" imgW="4241520" imgH="469800" progId="Equation.3">
                  <p:embed/>
                  <p:pic>
                    <p:nvPicPr>
                      <p:cNvPr id="0" name=""/>
                      <p:cNvPicPr>
                        <a:picLocks noChangeAspect="1" noChangeArrowheads="1"/>
                      </p:cNvPicPr>
                      <p:nvPr/>
                    </p:nvPicPr>
                    <p:blipFill>
                      <a:blip r:embed="rId15"/>
                      <a:srcRect/>
                      <a:stretch>
                        <a:fillRect/>
                      </a:stretch>
                    </p:blipFill>
                    <p:spPr bwMode="auto">
                      <a:xfrm>
                        <a:off x="954088" y="1974850"/>
                        <a:ext cx="6557962" cy="733425"/>
                      </a:xfrm>
                      <a:prstGeom prst="rect">
                        <a:avLst/>
                      </a:prstGeom>
                      <a:noFill/>
                    </p:spPr>
                  </p:pic>
                </p:oleObj>
              </mc:Fallback>
            </mc:AlternateContent>
          </a:graphicData>
        </a:graphic>
      </p:graphicFrame>
      <p:sp>
        <p:nvSpPr>
          <p:cNvPr id="22"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Объект 22"/>
          <p:cNvGraphicFramePr>
            <a:graphicFrameLocks noChangeAspect="1"/>
          </p:cNvGraphicFramePr>
          <p:nvPr>
            <p:extLst/>
          </p:nvPr>
        </p:nvGraphicFramePr>
        <p:xfrm>
          <a:off x="951141" y="2898651"/>
          <a:ext cx="380499" cy="314325"/>
        </p:xfrm>
        <a:graphic>
          <a:graphicData uri="http://schemas.openxmlformats.org/presentationml/2006/ole">
            <mc:AlternateContent xmlns:mc="http://schemas.openxmlformats.org/markup-compatibility/2006">
              <mc:Choice xmlns:v="urn:schemas-microsoft-com:vml" Requires="v">
                <p:oleObj spid="_x0000_s131081" name="Формула" r:id="rId16" imgW="215619" imgH="177569" progId="Equation.3">
                  <p:embed/>
                </p:oleObj>
              </mc:Choice>
              <mc:Fallback>
                <p:oleObj name="Формула" r:id="rId16" imgW="215619" imgH="177569" progId="Equation.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1141" y="2898651"/>
                        <a:ext cx="380499" cy="314325"/>
                      </a:xfrm>
                      <a:prstGeom prst="rect">
                        <a:avLst/>
                      </a:prstGeom>
                      <a:noFill/>
                    </p:spPr>
                  </p:pic>
                </p:oleObj>
              </mc:Fallback>
            </mc:AlternateContent>
          </a:graphicData>
        </a:graphic>
      </p:graphicFrame>
      <p:sp>
        <p:nvSpPr>
          <p:cNvPr id="24" name="Rectangle 22"/>
          <p:cNvSpPr>
            <a:spLocks noChangeArrowheads="1"/>
          </p:cNvSpPr>
          <p:nvPr/>
        </p:nvSpPr>
        <p:spPr bwMode="auto">
          <a:xfrm>
            <a:off x="0" y="18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nvPr>
        </p:nvGraphicFramePr>
        <p:xfrm>
          <a:off x="1514475" y="3409181"/>
          <a:ext cx="525463" cy="523875"/>
        </p:xfrm>
        <a:graphic>
          <a:graphicData uri="http://schemas.openxmlformats.org/presentationml/2006/ole">
            <mc:AlternateContent xmlns:mc="http://schemas.openxmlformats.org/markup-compatibility/2006">
              <mc:Choice xmlns:v="urn:schemas-microsoft-com:vml" Requires="v">
                <p:oleObj spid="_x0000_s131082" name="Формула" r:id="rId18" imgW="291960" imgH="291960" progId="Equation.3">
                  <p:embed/>
                </p:oleObj>
              </mc:Choice>
              <mc:Fallback>
                <p:oleObj name="Формула" r:id="rId18" imgW="291960" imgH="291960" progId="Equation.3">
                  <p:embed/>
                  <p:pic>
                    <p:nvPicPr>
                      <p:cNvPr id="0" name=""/>
                      <p:cNvPicPr>
                        <a:picLocks noChangeAspect="1" noChangeArrowheads="1"/>
                      </p:cNvPicPr>
                      <p:nvPr/>
                    </p:nvPicPr>
                    <p:blipFill>
                      <a:blip r:embed="rId19"/>
                      <a:srcRect/>
                      <a:stretch>
                        <a:fillRect/>
                      </a:stretch>
                    </p:blipFill>
                    <p:spPr bwMode="auto">
                      <a:xfrm>
                        <a:off x="1514475" y="3409181"/>
                        <a:ext cx="525463" cy="523875"/>
                      </a:xfrm>
                      <a:prstGeom prst="rect">
                        <a:avLst/>
                      </a:prstGeom>
                      <a:noFill/>
                    </p:spPr>
                  </p:pic>
                </p:oleObj>
              </mc:Fallback>
            </mc:AlternateContent>
          </a:graphicData>
        </a:graphic>
      </p:graphicFrame>
      <p:graphicFrame>
        <p:nvGraphicFramePr>
          <p:cNvPr id="27" name="Объект 26"/>
          <p:cNvGraphicFramePr>
            <a:graphicFrameLocks noChangeAspect="1"/>
          </p:cNvGraphicFramePr>
          <p:nvPr>
            <p:extLst/>
          </p:nvPr>
        </p:nvGraphicFramePr>
        <p:xfrm>
          <a:off x="2865084" y="3501008"/>
          <a:ext cx="554788" cy="360040"/>
        </p:xfrm>
        <a:graphic>
          <a:graphicData uri="http://schemas.openxmlformats.org/presentationml/2006/ole">
            <mc:AlternateContent xmlns:mc="http://schemas.openxmlformats.org/markup-compatibility/2006">
              <mc:Choice xmlns:v="urn:schemas-microsoft-com:vml" Requires="v">
                <p:oleObj spid="_x0000_s131083" name="Формула" r:id="rId20" imgW="355600" imgH="228600" progId="Equation.3">
                  <p:embed/>
                </p:oleObj>
              </mc:Choice>
              <mc:Fallback>
                <p:oleObj name="Формула" r:id="rId20" imgW="355600" imgH="2286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65084" y="3501008"/>
                        <a:ext cx="554788" cy="360040"/>
                      </a:xfrm>
                      <a:prstGeom prst="rect">
                        <a:avLst/>
                      </a:prstGeom>
                      <a:noFill/>
                      <a:ln>
                        <a:noFill/>
                      </a:ln>
                    </p:spPr>
                  </p:pic>
                </p:oleObj>
              </mc:Fallback>
            </mc:AlternateContent>
          </a:graphicData>
        </a:graphic>
      </p:graphicFrame>
      <p:sp>
        <p:nvSpPr>
          <p:cNvPr id="28" name="Rectangle 2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0" name="Rectangle 29"/>
          <p:cNvSpPr>
            <a:spLocks noChangeArrowheads="1"/>
          </p:cNvSpPr>
          <p:nvPr/>
        </p:nvSpPr>
        <p:spPr bwMode="auto">
          <a:xfrm>
            <a:off x="152400" y="466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4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 name="Объект 31"/>
          <p:cNvGraphicFramePr>
            <a:graphicFrameLocks noChangeAspect="1"/>
          </p:cNvGraphicFramePr>
          <p:nvPr>
            <p:extLst/>
          </p:nvPr>
        </p:nvGraphicFramePr>
        <p:xfrm>
          <a:off x="1271588" y="4683125"/>
          <a:ext cx="6294437" cy="762000"/>
        </p:xfrm>
        <a:graphic>
          <a:graphicData uri="http://schemas.openxmlformats.org/presentationml/2006/ole">
            <mc:AlternateContent xmlns:mc="http://schemas.openxmlformats.org/markup-compatibility/2006">
              <mc:Choice xmlns:v="urn:schemas-microsoft-com:vml" Requires="v">
                <p:oleObj spid="_x0000_s131084" name="Формула" r:id="rId21" imgW="3911400" imgH="469800" progId="Equation.3">
                  <p:embed/>
                </p:oleObj>
              </mc:Choice>
              <mc:Fallback>
                <p:oleObj name="Формула" r:id="rId21" imgW="3911400" imgH="469800" progId="Equation.3">
                  <p:embed/>
                  <p:pic>
                    <p:nvPicPr>
                      <p:cNvPr id="0" name=""/>
                      <p:cNvPicPr>
                        <a:picLocks noChangeAspect="1" noChangeArrowheads="1"/>
                      </p:cNvPicPr>
                      <p:nvPr/>
                    </p:nvPicPr>
                    <p:blipFill>
                      <a:blip r:embed="rId22"/>
                      <a:srcRect/>
                      <a:stretch>
                        <a:fillRect/>
                      </a:stretch>
                    </p:blipFill>
                    <p:spPr bwMode="auto">
                      <a:xfrm>
                        <a:off x="1271588" y="4683125"/>
                        <a:ext cx="6294437" cy="762000"/>
                      </a:xfrm>
                      <a:prstGeom prst="rect">
                        <a:avLst/>
                      </a:prstGeom>
                      <a:noFill/>
                    </p:spPr>
                  </p:pic>
                </p:oleObj>
              </mc:Fallback>
            </mc:AlternateContent>
          </a:graphicData>
        </a:graphic>
      </p:graphicFrame>
      <p:sp>
        <p:nvSpPr>
          <p:cNvPr id="33" name="Rectangle 4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4" name="Объект 33"/>
          <p:cNvGraphicFramePr>
            <a:graphicFrameLocks noChangeAspect="1"/>
          </p:cNvGraphicFramePr>
          <p:nvPr>
            <p:extLst/>
          </p:nvPr>
        </p:nvGraphicFramePr>
        <p:xfrm>
          <a:off x="1389063" y="5475288"/>
          <a:ext cx="5127625" cy="762000"/>
        </p:xfrm>
        <a:graphic>
          <a:graphicData uri="http://schemas.openxmlformats.org/presentationml/2006/ole">
            <mc:AlternateContent xmlns:mc="http://schemas.openxmlformats.org/markup-compatibility/2006">
              <mc:Choice xmlns:v="urn:schemas-microsoft-com:vml" Requires="v">
                <p:oleObj spid="_x0000_s131085" name="Формула" r:id="rId23" imgW="3187440" imgH="469800" progId="Equation.3">
                  <p:embed/>
                </p:oleObj>
              </mc:Choice>
              <mc:Fallback>
                <p:oleObj name="Формула" r:id="rId23" imgW="3187440" imgH="469800" progId="Equation.3">
                  <p:embed/>
                  <p:pic>
                    <p:nvPicPr>
                      <p:cNvPr id="0" name=""/>
                      <p:cNvPicPr>
                        <a:picLocks noChangeAspect="1" noChangeArrowheads="1"/>
                      </p:cNvPicPr>
                      <p:nvPr/>
                    </p:nvPicPr>
                    <p:blipFill>
                      <a:blip r:embed="rId24"/>
                      <a:srcRect/>
                      <a:stretch>
                        <a:fillRect/>
                      </a:stretch>
                    </p:blipFill>
                    <p:spPr bwMode="auto">
                      <a:xfrm>
                        <a:off x="1389063" y="5475288"/>
                        <a:ext cx="5127625" cy="762000"/>
                      </a:xfrm>
                      <a:prstGeom prst="rect">
                        <a:avLst/>
                      </a:prstGeom>
                      <a:noFill/>
                    </p:spPr>
                  </p:pic>
                </p:oleObj>
              </mc:Fallback>
            </mc:AlternateContent>
          </a:graphicData>
        </a:graphic>
      </p:graphicFrame>
      <p:sp>
        <p:nvSpPr>
          <p:cNvPr id="35" name="Прямоугольник 34"/>
          <p:cNvSpPr/>
          <p:nvPr/>
        </p:nvSpPr>
        <p:spPr>
          <a:xfrm>
            <a:off x="3635896" y="-3691"/>
            <a:ext cx="559769" cy="369332"/>
          </a:xfrm>
          <a:prstGeom prst="rect">
            <a:avLst/>
          </a:prstGeom>
        </p:spPr>
        <p:txBody>
          <a:bodyPr wrap="none">
            <a:spAutoFit/>
          </a:bodyPr>
          <a:lstStyle/>
          <a:p>
            <a:r>
              <a:rPr lang="ru-RU" dirty="0" smtClean="0"/>
              <a:t>-36-</a:t>
            </a:r>
            <a:endParaRPr lang="ru-RU" dirty="0"/>
          </a:p>
        </p:txBody>
      </p:sp>
      <p:graphicFrame>
        <p:nvGraphicFramePr>
          <p:cNvPr id="2" name="Объект 1"/>
          <p:cNvGraphicFramePr>
            <a:graphicFrameLocks noChangeAspect="1"/>
          </p:cNvGraphicFramePr>
          <p:nvPr>
            <p:extLst/>
          </p:nvPr>
        </p:nvGraphicFramePr>
        <p:xfrm>
          <a:off x="5286375" y="4213399"/>
          <a:ext cx="457200" cy="439737"/>
        </p:xfrm>
        <a:graphic>
          <a:graphicData uri="http://schemas.openxmlformats.org/presentationml/2006/ole">
            <mc:AlternateContent xmlns:mc="http://schemas.openxmlformats.org/markup-compatibility/2006">
              <mc:Choice xmlns:v="urn:schemas-microsoft-com:vml" Requires="v">
                <p:oleObj spid="_x0000_s131086" name="Формула" r:id="rId25" imgW="304560" imgH="291960" progId="Equation.3">
                  <p:embed/>
                </p:oleObj>
              </mc:Choice>
              <mc:Fallback>
                <p:oleObj name="Формула" r:id="rId25" imgW="304560" imgH="291960" progId="Equation.3">
                  <p:embed/>
                  <p:pic>
                    <p:nvPicPr>
                      <p:cNvPr id="0" name=""/>
                      <p:cNvPicPr>
                        <a:picLocks noChangeAspect="1" noChangeArrowheads="1"/>
                      </p:cNvPicPr>
                      <p:nvPr/>
                    </p:nvPicPr>
                    <p:blipFill>
                      <a:blip r:embed="rId26"/>
                      <a:srcRect/>
                      <a:stretch>
                        <a:fillRect/>
                      </a:stretch>
                    </p:blipFill>
                    <p:spPr bwMode="auto">
                      <a:xfrm>
                        <a:off x="5286375" y="4213399"/>
                        <a:ext cx="457200"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53401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71521" y="377475"/>
            <a:ext cx="7831666" cy="6463309"/>
          </a:xfrm>
          <a:prstGeom prst="rect">
            <a:avLst/>
          </a:prstGeom>
        </p:spPr>
        <p:txBody>
          <a:bodyPr wrap="square">
            <a:spAutoFit/>
          </a:bodyPr>
          <a:lstStyle/>
          <a:p>
            <a:pPr algn="just"/>
            <a:r>
              <a:rPr lang="en-US" dirty="0">
                <a:latin typeface="Arial"/>
                <a:cs typeface="Arial"/>
              </a:rPr>
              <a:t>A</a:t>
            </a:r>
            <a:r>
              <a:rPr lang="en-US" b="1" dirty="0">
                <a:latin typeface="Arial"/>
                <a:cs typeface="Arial"/>
              </a:rPr>
              <a:t> helical </a:t>
            </a:r>
            <a:r>
              <a:rPr lang="en-US" dirty="0">
                <a:latin typeface="Arial"/>
                <a:cs typeface="Arial"/>
              </a:rPr>
              <a:t>or</a:t>
            </a:r>
            <a:r>
              <a:rPr lang="en-US" b="1" dirty="0">
                <a:latin typeface="Arial"/>
                <a:cs typeface="Arial"/>
              </a:rPr>
              <a:t> screw joint </a:t>
            </a:r>
            <a:r>
              <a:rPr lang="en-US" dirty="0">
                <a:latin typeface="Arial"/>
                <a:cs typeface="Arial"/>
              </a:rPr>
              <a:t>(</a:t>
            </a:r>
            <a:r>
              <a:rPr lang="en-US" i="1" dirty="0">
                <a:latin typeface="Arial"/>
                <a:cs typeface="Arial"/>
              </a:rPr>
              <a:t>H</a:t>
            </a:r>
            <a:r>
              <a:rPr lang="en-US" dirty="0">
                <a:latin typeface="Arial"/>
                <a:cs typeface="Arial"/>
              </a:rPr>
              <a:t>) (Fig. 11 ) permits two relative motions: a rotation and a translation about and along the axis </a:t>
            </a:r>
            <a:r>
              <a:rPr lang="en-US" i="1" dirty="0">
                <a:latin typeface="Arial"/>
                <a:cs typeface="Arial"/>
              </a:rPr>
              <a:t>Z</a:t>
            </a:r>
            <a:r>
              <a:rPr lang="en-US" dirty="0">
                <a:latin typeface="Arial"/>
                <a:cs typeface="Arial"/>
              </a:rPr>
              <a:t>. However, the translation is related to rotation by the pitch of a screw. Hence one additional constraint is imposed in the helical joint, i.e. </a:t>
            </a:r>
            <a:r>
              <a:rPr lang="en-US" i="1" dirty="0">
                <a:latin typeface="Arial"/>
                <a:cs typeface="Arial"/>
              </a:rPr>
              <a:t>H</a:t>
            </a:r>
            <a:r>
              <a:rPr lang="en-US" dirty="0">
                <a:latin typeface="Arial"/>
                <a:cs typeface="Arial"/>
              </a:rPr>
              <a:t>=1 and </a:t>
            </a:r>
            <a:r>
              <a:rPr lang="en-US" i="1" dirty="0">
                <a:latin typeface="Arial"/>
                <a:cs typeface="Arial"/>
              </a:rPr>
              <a:t>S</a:t>
            </a:r>
            <a:r>
              <a:rPr lang="en-US" dirty="0">
                <a:latin typeface="Arial"/>
                <a:cs typeface="Arial"/>
              </a:rPr>
              <a:t>=5</a:t>
            </a:r>
            <a:r>
              <a:rPr lang="en-US" dirty="0" smtClean="0">
                <a:latin typeface="Arial"/>
                <a:cs typeface="Arial"/>
              </a:rPr>
              <a:t>.</a:t>
            </a:r>
          </a:p>
          <a:p>
            <a:endParaRPr lang="en-US"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r>
              <a:rPr lang="en-US" dirty="0">
                <a:latin typeface="Arial"/>
                <a:cs typeface="Arial"/>
              </a:rPr>
              <a:t> </a:t>
            </a:r>
            <a:endParaRPr lang="en-AU" dirty="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US" dirty="0">
              <a:latin typeface="Arial"/>
              <a:cs typeface="Arial"/>
            </a:endParaRPr>
          </a:p>
          <a:p>
            <a:pPr algn="ctr"/>
            <a:r>
              <a:rPr lang="en-US" dirty="0" smtClean="0">
                <a:latin typeface="Arial"/>
                <a:cs typeface="Arial"/>
              </a:rPr>
              <a:t>Fig</a:t>
            </a:r>
            <a:r>
              <a:rPr lang="en-US" dirty="0">
                <a:latin typeface="Arial"/>
                <a:cs typeface="Arial"/>
              </a:rPr>
              <a:t>. 11</a:t>
            </a:r>
            <a:endParaRPr lang="en-AU" dirty="0">
              <a:latin typeface="Arial"/>
              <a:cs typeface="Arial"/>
            </a:endParaRPr>
          </a:p>
        </p:txBody>
      </p:sp>
      <p:pic>
        <p:nvPicPr>
          <p:cNvPr id="6" name="Picture 5" descr="Drawing2-Layout2.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41180" t="23544" r="38657" b="31063"/>
          <a:stretch/>
        </p:blipFill>
        <p:spPr>
          <a:xfrm>
            <a:off x="2790750" y="1483062"/>
            <a:ext cx="3307346" cy="5006797"/>
          </a:xfrm>
          <a:prstGeom prst="rect">
            <a:avLst/>
          </a:prstGeom>
        </p:spPr>
      </p:pic>
      <p:sp>
        <p:nvSpPr>
          <p:cNvPr id="4" name="TextBox 3"/>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10</a:t>
            </a:r>
            <a:endParaRPr lang="en-US" dirty="0">
              <a:latin typeface="Arial"/>
              <a:cs typeface="Arial"/>
            </a:endParaRPr>
          </a:p>
        </p:txBody>
      </p:sp>
    </p:spTree>
    <p:extLst>
      <p:ext uri="{BB962C8B-B14F-4D97-AF65-F5344CB8AC3E}">
        <p14:creationId xmlns:p14="http://schemas.microsoft.com/office/powerpoint/2010/main" val="325079591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332656"/>
            <a:ext cx="8229600" cy="5976664"/>
          </a:xfrm>
        </p:spPr>
        <p:txBody>
          <a:bodyPr/>
          <a:lstStyle/>
          <a:p>
            <a:pPr marL="0" indent="0">
              <a:buNone/>
            </a:pPr>
            <a:r>
              <a:rPr lang="ru-RU" sz="2000" dirty="0">
                <a:latin typeface="Arial" pitchFamily="34" charset="0"/>
                <a:cs typeface="Arial" pitchFamily="34" charset="0"/>
              </a:rPr>
              <a:t>Здесь матрица  </a:t>
            </a:r>
            <a:r>
              <a:rPr lang="ru-RU" sz="2000" dirty="0" smtClean="0">
                <a:latin typeface="Arial" pitchFamily="34" charset="0"/>
                <a:cs typeface="Arial" pitchFamily="34" charset="0"/>
              </a:rPr>
              <a:t>         не </a:t>
            </a:r>
            <a:r>
              <a:rPr lang="ru-RU" sz="2000" dirty="0">
                <a:latin typeface="Arial" pitchFamily="34" charset="0"/>
                <a:cs typeface="Arial" pitchFamily="34" charset="0"/>
              </a:rPr>
              <a:t>зависит от распределения массы звена </a:t>
            </a:r>
            <a:r>
              <a:rPr lang="ru-RU" sz="2000" dirty="0" smtClean="0">
                <a:latin typeface="Arial" pitchFamily="34" charset="0"/>
                <a:cs typeface="Arial" pitchFamily="34" charset="0"/>
              </a:rPr>
              <a:t>    </a:t>
            </a:r>
            <a:r>
              <a:rPr lang="en-US" sz="2000" dirty="0">
                <a:latin typeface="Arial" pitchFamily="34" charset="0"/>
                <a:cs typeface="Arial" pitchFamily="34" charset="0"/>
              </a:rPr>
              <a:t> </a:t>
            </a:r>
            <a:r>
              <a:rPr lang="en-US" sz="2000" dirty="0" smtClean="0">
                <a:latin typeface="Arial" pitchFamily="34" charset="0"/>
                <a:cs typeface="Arial" pitchFamily="34" charset="0"/>
              </a:rPr>
              <a:t>  </a:t>
            </a: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Не зависит от распределения массы также и обобщенные скорости  </a:t>
            </a:r>
            <a:r>
              <a:rPr lang="ru-RU" sz="2000" dirty="0" smtClean="0">
                <a:latin typeface="Arial" pitchFamily="34" charset="0"/>
                <a:cs typeface="Arial" pitchFamily="34" charset="0"/>
              </a:rPr>
              <a:t>      и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 </a:t>
            </a:r>
            <a:r>
              <a:rPr lang="ru-RU" sz="2000" dirty="0">
                <a:latin typeface="Arial" pitchFamily="34" charset="0"/>
                <a:cs typeface="Arial" pitchFamily="34" charset="0"/>
              </a:rPr>
              <a:t>Тогда, интегрируя уравнение </a:t>
            </a:r>
            <a:r>
              <a:rPr lang="ru-RU" sz="2000" dirty="0" smtClean="0">
                <a:latin typeface="Arial" pitchFamily="34" charset="0"/>
                <a:cs typeface="Arial" pitchFamily="34" charset="0"/>
              </a:rPr>
              <a:t>(58), </a:t>
            </a:r>
            <a:r>
              <a:rPr lang="ru-RU" sz="2000" dirty="0">
                <a:latin typeface="Arial" pitchFamily="34" charset="0"/>
                <a:cs typeface="Arial" pitchFamily="34" charset="0"/>
              </a:rPr>
              <a:t>получим кинетическую энергию звена </a:t>
            </a:r>
          </a:p>
          <a:p>
            <a:pPr marL="0" indent="0">
              <a:buNone/>
            </a:pPr>
            <a:r>
              <a:rPr lang="en-US" sz="2000" dirty="0">
                <a:latin typeface="Arial" pitchFamily="34" charset="0"/>
                <a:cs typeface="Arial" pitchFamily="34" charset="0"/>
              </a:rPr>
              <a:t>			</a:t>
            </a:r>
            <a:r>
              <a:rPr lang="ru-RU" sz="2000" dirty="0" smtClean="0">
                <a:latin typeface="Arial" pitchFamily="34" charset="0"/>
                <a:cs typeface="Arial" pitchFamily="34" charset="0"/>
              </a:rPr>
              <a:t>					   </a:t>
            </a:r>
            <a:endParaRPr lang="en-US" sz="2000" dirty="0" smtClean="0">
              <a:latin typeface="Arial" pitchFamily="34" charset="0"/>
              <a:cs typeface="Arial" pitchFamily="34" charset="0"/>
            </a:endParaRP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59</a:t>
            </a:r>
            <a:r>
              <a:rPr lang="en-US"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где </a:t>
            </a:r>
            <a:r>
              <a:rPr lang="ru-RU" sz="2000" dirty="0">
                <a:latin typeface="Arial" pitchFamily="34" charset="0"/>
                <a:cs typeface="Arial" pitchFamily="34" charset="0"/>
              </a:rPr>
              <a:t>интегральный член в скобках представляет собой матрицу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инерции          звена </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								    </a:t>
            </a:r>
            <a:r>
              <a:rPr lang="en-US" sz="2000" dirty="0" smtClean="0">
                <a:latin typeface="Arial" pitchFamily="34" charset="0"/>
                <a:cs typeface="Arial" pitchFamily="34" charset="0"/>
              </a:rPr>
              <a:t>(</a:t>
            </a:r>
            <a:r>
              <a:rPr lang="ru-RU" sz="2000" dirty="0" smtClean="0">
                <a:latin typeface="Arial" pitchFamily="34" charset="0"/>
                <a:cs typeface="Arial" pitchFamily="34" charset="0"/>
              </a:rPr>
              <a:t>60</a:t>
            </a:r>
            <a:r>
              <a:rPr lang="en-US" sz="2000" dirty="0" smtClean="0">
                <a:latin typeface="Arial" pitchFamily="34" charset="0"/>
                <a:cs typeface="Arial" pitchFamily="34" charset="0"/>
              </a:rPr>
              <a:t>)</a:t>
            </a:r>
            <a:endParaRPr lang="ru-RU" sz="2000" dirty="0" smtClean="0">
              <a:latin typeface="Arial" pitchFamily="34" charset="0"/>
              <a:cs typeface="Arial" pitchFamily="34" charset="0"/>
            </a:endParaRPr>
          </a:p>
          <a:p>
            <a:pPr marL="0" indent="0">
              <a:buNone/>
            </a:pPr>
            <a:endParaRPr lang="ru-RU" sz="28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309813" y="322263"/>
          <a:ext cx="757237" cy="490537"/>
        </p:xfrm>
        <a:graphic>
          <a:graphicData uri="http://schemas.openxmlformats.org/presentationml/2006/ole">
            <mc:AlternateContent xmlns:mc="http://schemas.openxmlformats.org/markup-compatibility/2006">
              <mc:Choice xmlns:v="urn:schemas-microsoft-com:vml" Requires="v">
                <p:oleObj spid="_x0000_s132098" name="Формула" r:id="rId3" imgW="469800" imgH="304560" progId="Equation.3">
                  <p:embed/>
                </p:oleObj>
              </mc:Choice>
              <mc:Fallback>
                <p:oleObj name="Формула" r:id="rId3" imgW="469800" imgH="304560" progId="Equation.3">
                  <p:embed/>
                  <p:pic>
                    <p:nvPicPr>
                      <p:cNvPr id="0" name=""/>
                      <p:cNvPicPr>
                        <a:picLocks noChangeAspect="1" noChangeArrowheads="1"/>
                      </p:cNvPicPr>
                      <p:nvPr/>
                    </p:nvPicPr>
                    <p:blipFill>
                      <a:blip r:embed="rId4"/>
                      <a:srcRect/>
                      <a:stretch>
                        <a:fillRect/>
                      </a:stretch>
                    </p:blipFill>
                    <p:spPr bwMode="auto">
                      <a:xfrm>
                        <a:off x="2309813" y="322263"/>
                        <a:ext cx="757237" cy="490537"/>
                      </a:xfrm>
                      <a:prstGeom prst="rect">
                        <a:avLst/>
                      </a:prstGeom>
                      <a:noFill/>
                    </p:spPr>
                  </p:pic>
                </p:oleObj>
              </mc:Fallback>
            </mc:AlternateContent>
          </a:graphicData>
        </a:graphic>
      </p:graphicFrame>
      <p:sp>
        <p:nvSpPr>
          <p:cNvPr id="6"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467544" y="692696"/>
          <a:ext cx="586731" cy="360040"/>
        </p:xfrm>
        <a:graphic>
          <a:graphicData uri="http://schemas.openxmlformats.org/presentationml/2006/ole">
            <mc:AlternateContent xmlns:mc="http://schemas.openxmlformats.org/markup-compatibility/2006">
              <mc:Choice xmlns:v="urn:schemas-microsoft-com:vml" Requires="v">
                <p:oleObj spid="_x0000_s132099" name="Формула" r:id="rId5" imgW="418918" imgH="253890" progId="Equation.3">
                  <p:embed/>
                </p:oleObj>
              </mc:Choice>
              <mc:Fallback>
                <p:oleObj name="Формула" r:id="rId5" imgW="418918"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692696"/>
                        <a:ext cx="586731" cy="360040"/>
                      </a:xfrm>
                      <a:prstGeom prst="rect">
                        <a:avLst/>
                      </a:prstGeom>
                      <a:noFill/>
                    </p:spPr>
                  </p:pic>
                </p:oleObj>
              </mc:Fallback>
            </mc:AlternateContent>
          </a:graphicData>
        </a:graphic>
      </p:graphicFrame>
      <p:sp>
        <p:nvSpPr>
          <p:cNvPr id="9" name="Rectangle 9"/>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1681163" y="969963"/>
          <a:ext cx="406400" cy="490537"/>
        </p:xfrm>
        <a:graphic>
          <a:graphicData uri="http://schemas.openxmlformats.org/presentationml/2006/ole">
            <mc:AlternateContent xmlns:mc="http://schemas.openxmlformats.org/markup-compatibility/2006">
              <mc:Choice xmlns:v="urn:schemas-microsoft-com:vml" Requires="v">
                <p:oleObj spid="_x0000_s132100" name="Формула" r:id="rId7" imgW="228600" imgH="279360" progId="Equation.3">
                  <p:embed/>
                </p:oleObj>
              </mc:Choice>
              <mc:Fallback>
                <p:oleObj name="Формула" r:id="rId7" imgW="228600" imgH="279360" progId="Equation.3">
                  <p:embed/>
                  <p:pic>
                    <p:nvPicPr>
                      <p:cNvPr id="0" name=""/>
                      <p:cNvPicPr>
                        <a:picLocks noChangeAspect="1" noChangeArrowheads="1"/>
                      </p:cNvPicPr>
                      <p:nvPr/>
                    </p:nvPicPr>
                    <p:blipFill>
                      <a:blip r:embed="rId8"/>
                      <a:srcRect/>
                      <a:stretch>
                        <a:fillRect/>
                      </a:stretch>
                    </p:blipFill>
                    <p:spPr bwMode="auto">
                      <a:xfrm>
                        <a:off x="1681163" y="969963"/>
                        <a:ext cx="406400" cy="490537"/>
                      </a:xfrm>
                      <a:prstGeom prst="rect">
                        <a:avLst/>
                      </a:prstGeom>
                      <a:noFill/>
                    </p:spPr>
                  </p:pic>
                </p:oleObj>
              </mc:Fallback>
            </mc:AlternateContent>
          </a:graphicData>
        </a:graphic>
      </p:graphicFrame>
      <p:sp>
        <p:nvSpPr>
          <p:cNvPr id="11" name="Rectangle 10"/>
          <p:cNvSpPr>
            <a:spLocks noChangeArrowheads="1"/>
          </p:cNvSpPr>
          <p:nvPr/>
        </p:nvSpPr>
        <p:spPr bwMode="auto">
          <a:xfrm>
            <a:off x="152400"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nvPr>
        </p:nvGraphicFramePr>
        <p:xfrm>
          <a:off x="2400300" y="971550"/>
          <a:ext cx="357188" cy="439738"/>
        </p:xfrm>
        <a:graphic>
          <a:graphicData uri="http://schemas.openxmlformats.org/presentationml/2006/ole">
            <mc:AlternateContent xmlns:mc="http://schemas.openxmlformats.org/markup-compatibility/2006">
              <mc:Choice xmlns:v="urn:schemas-microsoft-com:vml" Requires="v">
                <p:oleObj spid="_x0000_s132101" name="Формула" r:id="rId9" imgW="203040" imgH="253800" progId="Equation.3">
                  <p:embed/>
                </p:oleObj>
              </mc:Choice>
              <mc:Fallback>
                <p:oleObj name="Формула" r:id="rId9" imgW="203040" imgH="253800" progId="Equation.3">
                  <p:embed/>
                  <p:pic>
                    <p:nvPicPr>
                      <p:cNvPr id="0" name=""/>
                      <p:cNvPicPr>
                        <a:picLocks noChangeAspect="1" noChangeArrowheads="1"/>
                      </p:cNvPicPr>
                      <p:nvPr/>
                    </p:nvPicPr>
                    <p:blipFill>
                      <a:blip r:embed="rId10"/>
                      <a:srcRect/>
                      <a:stretch>
                        <a:fillRect/>
                      </a:stretch>
                    </p:blipFill>
                    <p:spPr bwMode="auto">
                      <a:xfrm>
                        <a:off x="2400300" y="971550"/>
                        <a:ext cx="357188" cy="439738"/>
                      </a:xfrm>
                      <a:prstGeom prst="rect">
                        <a:avLst/>
                      </a:prstGeom>
                      <a:noFill/>
                    </p:spPr>
                  </p:pic>
                </p:oleObj>
              </mc:Fallback>
            </mc:AlternateContent>
          </a:graphicData>
        </a:graphic>
      </p:graphicFrame>
      <p:sp>
        <p:nvSpPr>
          <p:cNvPr id="14" name="Rectangle 13"/>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2978101" y="3140646"/>
          <a:ext cx="585787" cy="360362"/>
        </p:xfrm>
        <a:graphic>
          <a:graphicData uri="http://schemas.openxmlformats.org/presentationml/2006/ole">
            <mc:AlternateContent xmlns:mc="http://schemas.openxmlformats.org/markup-compatibility/2006">
              <mc:Choice xmlns:v="urn:schemas-microsoft-com:vml" Requires="v">
                <p:oleObj spid="_x0000_s132102" name="Формула" r:id="rId11" imgW="418918" imgH="253890" progId="Equation.3">
                  <p:embed/>
                </p:oleObj>
              </mc:Choice>
              <mc:Fallback>
                <p:oleObj name="Формула" r:id="rId11" imgW="418918"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101" y="3140646"/>
                        <a:ext cx="585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259632" y="1844824"/>
          <a:ext cx="6383337" cy="733425"/>
        </p:xfrm>
        <a:graphic>
          <a:graphicData uri="http://schemas.openxmlformats.org/presentationml/2006/ole">
            <mc:AlternateContent xmlns:mc="http://schemas.openxmlformats.org/markup-compatibility/2006">
              <mc:Choice xmlns:v="urn:schemas-microsoft-com:vml" Requires="v">
                <p:oleObj spid="_x0000_s132103" name="Формула" r:id="rId12" imgW="4127400" imgH="469800" progId="Equation.3">
                  <p:embed/>
                </p:oleObj>
              </mc:Choice>
              <mc:Fallback>
                <p:oleObj name="Формула" r:id="rId12" imgW="4127400" imgH="469800" progId="Equation.3">
                  <p:embed/>
                  <p:pic>
                    <p:nvPicPr>
                      <p:cNvPr id="0" name=""/>
                      <p:cNvPicPr>
                        <a:picLocks noChangeAspect="1" noChangeArrowheads="1"/>
                      </p:cNvPicPr>
                      <p:nvPr/>
                    </p:nvPicPr>
                    <p:blipFill>
                      <a:blip r:embed="rId13"/>
                      <a:srcRect/>
                      <a:stretch>
                        <a:fillRect/>
                      </a:stretch>
                    </p:blipFill>
                    <p:spPr bwMode="auto">
                      <a:xfrm>
                        <a:off x="1259632" y="1844824"/>
                        <a:ext cx="6383337" cy="733425"/>
                      </a:xfrm>
                      <a:prstGeom prst="rect">
                        <a:avLst/>
                      </a:prstGeom>
                      <a:noFill/>
                    </p:spPr>
                  </p:pic>
                </p:oleObj>
              </mc:Fallback>
            </mc:AlternateContent>
          </a:graphicData>
        </a:graphic>
      </p:graphicFrame>
      <p:sp>
        <p:nvSpPr>
          <p:cNvPr id="18" name="Rectangle 18"/>
          <p:cNvSpPr>
            <a:spLocks noChangeArrowheads="1"/>
          </p:cNvSpPr>
          <p:nvPr/>
        </p:nvSpPr>
        <p:spPr bwMode="auto">
          <a:xfrm>
            <a:off x="0" y="4476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3986213" y="1340768"/>
          <a:ext cx="585787" cy="360362"/>
        </p:xfrm>
        <a:graphic>
          <a:graphicData uri="http://schemas.openxmlformats.org/presentationml/2006/ole">
            <mc:AlternateContent xmlns:mc="http://schemas.openxmlformats.org/markup-compatibility/2006">
              <mc:Choice xmlns:v="urn:schemas-microsoft-com:vml" Requires="v">
                <p:oleObj spid="_x0000_s132104" name="Формула" r:id="rId14" imgW="418918" imgH="253890" progId="Equation.3">
                  <p:embed/>
                </p:oleObj>
              </mc:Choice>
              <mc:Fallback>
                <p:oleObj name="Формула" r:id="rId14" imgW="418918" imgH="25389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6213" y="1340768"/>
                        <a:ext cx="585787"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Rectangle 2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1" name="Объект 20"/>
          <p:cNvGraphicFramePr>
            <a:graphicFrameLocks noChangeAspect="1"/>
          </p:cNvGraphicFramePr>
          <p:nvPr>
            <p:extLst/>
          </p:nvPr>
        </p:nvGraphicFramePr>
        <p:xfrm>
          <a:off x="1592263" y="3122613"/>
          <a:ext cx="427037" cy="430212"/>
        </p:xfrm>
        <a:graphic>
          <a:graphicData uri="http://schemas.openxmlformats.org/presentationml/2006/ole">
            <mc:AlternateContent xmlns:mc="http://schemas.openxmlformats.org/markup-compatibility/2006">
              <mc:Choice xmlns:v="urn:schemas-microsoft-com:vml" Requires="v">
                <p:oleObj spid="_x0000_s132105" name="Формула" r:id="rId15" imgW="291960" imgH="291960" progId="Equation.3">
                  <p:embed/>
                </p:oleObj>
              </mc:Choice>
              <mc:Fallback>
                <p:oleObj name="Формула" r:id="rId15" imgW="291960" imgH="291960" progId="Equation.3">
                  <p:embed/>
                  <p:pic>
                    <p:nvPicPr>
                      <p:cNvPr id="0" name=""/>
                      <p:cNvPicPr>
                        <a:picLocks noChangeAspect="1" noChangeArrowheads="1"/>
                      </p:cNvPicPr>
                      <p:nvPr/>
                    </p:nvPicPr>
                    <p:blipFill>
                      <a:blip r:embed="rId16"/>
                      <a:srcRect/>
                      <a:stretch>
                        <a:fillRect/>
                      </a:stretch>
                    </p:blipFill>
                    <p:spPr bwMode="auto">
                      <a:xfrm>
                        <a:off x="1592263" y="3122613"/>
                        <a:ext cx="427037" cy="430212"/>
                      </a:xfrm>
                      <a:prstGeom prst="rect">
                        <a:avLst/>
                      </a:prstGeom>
                      <a:noFill/>
                    </p:spPr>
                  </p:pic>
                </p:oleObj>
              </mc:Fallback>
            </mc:AlternateContent>
          </a:graphicData>
        </a:graphic>
      </p:graphicFrame>
      <p:sp>
        <p:nvSpPr>
          <p:cNvPr id="22"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Объект 22"/>
          <p:cNvGraphicFramePr>
            <a:graphicFrameLocks noChangeAspect="1"/>
          </p:cNvGraphicFramePr>
          <p:nvPr>
            <p:extLst/>
          </p:nvPr>
        </p:nvGraphicFramePr>
        <p:xfrm>
          <a:off x="539750" y="3852863"/>
          <a:ext cx="7394575" cy="1503362"/>
        </p:xfrm>
        <a:graphic>
          <a:graphicData uri="http://schemas.openxmlformats.org/presentationml/2006/ole">
            <mc:AlternateContent xmlns:mc="http://schemas.openxmlformats.org/markup-compatibility/2006">
              <mc:Choice xmlns:v="urn:schemas-microsoft-com:vml" Requires="v">
                <p:oleObj spid="_x0000_s132106" name="Формула" r:id="rId17" imgW="5752800" imgH="1168200" progId="Equation.3">
                  <p:embed/>
                </p:oleObj>
              </mc:Choice>
              <mc:Fallback>
                <p:oleObj name="Формула" r:id="rId17" imgW="5752800" imgH="1168200" progId="Equation.3">
                  <p:embed/>
                  <p:pic>
                    <p:nvPicPr>
                      <p:cNvPr id="0" name=""/>
                      <p:cNvPicPr>
                        <a:picLocks noChangeAspect="1" noChangeArrowheads="1"/>
                      </p:cNvPicPr>
                      <p:nvPr/>
                    </p:nvPicPr>
                    <p:blipFill>
                      <a:blip r:embed="rId18"/>
                      <a:srcRect/>
                      <a:stretch>
                        <a:fillRect/>
                      </a:stretch>
                    </p:blipFill>
                    <p:spPr bwMode="auto">
                      <a:xfrm>
                        <a:off x="539750" y="3852863"/>
                        <a:ext cx="7394575" cy="1503362"/>
                      </a:xfrm>
                      <a:prstGeom prst="rect">
                        <a:avLst/>
                      </a:prstGeom>
                      <a:noFill/>
                    </p:spPr>
                  </p:pic>
                </p:oleObj>
              </mc:Fallback>
            </mc:AlternateContent>
          </a:graphicData>
        </a:graphic>
      </p:graphicFrame>
      <p:sp>
        <p:nvSpPr>
          <p:cNvPr id="24" name="Прямоугольник 23"/>
          <p:cNvSpPr/>
          <p:nvPr/>
        </p:nvSpPr>
        <p:spPr>
          <a:xfrm>
            <a:off x="3779912" y="9070"/>
            <a:ext cx="559769" cy="369332"/>
          </a:xfrm>
          <a:prstGeom prst="rect">
            <a:avLst/>
          </a:prstGeom>
        </p:spPr>
        <p:txBody>
          <a:bodyPr wrap="none">
            <a:spAutoFit/>
          </a:bodyPr>
          <a:lstStyle/>
          <a:p>
            <a:r>
              <a:rPr lang="ru-RU" dirty="0" smtClean="0"/>
              <a:t>-37-</a:t>
            </a:r>
            <a:endParaRPr lang="ru-RU" dirty="0"/>
          </a:p>
        </p:txBody>
      </p:sp>
    </p:spTree>
    <p:extLst>
      <p:ext uri="{BB962C8B-B14F-4D97-AF65-F5344CB8AC3E}">
        <p14:creationId xmlns:p14="http://schemas.microsoft.com/office/powerpoint/2010/main" val="1668962640"/>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476672"/>
            <a:ext cx="8291264" cy="5649491"/>
          </a:xfrm>
        </p:spPr>
        <p:txBody>
          <a:bodyPr>
            <a:normAutofit lnSpcReduction="10000"/>
          </a:bodyPr>
          <a:lstStyle/>
          <a:p>
            <a:pPr marL="0" indent="0">
              <a:buNone/>
            </a:pPr>
            <a:r>
              <a:rPr lang="ru-RU" sz="2000" dirty="0">
                <a:latin typeface="Arial" pitchFamily="34" charset="0"/>
                <a:cs typeface="Arial" pitchFamily="34" charset="0"/>
              </a:rPr>
              <a:t>Если известны масса </a:t>
            </a:r>
            <a:r>
              <a:rPr lang="ru-RU" sz="2000" dirty="0" smtClean="0">
                <a:latin typeface="Arial" pitchFamily="34" charset="0"/>
                <a:cs typeface="Arial" pitchFamily="34" charset="0"/>
              </a:rPr>
              <a:t>       , </a:t>
            </a:r>
            <a:r>
              <a:rPr lang="ru-RU" sz="2000" dirty="0">
                <a:latin typeface="Arial" pitchFamily="34" charset="0"/>
                <a:cs typeface="Arial" pitchFamily="34" charset="0"/>
              </a:rPr>
              <a:t>координаты  </a:t>
            </a:r>
            <a:r>
              <a:rPr lang="ru-RU" sz="2000" dirty="0" smtClean="0">
                <a:latin typeface="Arial" pitchFamily="34" charset="0"/>
                <a:cs typeface="Arial" pitchFamily="34" charset="0"/>
              </a:rPr>
              <a:t>                      центра масс</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звена         в </a:t>
            </a:r>
            <a:r>
              <a:rPr lang="ru-RU" sz="2000" dirty="0">
                <a:latin typeface="Arial" pitchFamily="34" charset="0"/>
                <a:cs typeface="Arial" pitchFamily="34" charset="0"/>
              </a:rPr>
              <a:t>системе, связанной </a:t>
            </a:r>
            <a:r>
              <a:rPr lang="ru-RU" sz="2000" dirty="0" smtClean="0">
                <a:latin typeface="Arial" pitchFamily="34" charset="0"/>
                <a:cs typeface="Arial" pitchFamily="34" charset="0"/>
              </a:rPr>
              <a:t>с </a:t>
            </a:r>
            <a:r>
              <a:rPr lang="ru-RU" sz="2000" dirty="0">
                <a:latin typeface="Arial" pitchFamily="34" charset="0"/>
                <a:cs typeface="Arial" pitchFamily="34" charset="0"/>
              </a:rPr>
              <a:t>звеном </a:t>
            </a:r>
            <a:r>
              <a:rPr lang="ru-RU" sz="2000" dirty="0" smtClean="0">
                <a:latin typeface="Arial" pitchFamily="34" charset="0"/>
                <a:cs typeface="Arial" pitchFamily="34" charset="0"/>
              </a:rPr>
              <a:t>        , осевые </a:t>
            </a:r>
            <a:r>
              <a:rPr lang="ru-RU" sz="2000" dirty="0">
                <a:latin typeface="Arial" pitchFamily="34" charset="0"/>
                <a:cs typeface="Arial" pitchFamily="34" charset="0"/>
              </a:rPr>
              <a:t>и центробежные моменты инерции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звена            </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в </a:t>
            </a:r>
            <a:r>
              <a:rPr lang="ru-RU" sz="2000" dirty="0">
                <a:latin typeface="Arial" pitchFamily="34" charset="0"/>
                <a:cs typeface="Arial" pitchFamily="34" charset="0"/>
              </a:rPr>
              <a:t>той же системе </a:t>
            </a:r>
            <a:r>
              <a:rPr lang="ru-RU" sz="2000" dirty="0" smtClean="0">
                <a:latin typeface="Arial" pitchFamily="34" charset="0"/>
                <a:cs typeface="Arial" pitchFamily="34" charset="0"/>
              </a:rPr>
              <a:t>координат,</a:t>
            </a:r>
            <a:r>
              <a:rPr lang="en-US" sz="2000" dirty="0" smtClean="0">
                <a:latin typeface="Arial" pitchFamily="34" charset="0"/>
                <a:cs typeface="Arial" pitchFamily="34" charset="0"/>
              </a:rPr>
              <a:t>  </a:t>
            </a:r>
            <a:r>
              <a:rPr lang="ru-RU" sz="2000" dirty="0" smtClean="0">
                <a:latin typeface="Arial" pitchFamily="34" charset="0"/>
                <a:cs typeface="Arial" pitchFamily="34" charset="0"/>
              </a:rPr>
              <a:t>то </a:t>
            </a:r>
            <a:r>
              <a:rPr lang="ru-RU" sz="2000" dirty="0">
                <a:latin typeface="Arial" pitchFamily="34" charset="0"/>
                <a:cs typeface="Arial" pitchFamily="34" charset="0"/>
              </a:rPr>
              <a:t>матрицу инерции </a:t>
            </a:r>
            <a:r>
              <a:rPr lang="ru-RU" sz="2000" dirty="0" smtClean="0">
                <a:latin typeface="Arial" pitchFamily="34" charset="0"/>
                <a:cs typeface="Arial" pitchFamily="34" charset="0"/>
              </a:rPr>
              <a:t>        данного </a:t>
            </a:r>
            <a:r>
              <a:rPr lang="ru-RU" sz="2000" dirty="0">
                <a:latin typeface="Arial" pitchFamily="34" charset="0"/>
                <a:cs typeface="Arial" pitchFamily="34" charset="0"/>
              </a:rPr>
              <a:t>звена можно записать в виде</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a:t>
            </a:r>
            <a:r>
              <a:rPr lang="ru-RU" sz="2000" dirty="0" smtClean="0">
                <a:latin typeface="Arial" pitchFamily="34" charset="0"/>
                <a:cs typeface="Arial" pitchFamily="34" charset="0"/>
              </a:rPr>
              <a:t>61</a:t>
            </a:r>
            <a:r>
              <a:rPr lang="en-US" sz="2000" dirty="0" smtClean="0">
                <a:latin typeface="Arial" pitchFamily="34" charset="0"/>
                <a:cs typeface="Arial" pitchFamily="34" charset="0"/>
              </a:rPr>
              <a:t>)</a:t>
            </a:r>
          </a:p>
          <a:p>
            <a:pPr marL="0" indent="0">
              <a:buNone/>
            </a:pP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Суммируя </a:t>
            </a:r>
            <a:r>
              <a:rPr lang="ru-RU" sz="2000" dirty="0">
                <a:latin typeface="Arial" pitchFamily="34" charset="0"/>
                <a:cs typeface="Arial" pitchFamily="34" charset="0"/>
              </a:rPr>
              <a:t>кинетические энергии всех звеньев, получаем кинетическую энергию </a:t>
            </a:r>
            <a:r>
              <a:rPr lang="ru-RU" sz="2000" dirty="0" smtClean="0">
                <a:latin typeface="Arial" pitchFamily="34" charset="0"/>
                <a:cs typeface="Arial" pitchFamily="34" charset="0"/>
              </a:rPr>
              <a:t>ПР</a:t>
            </a:r>
            <a:endParaRPr lang="ru-RU" sz="2000" dirty="0">
              <a:latin typeface="Arial" pitchFamily="34" charset="0"/>
              <a:cs typeface="Arial" pitchFamily="34" charset="0"/>
            </a:endParaRPr>
          </a:p>
          <a:p>
            <a:pPr marL="0" indent="0">
              <a:buNone/>
            </a:pPr>
            <a:r>
              <a:rPr lang="en-US"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a:t>
            </a:r>
            <a:r>
              <a:rPr lang="ru-RU" sz="2000" dirty="0" smtClean="0">
                <a:latin typeface="Arial" pitchFamily="34" charset="0"/>
                <a:cs typeface="Arial" pitchFamily="34" charset="0"/>
              </a:rPr>
              <a:t>62</a:t>
            </a:r>
            <a:r>
              <a:rPr lang="en-US"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068638" y="466725"/>
          <a:ext cx="527050" cy="452438"/>
        </p:xfrm>
        <a:graphic>
          <a:graphicData uri="http://schemas.openxmlformats.org/presentationml/2006/ole">
            <mc:AlternateContent xmlns:mc="http://schemas.openxmlformats.org/markup-compatibility/2006">
              <mc:Choice xmlns:v="urn:schemas-microsoft-com:vml" Requires="v">
                <p:oleObj spid="_x0000_s133122" name="Формула" r:id="rId4" imgW="317160" imgH="266400" progId="Equation.3">
                  <p:embed/>
                </p:oleObj>
              </mc:Choice>
              <mc:Fallback>
                <p:oleObj name="Формула" r:id="rId4" imgW="317160" imgH="266400" progId="Equation.3">
                  <p:embed/>
                  <p:pic>
                    <p:nvPicPr>
                      <p:cNvPr id="0" name=""/>
                      <p:cNvPicPr>
                        <a:picLocks noChangeAspect="1" noChangeArrowheads="1"/>
                      </p:cNvPicPr>
                      <p:nvPr/>
                    </p:nvPicPr>
                    <p:blipFill>
                      <a:blip r:embed="rId5"/>
                      <a:srcRect/>
                      <a:stretch>
                        <a:fillRect/>
                      </a:stretch>
                    </p:blipFill>
                    <p:spPr bwMode="auto">
                      <a:xfrm>
                        <a:off x="3068638" y="466725"/>
                        <a:ext cx="527050" cy="452438"/>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5260975" y="385763"/>
          <a:ext cx="1428750" cy="471487"/>
        </p:xfrm>
        <a:graphic>
          <a:graphicData uri="http://schemas.openxmlformats.org/presentationml/2006/ole">
            <mc:AlternateContent xmlns:mc="http://schemas.openxmlformats.org/markup-compatibility/2006">
              <mc:Choice xmlns:v="urn:schemas-microsoft-com:vml" Requires="v">
                <p:oleObj spid="_x0000_s133123" name="Формула" r:id="rId6" imgW="914400" imgH="304560" progId="Equation.3">
                  <p:embed/>
                </p:oleObj>
              </mc:Choice>
              <mc:Fallback>
                <p:oleObj name="Формула" r:id="rId6" imgW="914400" imgH="304560" progId="Equation.3">
                  <p:embed/>
                  <p:pic>
                    <p:nvPicPr>
                      <p:cNvPr id="0" name=""/>
                      <p:cNvPicPr>
                        <a:picLocks noChangeAspect="1" noChangeArrowheads="1"/>
                      </p:cNvPicPr>
                      <p:nvPr/>
                    </p:nvPicPr>
                    <p:blipFill>
                      <a:blip r:embed="rId7"/>
                      <a:srcRect/>
                      <a:stretch>
                        <a:fillRect/>
                      </a:stretch>
                    </p:blipFill>
                    <p:spPr bwMode="auto">
                      <a:xfrm>
                        <a:off x="5260975" y="385763"/>
                        <a:ext cx="1428750" cy="471487"/>
                      </a:xfrm>
                      <a:prstGeom prst="rect">
                        <a:avLst/>
                      </a:prstGeom>
                      <a:noFill/>
                    </p:spPr>
                  </p:pic>
                </p:oleObj>
              </mc:Fallback>
            </mc:AlternateContent>
          </a:graphicData>
        </a:graphic>
      </p:graphicFrame>
      <p:sp>
        <p:nvSpPr>
          <p:cNvPr id="8" name="Rectangle 5"/>
          <p:cNvSpPr>
            <a:spLocks noChangeArrowheads="1"/>
          </p:cNvSpPr>
          <p:nvPr/>
        </p:nvSpPr>
        <p:spPr bwMode="auto">
          <a:xfrm>
            <a:off x="0" y="276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5530850" y="844550"/>
          <a:ext cx="457200" cy="293688"/>
        </p:xfrm>
        <a:graphic>
          <a:graphicData uri="http://schemas.openxmlformats.org/presentationml/2006/ole">
            <mc:AlternateContent xmlns:mc="http://schemas.openxmlformats.org/markup-compatibility/2006">
              <mc:Choice xmlns:v="urn:schemas-microsoft-com:vml" Requires="v">
                <p:oleObj spid="_x0000_s133124" name="Формула" r:id="rId8" imgW="380880" imgH="241200" progId="Equation.3">
                  <p:embed/>
                </p:oleObj>
              </mc:Choice>
              <mc:Fallback>
                <p:oleObj name="Формула" r:id="rId8" imgW="380880" imgH="241200" progId="Equation.3">
                  <p:embed/>
                  <p:pic>
                    <p:nvPicPr>
                      <p:cNvPr id="0" name=""/>
                      <p:cNvPicPr>
                        <a:picLocks noChangeAspect="1" noChangeArrowheads="1"/>
                      </p:cNvPicPr>
                      <p:nvPr/>
                    </p:nvPicPr>
                    <p:blipFill>
                      <a:blip r:embed="rId9"/>
                      <a:srcRect/>
                      <a:stretch>
                        <a:fillRect/>
                      </a:stretch>
                    </p:blipFill>
                    <p:spPr bwMode="auto">
                      <a:xfrm>
                        <a:off x="5530850" y="844550"/>
                        <a:ext cx="457200" cy="293688"/>
                      </a:xfrm>
                      <a:prstGeom prst="rect">
                        <a:avLst/>
                      </a:prstGeom>
                      <a:noFill/>
                    </p:spPr>
                  </p:pic>
                </p:oleObj>
              </mc:Fallback>
            </mc:AlternateContent>
          </a:graphicData>
        </a:graphic>
      </p:graphicFrame>
      <p:sp>
        <p:nvSpPr>
          <p:cNvPr id="11"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1259632" y="836712"/>
          <a:ext cx="463550" cy="306388"/>
        </p:xfrm>
        <a:graphic>
          <a:graphicData uri="http://schemas.openxmlformats.org/presentationml/2006/ole">
            <mc:AlternateContent xmlns:mc="http://schemas.openxmlformats.org/markup-compatibility/2006">
              <mc:Choice xmlns:v="urn:schemas-microsoft-com:vml" Requires="v">
                <p:oleObj spid="_x0000_s133125" name="Формула" r:id="rId10" imgW="330120" imgH="215640" progId="Equation.3">
                  <p:embed/>
                </p:oleObj>
              </mc:Choice>
              <mc:Fallback>
                <p:oleObj name="Формула" r:id="rId10" imgW="330120" imgH="215640" progId="Equation.3">
                  <p:embed/>
                  <p:pic>
                    <p:nvPicPr>
                      <p:cNvPr id="0" name=""/>
                      <p:cNvPicPr>
                        <a:picLocks noChangeAspect="1" noChangeArrowheads="1"/>
                      </p:cNvPicPr>
                      <p:nvPr/>
                    </p:nvPicPr>
                    <p:blipFill>
                      <a:blip r:embed="rId11"/>
                      <a:srcRect/>
                      <a:stretch>
                        <a:fillRect/>
                      </a:stretch>
                    </p:blipFill>
                    <p:spPr bwMode="auto">
                      <a:xfrm>
                        <a:off x="1259632" y="836712"/>
                        <a:ext cx="463550" cy="306388"/>
                      </a:xfrm>
                      <a:prstGeom prst="rect">
                        <a:avLst/>
                      </a:prstGeom>
                      <a:noFill/>
                    </p:spPr>
                  </p:pic>
                </p:oleObj>
              </mc:Fallback>
            </mc:AlternateContent>
          </a:graphicData>
        </a:graphic>
      </p:graphicFrame>
      <p:sp>
        <p:nvSpPr>
          <p:cNvPr id="1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4457700" y="1117600"/>
          <a:ext cx="2549525" cy="385763"/>
        </p:xfrm>
        <a:graphic>
          <a:graphicData uri="http://schemas.openxmlformats.org/presentationml/2006/ole">
            <mc:AlternateContent xmlns:mc="http://schemas.openxmlformats.org/markup-compatibility/2006">
              <mc:Choice xmlns:v="urn:schemas-microsoft-com:vml" Requires="v">
                <p:oleObj spid="_x0000_s133126" name="Формула" r:id="rId12" imgW="1841400" imgH="279360" progId="Equation.3">
                  <p:embed/>
                </p:oleObj>
              </mc:Choice>
              <mc:Fallback>
                <p:oleObj name="Формула" r:id="rId12" imgW="1841400" imgH="279360" progId="Equation.3">
                  <p:embed/>
                  <p:pic>
                    <p:nvPicPr>
                      <p:cNvPr id="0" name=""/>
                      <p:cNvPicPr>
                        <a:picLocks noChangeAspect="1" noChangeArrowheads="1"/>
                      </p:cNvPicPr>
                      <p:nvPr/>
                    </p:nvPicPr>
                    <p:blipFill>
                      <a:blip r:embed="rId13"/>
                      <a:srcRect/>
                      <a:stretch>
                        <a:fillRect/>
                      </a:stretch>
                    </p:blipFill>
                    <p:spPr bwMode="auto">
                      <a:xfrm>
                        <a:off x="4457700" y="1117600"/>
                        <a:ext cx="2549525" cy="385763"/>
                      </a:xfrm>
                      <a:prstGeom prst="rect">
                        <a:avLst/>
                      </a:prstGeom>
                      <a:noFill/>
                    </p:spPr>
                  </p:pic>
                </p:oleObj>
              </mc:Fallback>
            </mc:AlternateContent>
          </a:graphicData>
        </a:graphic>
      </p:graphicFrame>
      <p:sp>
        <p:nvSpPr>
          <p:cNvPr id="15" name="Rectangle 12"/>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7839075" y="1060450"/>
          <a:ext cx="533400" cy="342900"/>
        </p:xfrm>
        <a:graphic>
          <a:graphicData uri="http://schemas.openxmlformats.org/presentationml/2006/ole">
            <mc:AlternateContent xmlns:mc="http://schemas.openxmlformats.org/markup-compatibility/2006">
              <mc:Choice xmlns:v="urn:schemas-microsoft-com:vml" Requires="v">
                <p:oleObj spid="_x0000_s133127" name="Формула" r:id="rId14" imgW="380880" imgH="241200" progId="Equation.3">
                  <p:embed/>
                </p:oleObj>
              </mc:Choice>
              <mc:Fallback>
                <p:oleObj name="Формула" r:id="rId14" imgW="380880" imgH="241200" progId="Equation.3">
                  <p:embed/>
                  <p:pic>
                    <p:nvPicPr>
                      <p:cNvPr id="0" name=""/>
                      <p:cNvPicPr>
                        <a:picLocks noChangeAspect="1" noChangeArrowheads="1"/>
                      </p:cNvPicPr>
                      <p:nvPr/>
                    </p:nvPicPr>
                    <p:blipFill>
                      <a:blip r:embed="rId15"/>
                      <a:srcRect/>
                      <a:stretch>
                        <a:fillRect/>
                      </a:stretch>
                    </p:blipFill>
                    <p:spPr bwMode="auto">
                      <a:xfrm>
                        <a:off x="7839075" y="1060450"/>
                        <a:ext cx="533400" cy="342900"/>
                      </a:xfrm>
                      <a:prstGeom prst="rect">
                        <a:avLst/>
                      </a:prstGeom>
                      <a:noFill/>
                      <a:ln>
                        <a:noFill/>
                      </a:ln>
                    </p:spPr>
                  </p:pic>
                </p:oleObj>
              </mc:Fallback>
            </mc:AlternateContent>
          </a:graphicData>
        </a:graphic>
      </p:graphicFrame>
      <p:sp>
        <p:nvSpPr>
          <p:cNvPr id="17"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 name="Объект 17"/>
          <p:cNvGraphicFramePr>
            <a:graphicFrameLocks noChangeAspect="1"/>
          </p:cNvGraphicFramePr>
          <p:nvPr>
            <p:extLst/>
          </p:nvPr>
        </p:nvGraphicFramePr>
        <p:xfrm>
          <a:off x="6434138" y="1400175"/>
          <a:ext cx="550862" cy="515938"/>
        </p:xfrm>
        <a:graphic>
          <a:graphicData uri="http://schemas.openxmlformats.org/presentationml/2006/ole">
            <mc:AlternateContent xmlns:mc="http://schemas.openxmlformats.org/markup-compatibility/2006">
              <mc:Choice xmlns:v="urn:schemas-microsoft-com:vml" Requires="v">
                <p:oleObj spid="_x0000_s133128" name="Формула" r:id="rId16" imgW="291960" imgH="266400" progId="Equation.3">
                  <p:embed/>
                </p:oleObj>
              </mc:Choice>
              <mc:Fallback>
                <p:oleObj name="Формула" r:id="rId16" imgW="291960" imgH="266400" progId="Equation.3">
                  <p:embed/>
                  <p:pic>
                    <p:nvPicPr>
                      <p:cNvPr id="0" name=""/>
                      <p:cNvPicPr>
                        <a:picLocks noChangeAspect="1" noChangeArrowheads="1"/>
                      </p:cNvPicPr>
                      <p:nvPr/>
                    </p:nvPicPr>
                    <p:blipFill>
                      <a:blip r:embed="rId17"/>
                      <a:srcRect/>
                      <a:stretch>
                        <a:fillRect/>
                      </a:stretch>
                    </p:blipFill>
                    <p:spPr bwMode="auto">
                      <a:xfrm>
                        <a:off x="6434138" y="1400175"/>
                        <a:ext cx="550862" cy="515938"/>
                      </a:xfrm>
                      <a:prstGeom prst="rect">
                        <a:avLst/>
                      </a:prstGeom>
                      <a:noFill/>
                    </p:spPr>
                  </p:pic>
                </p:oleObj>
              </mc:Fallback>
            </mc:AlternateContent>
          </a:graphicData>
        </a:graphic>
      </p:graphicFrame>
      <p:sp>
        <p:nvSpPr>
          <p:cNvPr id="19" name="Rectangle 17"/>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0"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1" name="Объект 20"/>
          <p:cNvGraphicFramePr>
            <a:graphicFrameLocks noChangeAspect="1"/>
          </p:cNvGraphicFramePr>
          <p:nvPr>
            <p:extLst/>
          </p:nvPr>
        </p:nvGraphicFramePr>
        <p:xfrm>
          <a:off x="465138" y="2117725"/>
          <a:ext cx="7566025" cy="2435225"/>
        </p:xfrm>
        <a:graphic>
          <a:graphicData uri="http://schemas.openxmlformats.org/presentationml/2006/ole">
            <mc:AlternateContent xmlns:mc="http://schemas.openxmlformats.org/markup-compatibility/2006">
              <mc:Choice xmlns:v="urn:schemas-microsoft-com:vml" Requires="v">
                <p:oleObj spid="_x0000_s133129" name="Формула" r:id="rId18" imgW="5448240" imgH="1752480" progId="Equation.3">
                  <p:embed/>
                </p:oleObj>
              </mc:Choice>
              <mc:Fallback>
                <p:oleObj name="Формула" r:id="rId18" imgW="5448240" imgH="1752480" progId="Equation.3">
                  <p:embed/>
                  <p:pic>
                    <p:nvPicPr>
                      <p:cNvPr id="0" name=""/>
                      <p:cNvPicPr>
                        <a:picLocks noChangeAspect="1" noChangeArrowheads="1"/>
                      </p:cNvPicPr>
                      <p:nvPr/>
                    </p:nvPicPr>
                    <p:blipFill>
                      <a:blip r:embed="rId19"/>
                      <a:srcRect/>
                      <a:stretch>
                        <a:fillRect/>
                      </a:stretch>
                    </p:blipFill>
                    <p:spPr bwMode="auto">
                      <a:xfrm>
                        <a:off x="465138" y="2117725"/>
                        <a:ext cx="7566025" cy="2435225"/>
                      </a:xfrm>
                      <a:prstGeom prst="rect">
                        <a:avLst/>
                      </a:prstGeom>
                      <a:noFill/>
                    </p:spPr>
                  </p:pic>
                </p:oleObj>
              </mc:Fallback>
            </mc:AlternateContent>
          </a:graphicData>
        </a:graphic>
      </p:graphicFrame>
      <p:sp>
        <p:nvSpPr>
          <p:cNvPr id="22"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Объект 22"/>
          <p:cNvGraphicFramePr>
            <a:graphicFrameLocks noChangeAspect="1"/>
          </p:cNvGraphicFramePr>
          <p:nvPr>
            <p:extLst/>
          </p:nvPr>
        </p:nvGraphicFramePr>
        <p:xfrm>
          <a:off x="2087563" y="5445125"/>
          <a:ext cx="5153025" cy="819150"/>
        </p:xfrm>
        <a:graphic>
          <a:graphicData uri="http://schemas.openxmlformats.org/presentationml/2006/ole">
            <mc:AlternateContent xmlns:mc="http://schemas.openxmlformats.org/markup-compatibility/2006">
              <mc:Choice xmlns:v="urn:schemas-microsoft-com:vml" Requires="v">
                <p:oleObj spid="_x0000_s133130" name="Формула" r:id="rId20" imgW="3276360" imgH="520560" progId="Equation.3">
                  <p:embed/>
                </p:oleObj>
              </mc:Choice>
              <mc:Fallback>
                <p:oleObj name="Формула" r:id="rId20" imgW="3276360" imgH="520560" progId="Equation.3">
                  <p:embed/>
                  <p:pic>
                    <p:nvPicPr>
                      <p:cNvPr id="0" name=""/>
                      <p:cNvPicPr>
                        <a:picLocks noChangeAspect="1" noChangeArrowheads="1"/>
                      </p:cNvPicPr>
                      <p:nvPr/>
                    </p:nvPicPr>
                    <p:blipFill>
                      <a:blip r:embed="rId21"/>
                      <a:srcRect/>
                      <a:stretch>
                        <a:fillRect/>
                      </a:stretch>
                    </p:blipFill>
                    <p:spPr bwMode="auto">
                      <a:xfrm>
                        <a:off x="2087563" y="5445125"/>
                        <a:ext cx="5153025" cy="819150"/>
                      </a:xfrm>
                      <a:prstGeom prst="rect">
                        <a:avLst/>
                      </a:prstGeom>
                      <a:noFill/>
                    </p:spPr>
                  </p:pic>
                </p:oleObj>
              </mc:Fallback>
            </mc:AlternateContent>
          </a:graphicData>
        </a:graphic>
      </p:graphicFrame>
      <p:sp>
        <p:nvSpPr>
          <p:cNvPr id="24" name="Rectangle 30"/>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Прямоугольник 24"/>
          <p:cNvSpPr/>
          <p:nvPr/>
        </p:nvSpPr>
        <p:spPr>
          <a:xfrm>
            <a:off x="3563888" y="0"/>
            <a:ext cx="559769" cy="369332"/>
          </a:xfrm>
          <a:prstGeom prst="rect">
            <a:avLst/>
          </a:prstGeom>
        </p:spPr>
        <p:txBody>
          <a:bodyPr wrap="none">
            <a:spAutoFit/>
          </a:bodyPr>
          <a:lstStyle/>
          <a:p>
            <a:r>
              <a:rPr lang="ru-RU" dirty="0" smtClean="0"/>
              <a:t>-38-</a:t>
            </a:r>
            <a:endParaRPr lang="ru-RU" dirty="0"/>
          </a:p>
        </p:txBody>
      </p:sp>
    </p:spTree>
    <p:extLst>
      <p:ext uri="{BB962C8B-B14F-4D97-AF65-F5344CB8AC3E}">
        <p14:creationId xmlns:p14="http://schemas.microsoft.com/office/powerpoint/2010/main" val="1683802311"/>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95536" y="362194"/>
            <a:ext cx="8352928" cy="5544616"/>
          </a:xfrm>
        </p:spPr>
        <p:txBody>
          <a:bodyPr>
            <a:normAutofit/>
          </a:bodyPr>
          <a:lstStyle/>
          <a:p>
            <a:pPr marL="0" indent="0">
              <a:buNone/>
            </a:pPr>
            <a:r>
              <a:rPr lang="ru-RU" sz="2000" dirty="0" smtClean="0">
                <a:latin typeface="Arial" pitchFamily="34" charset="0"/>
                <a:cs typeface="Arial" pitchFamily="34" charset="0"/>
              </a:rPr>
              <a:t>Для </a:t>
            </a:r>
            <a:r>
              <a:rPr lang="ru-RU" sz="2000" dirty="0">
                <a:latin typeface="Arial" pitchFamily="34" charset="0"/>
                <a:cs typeface="Arial" pitchFamily="34" charset="0"/>
              </a:rPr>
              <a:t>вычисления потенциальной энергии силы тяжести звеньев введем </a:t>
            </a:r>
            <a:r>
              <a:rPr lang="ru-RU" sz="2000" dirty="0" smtClean="0">
                <a:latin typeface="Arial" pitchFamily="34" charset="0"/>
                <a:cs typeface="Arial" pitchFamily="34" charset="0"/>
              </a:rPr>
              <a:t>вектор      , </a:t>
            </a:r>
            <a:r>
              <a:rPr lang="ru-RU" sz="2000" dirty="0">
                <a:latin typeface="Arial" pitchFamily="34" charset="0"/>
                <a:cs typeface="Arial" pitchFamily="34" charset="0"/>
              </a:rPr>
              <a:t>элементами которого служат составляющие ускорения силы тяжести по осям абсолютной системы координат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								  (63)</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Определим </a:t>
            </a:r>
            <a:r>
              <a:rPr lang="ru-RU" sz="2000" dirty="0">
                <a:latin typeface="Arial" pitchFamily="34" charset="0"/>
                <a:cs typeface="Arial" pitchFamily="34" charset="0"/>
              </a:rPr>
              <a:t>координаты центра масс каждого звена. Они заданы в собственной системе координат звена и входят а первую строку или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столбец </a:t>
            </a:r>
            <a:r>
              <a:rPr lang="ru-RU" sz="2000" dirty="0">
                <a:latin typeface="Arial" pitchFamily="34" charset="0"/>
                <a:cs typeface="Arial" pitchFamily="34" charset="0"/>
              </a:rPr>
              <a:t>матрицы инерции </a:t>
            </a:r>
            <a:r>
              <a:rPr lang="ru-RU" sz="2000" dirty="0" smtClean="0">
                <a:latin typeface="Arial" pitchFamily="34" charset="0"/>
                <a:cs typeface="Arial" pitchFamily="34" charset="0"/>
              </a:rPr>
              <a:t>      . Поэтому</a:t>
            </a:r>
            <a:r>
              <a:rPr lang="ru-RU" sz="2000" dirty="0">
                <a:latin typeface="Arial" pitchFamily="34" charset="0"/>
                <a:cs typeface="Arial" pitchFamily="34" charset="0"/>
              </a:rPr>
              <a:t>, вводя единичный вектор </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определим </a:t>
            </a:r>
            <a:r>
              <a:rPr lang="ru-RU" sz="2000" dirty="0">
                <a:latin typeface="Arial" pitchFamily="34" charset="0"/>
                <a:cs typeface="Arial" pitchFamily="34" charset="0"/>
              </a:rPr>
              <a:t>вектор положения центра масс звена  в виде</a:t>
            </a:r>
          </a:p>
          <a:p>
            <a:pPr marL="0" indent="0">
              <a:buNone/>
            </a:pPr>
            <a:r>
              <a:rPr lang="ru-RU" sz="2000" dirty="0" smtClean="0">
                <a:latin typeface="Arial" pitchFamily="34" charset="0"/>
                <a:cs typeface="Arial" pitchFamily="34" charset="0"/>
              </a:rPr>
              <a:t>		</a:t>
            </a: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278063" y="689198"/>
          <a:ext cx="349250" cy="363538"/>
        </p:xfrm>
        <a:graphic>
          <a:graphicData uri="http://schemas.openxmlformats.org/presentationml/2006/ole">
            <mc:AlternateContent xmlns:mc="http://schemas.openxmlformats.org/markup-compatibility/2006">
              <mc:Choice xmlns:v="urn:schemas-microsoft-com:vml" Requires="v">
                <p:oleObj spid="_x0000_s134146" name="Формула" r:id="rId3" imgW="190440" imgH="203040" progId="Equation.3">
                  <p:embed/>
                </p:oleObj>
              </mc:Choice>
              <mc:Fallback>
                <p:oleObj name="Формула" r:id="rId3" imgW="190440" imgH="203040" progId="Equation.3">
                  <p:embed/>
                  <p:pic>
                    <p:nvPicPr>
                      <p:cNvPr id="0" name=""/>
                      <p:cNvPicPr>
                        <a:picLocks noChangeAspect="1" noChangeArrowheads="1"/>
                      </p:cNvPicPr>
                      <p:nvPr/>
                    </p:nvPicPr>
                    <p:blipFill>
                      <a:blip r:embed="rId4"/>
                      <a:srcRect/>
                      <a:stretch>
                        <a:fillRect/>
                      </a:stretch>
                    </p:blipFill>
                    <p:spPr bwMode="auto">
                      <a:xfrm>
                        <a:off x="2278063" y="689198"/>
                        <a:ext cx="349250" cy="363538"/>
                      </a:xfrm>
                      <a:prstGeom prst="rect">
                        <a:avLst/>
                      </a:prstGeom>
                      <a:noFill/>
                    </p:spPr>
                  </p:pic>
                </p:oleObj>
              </mc:Fallback>
            </mc:AlternateContent>
          </a:graphicData>
        </a:graphic>
      </p:graphicFrame>
      <p:sp>
        <p:nvSpPr>
          <p:cNvPr id="6" name="Rectangle 3"/>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467544" y="1396159"/>
          <a:ext cx="792088" cy="304649"/>
        </p:xfrm>
        <a:graphic>
          <a:graphicData uri="http://schemas.openxmlformats.org/presentationml/2006/ole">
            <mc:AlternateContent xmlns:mc="http://schemas.openxmlformats.org/markup-compatibility/2006">
              <mc:Choice xmlns:v="urn:schemas-microsoft-com:vml" Requires="v">
                <p:oleObj spid="_x0000_s134147" name="Формула" r:id="rId5" imgW="495300" imgH="190500" progId="Equation.3">
                  <p:embed/>
                </p:oleObj>
              </mc:Choice>
              <mc:Fallback>
                <p:oleObj name="Формула" r:id="rId5" imgW="4953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1396159"/>
                        <a:ext cx="792088" cy="304649"/>
                      </a:xfrm>
                      <a:prstGeom prst="rect">
                        <a:avLst/>
                      </a:prstGeom>
                      <a:noFill/>
                    </p:spPr>
                  </p:pic>
                </p:oleObj>
              </mc:Fallback>
            </mc:AlternateContent>
          </a:graphicData>
        </a:graphic>
      </p:graphicFrame>
      <p:sp>
        <p:nvSpPr>
          <p:cNvPr id="9" name="Rectangle 6"/>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487613" y="1674813"/>
          <a:ext cx="2960687" cy="530225"/>
        </p:xfrm>
        <a:graphic>
          <a:graphicData uri="http://schemas.openxmlformats.org/presentationml/2006/ole">
            <mc:AlternateContent xmlns:mc="http://schemas.openxmlformats.org/markup-compatibility/2006">
              <mc:Choice xmlns:v="urn:schemas-microsoft-com:vml" Requires="v">
                <p:oleObj spid="_x0000_s134148" name="Формула" r:id="rId7" imgW="1549080" imgH="279360" progId="Equation.3">
                  <p:embed/>
                </p:oleObj>
              </mc:Choice>
              <mc:Fallback>
                <p:oleObj name="Формула" r:id="rId7" imgW="1549080" imgH="279360" progId="Equation.3">
                  <p:embed/>
                  <p:pic>
                    <p:nvPicPr>
                      <p:cNvPr id="0" name=""/>
                      <p:cNvPicPr>
                        <a:picLocks noChangeAspect="1" noChangeArrowheads="1"/>
                      </p:cNvPicPr>
                      <p:nvPr/>
                    </p:nvPicPr>
                    <p:blipFill>
                      <a:blip r:embed="rId8"/>
                      <a:srcRect/>
                      <a:stretch>
                        <a:fillRect/>
                      </a:stretch>
                    </p:blipFill>
                    <p:spPr bwMode="auto">
                      <a:xfrm>
                        <a:off x="2487613" y="1674813"/>
                        <a:ext cx="2960687" cy="530225"/>
                      </a:xfrm>
                      <a:prstGeom prst="rect">
                        <a:avLst/>
                      </a:prstGeom>
                      <a:noFill/>
                    </p:spPr>
                  </p:pic>
                </p:oleObj>
              </mc:Fallback>
            </mc:AlternateContent>
          </a:graphicData>
        </a:graphic>
      </p:graphicFrame>
      <p:sp>
        <p:nvSpPr>
          <p:cNvPr id="12" name="Rectangle 11"/>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3643313" y="3068960"/>
          <a:ext cx="454025" cy="425450"/>
        </p:xfrm>
        <a:graphic>
          <a:graphicData uri="http://schemas.openxmlformats.org/presentationml/2006/ole">
            <mc:AlternateContent xmlns:mc="http://schemas.openxmlformats.org/markup-compatibility/2006">
              <mc:Choice xmlns:v="urn:schemas-microsoft-com:vml" Requires="v">
                <p:oleObj spid="_x0000_s134149" name="Формула" r:id="rId9" imgW="291960" imgH="266400" progId="Equation.3">
                  <p:embed/>
                </p:oleObj>
              </mc:Choice>
              <mc:Fallback>
                <p:oleObj name="Формула" r:id="rId9" imgW="291960" imgH="266400" progId="Equation.3">
                  <p:embed/>
                  <p:pic>
                    <p:nvPicPr>
                      <p:cNvPr id="0" name=""/>
                      <p:cNvPicPr>
                        <a:picLocks noChangeAspect="1" noChangeArrowheads="1"/>
                      </p:cNvPicPr>
                      <p:nvPr/>
                    </p:nvPicPr>
                    <p:blipFill>
                      <a:blip r:embed="rId10"/>
                      <a:srcRect/>
                      <a:stretch>
                        <a:fillRect/>
                      </a:stretch>
                    </p:blipFill>
                    <p:spPr bwMode="auto">
                      <a:xfrm>
                        <a:off x="3643313" y="3068960"/>
                        <a:ext cx="454025" cy="425450"/>
                      </a:xfrm>
                      <a:prstGeom prst="rect">
                        <a:avLst/>
                      </a:prstGeom>
                      <a:noFill/>
                    </p:spPr>
                  </p:pic>
                </p:oleObj>
              </mc:Fallback>
            </mc:AlternateContent>
          </a:graphicData>
        </a:graphic>
      </p:graphicFrame>
      <p:sp>
        <p:nvSpPr>
          <p:cNvPr id="15" name="Rectangle 14"/>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17"/>
          <p:cNvSpPr>
            <a:spLocks noChangeArrowheads="1"/>
          </p:cNvSpPr>
          <p:nvPr/>
        </p:nvSpPr>
        <p:spPr bwMode="auto">
          <a:xfrm>
            <a:off x="152400" y="342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509588" y="3502025"/>
          <a:ext cx="1430337" cy="358775"/>
        </p:xfrm>
        <a:graphic>
          <a:graphicData uri="http://schemas.openxmlformats.org/presentationml/2006/ole">
            <mc:AlternateContent xmlns:mc="http://schemas.openxmlformats.org/markup-compatibility/2006">
              <mc:Choice xmlns:v="urn:schemas-microsoft-com:vml" Requires="v">
                <p:oleObj spid="_x0000_s134150" name="Формула" r:id="rId11" imgW="1015920" imgH="253800" progId="Equation.3">
                  <p:embed/>
                </p:oleObj>
              </mc:Choice>
              <mc:Fallback>
                <p:oleObj name="Формула" r:id="rId11" imgW="1015920" imgH="253800" progId="Equation.3">
                  <p:embed/>
                  <p:pic>
                    <p:nvPicPr>
                      <p:cNvPr id="0" name=""/>
                      <p:cNvPicPr>
                        <a:picLocks noChangeAspect="1" noChangeArrowheads="1"/>
                      </p:cNvPicPr>
                      <p:nvPr/>
                    </p:nvPicPr>
                    <p:blipFill>
                      <a:blip r:embed="rId12"/>
                      <a:srcRect/>
                      <a:stretch>
                        <a:fillRect/>
                      </a:stretch>
                    </p:blipFill>
                    <p:spPr bwMode="auto">
                      <a:xfrm>
                        <a:off x="509588" y="3502025"/>
                        <a:ext cx="1430337" cy="358775"/>
                      </a:xfrm>
                      <a:prstGeom prst="rect">
                        <a:avLst/>
                      </a:prstGeom>
                      <a:noFill/>
                    </p:spPr>
                  </p:pic>
                </p:oleObj>
              </mc:Fallback>
            </mc:AlternateContent>
          </a:graphicData>
        </a:graphic>
      </p:graphicFrame>
      <p:sp>
        <p:nvSpPr>
          <p:cNvPr id="21" name="Rectangle 20"/>
          <p:cNvSpPr>
            <a:spLocks noChangeArrowheads="1"/>
          </p:cNvSpPr>
          <p:nvPr/>
        </p:nvSpPr>
        <p:spPr bwMode="auto">
          <a:xfrm>
            <a:off x="0" y="1057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nvPr>
        </p:nvGraphicFramePr>
        <p:xfrm>
          <a:off x="2208213" y="4132263"/>
          <a:ext cx="3721100" cy="952500"/>
        </p:xfrm>
        <a:graphic>
          <a:graphicData uri="http://schemas.openxmlformats.org/presentationml/2006/ole">
            <mc:AlternateContent xmlns:mc="http://schemas.openxmlformats.org/markup-compatibility/2006">
              <mc:Choice xmlns:v="urn:schemas-microsoft-com:vml" Requires="v">
                <p:oleObj spid="_x0000_s134151" name="Формула" r:id="rId13" imgW="2145960" imgH="545760" progId="Equation.3">
                  <p:embed/>
                </p:oleObj>
              </mc:Choice>
              <mc:Fallback>
                <p:oleObj name="Формула" r:id="rId13" imgW="2145960" imgH="545760" progId="Equation.3">
                  <p:embed/>
                  <p:pic>
                    <p:nvPicPr>
                      <p:cNvPr id="0" name=""/>
                      <p:cNvPicPr>
                        <a:picLocks noChangeAspect="1" noChangeArrowheads="1"/>
                      </p:cNvPicPr>
                      <p:nvPr/>
                    </p:nvPicPr>
                    <p:blipFill>
                      <a:blip r:embed="rId14"/>
                      <a:srcRect/>
                      <a:stretch>
                        <a:fillRect/>
                      </a:stretch>
                    </p:blipFill>
                    <p:spPr bwMode="auto">
                      <a:xfrm>
                        <a:off x="2208213" y="4132263"/>
                        <a:ext cx="3721100" cy="952500"/>
                      </a:xfrm>
                      <a:prstGeom prst="rect">
                        <a:avLst/>
                      </a:prstGeom>
                      <a:noFill/>
                    </p:spPr>
                  </p:pic>
                </p:oleObj>
              </mc:Fallback>
            </mc:AlternateContent>
          </a:graphicData>
        </a:graphic>
      </p:graphicFrame>
      <p:sp>
        <p:nvSpPr>
          <p:cNvPr id="27" name="Rectangle 26"/>
          <p:cNvSpPr>
            <a:spLocks noChangeArrowheads="1"/>
          </p:cNvSpPr>
          <p:nvPr/>
        </p:nvSpPr>
        <p:spPr bwMode="auto">
          <a:xfrm>
            <a:off x="0"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Прямоугольник 27"/>
          <p:cNvSpPr/>
          <p:nvPr/>
        </p:nvSpPr>
        <p:spPr>
          <a:xfrm>
            <a:off x="7941154" y="4335487"/>
            <a:ext cx="894540" cy="461665"/>
          </a:xfrm>
          <a:prstGeom prst="rect">
            <a:avLst/>
          </a:prstGeom>
        </p:spPr>
        <p:txBody>
          <a:bodyPr wrap="square">
            <a:spAutoFit/>
          </a:bodyPr>
          <a:lstStyle/>
          <a:p>
            <a:r>
              <a:rPr lang="ru-RU" sz="2400" dirty="0" smtClean="0">
                <a:latin typeface="Times New Roman" pitchFamily="18" charset="0"/>
                <a:cs typeface="Times New Roman" pitchFamily="18" charset="0"/>
              </a:rPr>
              <a:t>(64)</a:t>
            </a:r>
            <a:endParaRPr lang="ru-RU" sz="2400" dirty="0">
              <a:latin typeface="Times New Roman" pitchFamily="18" charset="0"/>
              <a:cs typeface="Times New Roman" pitchFamily="18" charset="0"/>
            </a:endParaRPr>
          </a:p>
        </p:txBody>
      </p:sp>
      <p:sp>
        <p:nvSpPr>
          <p:cNvPr id="29" name="Прямоугольник 28"/>
          <p:cNvSpPr/>
          <p:nvPr/>
        </p:nvSpPr>
        <p:spPr>
          <a:xfrm>
            <a:off x="4228255" y="5834"/>
            <a:ext cx="559769" cy="369332"/>
          </a:xfrm>
          <a:prstGeom prst="rect">
            <a:avLst/>
          </a:prstGeom>
        </p:spPr>
        <p:txBody>
          <a:bodyPr wrap="none">
            <a:spAutoFit/>
          </a:bodyPr>
          <a:lstStyle/>
          <a:p>
            <a:r>
              <a:rPr lang="ru-RU" dirty="0" smtClean="0"/>
              <a:t>-39-</a:t>
            </a:r>
            <a:endParaRPr lang="ru-RU" dirty="0"/>
          </a:p>
        </p:txBody>
      </p:sp>
    </p:spTree>
    <p:extLst>
      <p:ext uri="{BB962C8B-B14F-4D97-AF65-F5344CB8AC3E}">
        <p14:creationId xmlns:p14="http://schemas.microsoft.com/office/powerpoint/2010/main" val="2916122583"/>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1520" y="404664"/>
            <a:ext cx="8640960" cy="5976664"/>
          </a:xfrm>
        </p:spPr>
        <p:txBody>
          <a:bodyPr>
            <a:normAutofit/>
          </a:bodyPr>
          <a:lstStyle/>
          <a:p>
            <a:pPr marL="0" indent="0">
              <a:buNone/>
            </a:pPr>
            <a:r>
              <a:rPr lang="ru-RU" sz="2000" dirty="0">
                <a:latin typeface="Arial" pitchFamily="34" charset="0"/>
                <a:cs typeface="Arial" pitchFamily="34" charset="0"/>
              </a:rPr>
              <a:t>Положения центров масс звена  </a:t>
            </a:r>
            <a:r>
              <a:rPr lang="ru-RU" sz="2000" dirty="0" smtClean="0">
                <a:latin typeface="Arial" pitchFamily="34" charset="0"/>
                <a:cs typeface="Arial" pitchFamily="34" charset="0"/>
              </a:rPr>
              <a:t>          в </a:t>
            </a:r>
            <a:r>
              <a:rPr lang="ru-RU" sz="2000" dirty="0">
                <a:latin typeface="Arial" pitchFamily="34" charset="0"/>
                <a:cs typeface="Arial" pitchFamily="34" charset="0"/>
              </a:rPr>
              <a:t>абсолютной системе координат </a:t>
            </a:r>
            <a:r>
              <a:rPr lang="ru-RU" sz="2000" dirty="0" smtClean="0">
                <a:latin typeface="Arial" pitchFamily="34" charset="0"/>
                <a:cs typeface="Arial" pitchFamily="34" charset="0"/>
              </a:rPr>
              <a:t>определяются </a:t>
            </a:r>
            <a:r>
              <a:rPr lang="ru-RU" sz="2000" dirty="0">
                <a:latin typeface="Arial" pitchFamily="34" charset="0"/>
                <a:cs typeface="Arial" pitchFamily="34" charset="0"/>
              </a:rPr>
              <a:t>уравнениями</a:t>
            </a: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(65)</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Потенциальная </a:t>
            </a:r>
            <a:r>
              <a:rPr lang="ru-RU" sz="2000" dirty="0">
                <a:latin typeface="Arial" pitchFamily="34" charset="0"/>
                <a:cs typeface="Arial" pitchFamily="34" charset="0"/>
              </a:rPr>
              <a:t>энергия  </a:t>
            </a:r>
            <a:r>
              <a:rPr lang="ru-RU" sz="2000" dirty="0" smtClean="0">
                <a:latin typeface="Arial" pitchFamily="34" charset="0"/>
                <a:cs typeface="Arial" pitchFamily="34" charset="0"/>
              </a:rPr>
              <a:t>    силы </a:t>
            </a:r>
            <a:r>
              <a:rPr lang="ru-RU" sz="2000" dirty="0">
                <a:latin typeface="Arial" pitchFamily="34" charset="0"/>
                <a:cs typeface="Arial" pitchFamily="34" charset="0"/>
              </a:rPr>
              <a:t>тяжести каждого подвижного звена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может </a:t>
            </a:r>
            <a:r>
              <a:rPr lang="ru-RU" sz="2000" dirty="0">
                <a:latin typeface="Arial" pitchFamily="34" charset="0"/>
                <a:cs typeface="Arial" pitchFamily="34" charset="0"/>
              </a:rPr>
              <a:t>быть вычислена как работа по его перемещению из начала абсолютной системы координат в его фактическое положение. Суммируя по всем подвижным звеньям, находим</a:t>
            </a:r>
          </a:p>
          <a:p>
            <a:pPr marL="0" indent="0">
              <a:buNone/>
            </a:pPr>
            <a:r>
              <a:rPr lang="ru-RU" sz="2000" dirty="0">
                <a:latin typeface="Arial" pitchFamily="34" charset="0"/>
                <a:cs typeface="Arial" pitchFamily="34" charset="0"/>
              </a:rPr>
              <a:t>							 .					</a:t>
            </a:r>
            <a:r>
              <a:rPr lang="ru-RU" sz="2000" dirty="0" smtClean="0">
                <a:latin typeface="Arial" pitchFamily="34" charset="0"/>
                <a:cs typeface="Arial" pitchFamily="34" charset="0"/>
              </a:rPr>
              <a:t>    					      (66)</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4211960" y="404664"/>
          <a:ext cx="576064" cy="373663"/>
        </p:xfrm>
        <a:graphic>
          <a:graphicData uri="http://schemas.openxmlformats.org/presentationml/2006/ole">
            <mc:AlternateContent xmlns:mc="http://schemas.openxmlformats.org/markup-compatibility/2006">
              <mc:Choice xmlns:v="urn:schemas-microsoft-com:vml" Requires="v">
                <p:oleObj spid="_x0000_s135170" name="Формула" r:id="rId3" imgW="355446" imgH="228501" progId="Equation.3">
                  <p:embed/>
                </p:oleObj>
              </mc:Choice>
              <mc:Fallback>
                <p:oleObj name="Формула" r:id="rId3" imgW="355446"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404664"/>
                        <a:ext cx="576064" cy="373663"/>
                      </a:xfrm>
                      <a:prstGeom prst="rect">
                        <a:avLst/>
                      </a:prstGeom>
                      <a:noFill/>
                    </p:spPr>
                  </p:pic>
                </p:oleObj>
              </mc:Fallback>
            </mc:AlternateContent>
          </a:graphicData>
        </a:graphic>
      </p:graphicFrame>
      <p:sp>
        <p:nvSpPr>
          <p:cNvPr id="6" name="Rectangle 3"/>
          <p:cNvSpPr>
            <a:spLocks noChangeArrowheads="1"/>
          </p:cNvSpPr>
          <p:nvPr/>
        </p:nvSpPr>
        <p:spPr bwMode="auto">
          <a:xfrm>
            <a:off x="0" y="228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5004048" y="764704"/>
          <a:ext cx="883008" cy="339618"/>
        </p:xfrm>
        <a:graphic>
          <a:graphicData uri="http://schemas.openxmlformats.org/presentationml/2006/ole">
            <mc:AlternateContent xmlns:mc="http://schemas.openxmlformats.org/markup-compatibility/2006">
              <mc:Choice xmlns:v="urn:schemas-microsoft-com:vml" Requires="v">
                <p:oleObj spid="_x0000_s135171" name="Формула" r:id="rId5" imgW="495300" imgH="190500" progId="Equation.3">
                  <p:embed/>
                </p:oleObj>
              </mc:Choice>
              <mc:Fallback>
                <p:oleObj name="Формула" r:id="rId5" imgW="495300" imgH="190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764704"/>
                        <a:ext cx="883008" cy="339618"/>
                      </a:xfrm>
                      <a:prstGeom prst="rect">
                        <a:avLst/>
                      </a:prstGeom>
                      <a:noFill/>
                    </p:spPr>
                  </p:pic>
                </p:oleObj>
              </mc:Fallback>
            </mc:AlternateContent>
          </a:graphicData>
        </a:graphic>
      </p:graphicFrame>
      <p:sp>
        <p:nvSpPr>
          <p:cNvPr id="9" name="Rectangle 6"/>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1522537" y="1322973"/>
          <a:ext cx="5713759" cy="1097915"/>
        </p:xfrm>
        <a:graphic>
          <a:graphicData uri="http://schemas.openxmlformats.org/presentationml/2006/ole">
            <mc:AlternateContent xmlns:mc="http://schemas.openxmlformats.org/markup-compatibility/2006">
              <mc:Choice xmlns:v="urn:schemas-microsoft-com:vml" Requires="v">
                <p:oleObj spid="_x0000_s135172" name="Формула" r:id="rId7" imgW="2869920" imgH="545760" progId="Equation.3">
                  <p:embed/>
                </p:oleObj>
              </mc:Choice>
              <mc:Fallback>
                <p:oleObj name="Формула" r:id="rId7" imgW="2869920" imgH="545760" progId="Equation.3">
                  <p:embed/>
                  <p:pic>
                    <p:nvPicPr>
                      <p:cNvPr id="0" name=""/>
                      <p:cNvPicPr>
                        <a:picLocks noChangeAspect="1" noChangeArrowheads="1"/>
                      </p:cNvPicPr>
                      <p:nvPr/>
                    </p:nvPicPr>
                    <p:blipFill>
                      <a:blip r:embed="rId8"/>
                      <a:srcRect/>
                      <a:stretch>
                        <a:fillRect/>
                      </a:stretch>
                    </p:blipFill>
                    <p:spPr bwMode="auto">
                      <a:xfrm>
                        <a:off x="1522537" y="1322973"/>
                        <a:ext cx="5713759" cy="1097915"/>
                      </a:xfrm>
                      <a:prstGeom prst="rect">
                        <a:avLst/>
                      </a:prstGeom>
                      <a:noFill/>
                    </p:spPr>
                  </p:pic>
                </p:oleObj>
              </mc:Fallback>
            </mc:AlternateContent>
          </a:graphicData>
        </a:graphic>
      </p:graphicFrame>
      <p:sp>
        <p:nvSpPr>
          <p:cNvPr id="12"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4" name="Rectangle 11"/>
          <p:cNvSpPr>
            <a:spLocks noChangeArrowheads="1"/>
          </p:cNvSpPr>
          <p:nvPr/>
        </p:nvSpPr>
        <p:spPr bwMode="auto">
          <a:xfrm>
            <a:off x="0" y="180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323528" y="2924944"/>
          <a:ext cx="576064" cy="374504"/>
        </p:xfrm>
        <a:graphic>
          <a:graphicData uri="http://schemas.openxmlformats.org/presentationml/2006/ole">
            <mc:AlternateContent xmlns:mc="http://schemas.openxmlformats.org/markup-compatibility/2006">
              <mc:Choice xmlns:v="urn:schemas-microsoft-com:vml" Requires="v">
                <p:oleObj spid="_x0000_s135173" name="Формула" r:id="rId9" imgW="355446" imgH="228501" progId="Equation.3">
                  <p:embed/>
                </p:oleObj>
              </mc:Choice>
              <mc:Fallback>
                <p:oleObj name="Формула" r:id="rId9" imgW="355446" imgH="228501"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2924944"/>
                        <a:ext cx="576064" cy="374504"/>
                      </a:xfrm>
                      <a:prstGeom prst="rect">
                        <a:avLst/>
                      </a:prstGeom>
                      <a:noFill/>
                      <a:ln>
                        <a:noFill/>
                      </a:ln>
                      <a:extLst/>
                    </p:spPr>
                  </p:pic>
                </p:oleObj>
              </mc:Fallback>
            </mc:AlternateContent>
          </a:graphicData>
        </a:graphic>
      </p:graphicFrame>
      <p:sp>
        <p:nvSpPr>
          <p:cNvPr id="16"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2022475" y="3883025"/>
          <a:ext cx="4443413" cy="1054100"/>
        </p:xfrm>
        <a:graphic>
          <a:graphicData uri="http://schemas.openxmlformats.org/presentationml/2006/ole">
            <mc:AlternateContent xmlns:mc="http://schemas.openxmlformats.org/markup-compatibility/2006">
              <mc:Choice xmlns:v="urn:schemas-microsoft-com:vml" Requires="v">
                <p:oleObj spid="_x0000_s135174" name="Формула" r:id="rId10" imgW="2197080" imgH="520560" progId="Equation.3">
                  <p:embed/>
                </p:oleObj>
              </mc:Choice>
              <mc:Fallback>
                <p:oleObj name="Формула" r:id="rId10" imgW="2197080" imgH="520560" progId="Equation.3">
                  <p:embed/>
                  <p:pic>
                    <p:nvPicPr>
                      <p:cNvPr id="0" name=""/>
                      <p:cNvPicPr>
                        <a:picLocks noChangeAspect="1" noChangeArrowheads="1"/>
                      </p:cNvPicPr>
                      <p:nvPr/>
                    </p:nvPicPr>
                    <p:blipFill>
                      <a:blip r:embed="rId11"/>
                      <a:srcRect/>
                      <a:stretch>
                        <a:fillRect/>
                      </a:stretch>
                    </p:blipFill>
                    <p:spPr bwMode="auto">
                      <a:xfrm>
                        <a:off x="2022475" y="3883025"/>
                        <a:ext cx="4443413" cy="1054100"/>
                      </a:xfrm>
                      <a:prstGeom prst="rect">
                        <a:avLst/>
                      </a:prstGeom>
                      <a:noFill/>
                    </p:spPr>
                  </p:pic>
                </p:oleObj>
              </mc:Fallback>
            </mc:AlternateContent>
          </a:graphicData>
        </a:graphic>
      </p:graphicFrame>
      <p:sp>
        <p:nvSpPr>
          <p:cNvPr id="18" name="Rectangle 16"/>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Прямоугольник 18"/>
          <p:cNvSpPr/>
          <p:nvPr/>
        </p:nvSpPr>
        <p:spPr>
          <a:xfrm>
            <a:off x="4139952" y="5834"/>
            <a:ext cx="559769" cy="369332"/>
          </a:xfrm>
          <a:prstGeom prst="rect">
            <a:avLst/>
          </a:prstGeom>
        </p:spPr>
        <p:txBody>
          <a:bodyPr wrap="none">
            <a:spAutoFit/>
          </a:bodyPr>
          <a:lstStyle/>
          <a:p>
            <a:r>
              <a:rPr lang="ru-RU" dirty="0" smtClean="0"/>
              <a:t>-40-</a:t>
            </a:r>
            <a:endParaRPr lang="ru-RU" dirty="0"/>
          </a:p>
        </p:txBody>
      </p:sp>
      <p:graphicFrame>
        <p:nvGraphicFramePr>
          <p:cNvPr id="2" name="Объект 1"/>
          <p:cNvGraphicFramePr>
            <a:graphicFrameLocks noChangeAspect="1"/>
          </p:cNvGraphicFramePr>
          <p:nvPr>
            <p:extLst/>
          </p:nvPr>
        </p:nvGraphicFramePr>
        <p:xfrm>
          <a:off x="3227851" y="2492896"/>
          <a:ext cx="336037" cy="360040"/>
        </p:xfrm>
        <a:graphic>
          <a:graphicData uri="http://schemas.openxmlformats.org/presentationml/2006/ole">
            <mc:AlternateContent xmlns:mc="http://schemas.openxmlformats.org/markup-compatibility/2006">
              <mc:Choice xmlns:v="urn:schemas-microsoft-com:vml" Requires="v">
                <p:oleObj spid="_x0000_s135175" name="Формула" r:id="rId12" imgW="177480" imgH="190440" progId="Equation.3">
                  <p:embed/>
                </p:oleObj>
              </mc:Choice>
              <mc:Fallback>
                <p:oleObj name="Формула" r:id="rId12" imgW="177480" imgH="190440" progId="Equation.3">
                  <p:embed/>
                  <p:pic>
                    <p:nvPicPr>
                      <p:cNvPr id="0" name=""/>
                      <p:cNvPicPr/>
                      <p:nvPr/>
                    </p:nvPicPr>
                    <p:blipFill>
                      <a:blip r:embed="rId13"/>
                      <a:stretch>
                        <a:fillRect/>
                      </a:stretch>
                    </p:blipFill>
                    <p:spPr>
                      <a:xfrm>
                        <a:off x="3227851" y="2492896"/>
                        <a:ext cx="336037" cy="360040"/>
                      </a:xfrm>
                      <a:prstGeom prst="rect">
                        <a:avLst/>
                      </a:prstGeom>
                    </p:spPr>
                  </p:pic>
                </p:oleObj>
              </mc:Fallback>
            </mc:AlternateContent>
          </a:graphicData>
        </a:graphic>
      </p:graphicFrame>
    </p:spTree>
    <p:extLst>
      <p:ext uri="{BB962C8B-B14F-4D97-AF65-F5344CB8AC3E}">
        <p14:creationId xmlns:p14="http://schemas.microsoft.com/office/powerpoint/2010/main" val="1335633195"/>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908720"/>
            <a:ext cx="8229600" cy="5616624"/>
          </a:xfrm>
        </p:spPr>
        <p:txBody>
          <a:bodyPr>
            <a:normAutofit/>
          </a:bodyPr>
          <a:lstStyle/>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p>
          <a:p>
            <a:pPr marL="0" indent="0">
              <a:buNone/>
            </a:pPr>
            <a:r>
              <a:rPr lang="ru-RU" sz="2000" dirty="0" smtClean="0">
                <a:latin typeface="Arial" pitchFamily="34" charset="0"/>
                <a:cs typeface="Arial" pitchFamily="34" charset="0"/>
              </a:rPr>
              <a:t>								</a:t>
            </a:r>
            <a:r>
              <a:rPr lang="ru-RU" sz="2000" dirty="0">
                <a:latin typeface="Arial" pitchFamily="34" charset="0"/>
                <a:cs typeface="Arial" pitchFamily="34" charset="0"/>
              </a:rPr>
              <a:t>(69</a:t>
            </a:r>
            <a:r>
              <a:rPr lang="ru-RU" sz="2000" dirty="0" smtClean="0">
                <a:latin typeface="Arial" pitchFamily="34" charset="0"/>
                <a:cs typeface="Arial" pitchFamily="34" charset="0"/>
              </a:rPr>
              <a:t>)</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где      -</a:t>
            </a:r>
            <a:r>
              <a:rPr lang="ru-RU" sz="2000" dirty="0">
                <a:latin typeface="Arial" pitchFamily="34" charset="0"/>
                <a:cs typeface="Arial" pitchFamily="34" charset="0"/>
              </a:rPr>
              <a:t>функция Лагранжа</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(70)</a:t>
            </a:r>
            <a:endParaRPr lang="en-US"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обобщенная сила, соответствующая обобщенной координате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которая включает в себя как приложенную внешнюю, так и диссипативную силы, которая находится из принципа виртуальных перемещений.</a:t>
            </a:r>
          </a:p>
          <a:p>
            <a:pPr marL="0" indent="0">
              <a:buNone/>
            </a:pPr>
            <a:r>
              <a:rPr lang="ru-RU" sz="2000" dirty="0" smtClean="0">
                <a:latin typeface="Arial" pitchFamily="34" charset="0"/>
                <a:cs typeface="Arial" pitchFamily="34" charset="0"/>
              </a:rPr>
              <a:t>На </a:t>
            </a:r>
            <a:r>
              <a:rPr lang="ru-RU" sz="2000" dirty="0">
                <a:latin typeface="Arial" pitchFamily="34" charset="0"/>
                <a:cs typeface="Arial" pitchFamily="34" charset="0"/>
              </a:rPr>
              <a:t>основании уравнения </a:t>
            </a:r>
            <a:r>
              <a:rPr lang="ru-RU" sz="2000" dirty="0" smtClean="0">
                <a:latin typeface="Arial" pitchFamily="34" charset="0"/>
                <a:cs typeface="Arial" pitchFamily="34" charset="0"/>
              </a:rPr>
              <a:t>(70) </a:t>
            </a:r>
            <a:r>
              <a:rPr lang="ru-RU" sz="2000" dirty="0">
                <a:latin typeface="Arial" pitchFamily="34" charset="0"/>
                <a:cs typeface="Arial" pitchFamily="34" charset="0"/>
              </a:rPr>
              <a:t>получаем функцию Лагранжа в виде</a:t>
            </a:r>
          </a:p>
          <a:p>
            <a:pPr marL="0" indent="0">
              <a:buNone/>
            </a:pPr>
            <a:endParaRPr lang="ru-RU"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								   (</a:t>
            </a:r>
            <a:r>
              <a:rPr lang="ru-RU" sz="2000" dirty="0">
                <a:latin typeface="Arial" pitchFamily="34" charset="0"/>
                <a:cs typeface="Arial" pitchFamily="34" charset="0"/>
              </a:rPr>
              <a:t>69)</a:t>
            </a: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185987" y="1052736"/>
          <a:ext cx="5121263" cy="949325"/>
        </p:xfrm>
        <a:graphic>
          <a:graphicData uri="http://schemas.openxmlformats.org/presentationml/2006/ole">
            <mc:AlternateContent xmlns:mc="http://schemas.openxmlformats.org/markup-compatibility/2006">
              <mc:Choice xmlns:v="urn:schemas-microsoft-com:vml" Requires="v">
                <p:oleObj spid="_x0000_s136194" name="Формула" r:id="rId3" imgW="3060360" imgH="571320" progId="Equation.3">
                  <p:embed/>
                </p:oleObj>
              </mc:Choice>
              <mc:Fallback>
                <p:oleObj name="Формула" r:id="rId3" imgW="3060360" imgH="571320" progId="Equation.3">
                  <p:embed/>
                  <p:pic>
                    <p:nvPicPr>
                      <p:cNvPr id="0" name=""/>
                      <p:cNvPicPr>
                        <a:picLocks noChangeAspect="1" noChangeArrowheads="1"/>
                      </p:cNvPicPr>
                      <p:nvPr/>
                    </p:nvPicPr>
                    <p:blipFill>
                      <a:blip r:embed="rId4"/>
                      <a:srcRect/>
                      <a:stretch>
                        <a:fillRect/>
                      </a:stretch>
                    </p:blipFill>
                    <p:spPr bwMode="auto">
                      <a:xfrm>
                        <a:off x="2185987" y="1052736"/>
                        <a:ext cx="5121263" cy="949325"/>
                      </a:xfrm>
                      <a:prstGeom prst="rect">
                        <a:avLst/>
                      </a:prstGeom>
                      <a:noFill/>
                    </p:spPr>
                  </p:pic>
                </p:oleObj>
              </mc:Fallback>
            </mc:AlternateContent>
          </a:graphicData>
        </a:graphic>
      </p:graphicFrame>
      <p:sp>
        <p:nvSpPr>
          <p:cNvPr id="6" name="Rectangle 3"/>
          <p:cNvSpPr>
            <a:spLocks noChangeArrowheads="1"/>
          </p:cNvSpPr>
          <p:nvPr/>
        </p:nvSpPr>
        <p:spPr bwMode="auto">
          <a:xfrm>
            <a:off x="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1115616" y="1988840"/>
          <a:ext cx="312035" cy="360040"/>
        </p:xfrm>
        <a:graphic>
          <a:graphicData uri="http://schemas.openxmlformats.org/presentationml/2006/ole">
            <mc:AlternateContent xmlns:mc="http://schemas.openxmlformats.org/markup-compatibility/2006">
              <mc:Choice xmlns:v="urn:schemas-microsoft-com:vml" Requires="v">
                <p:oleObj spid="_x0000_s136195" name="Формула" r:id="rId5" imgW="164880" imgH="190440" progId="Equation.3">
                  <p:embed/>
                </p:oleObj>
              </mc:Choice>
              <mc:Fallback>
                <p:oleObj name="Формула" r:id="rId5" imgW="164880" imgH="190440" progId="Equation.3">
                  <p:embed/>
                  <p:pic>
                    <p:nvPicPr>
                      <p:cNvPr id="0" name=""/>
                      <p:cNvPicPr/>
                      <p:nvPr/>
                    </p:nvPicPr>
                    <p:blipFill>
                      <a:blip r:embed="rId6"/>
                      <a:stretch>
                        <a:fillRect/>
                      </a:stretch>
                    </p:blipFill>
                    <p:spPr>
                      <a:xfrm>
                        <a:off x="1115616" y="1988840"/>
                        <a:ext cx="312035" cy="360040"/>
                      </a:xfrm>
                      <a:prstGeom prst="rect">
                        <a:avLst/>
                      </a:prstGeom>
                    </p:spPr>
                  </p:pic>
                </p:oleObj>
              </mc:Fallback>
            </mc:AlternateContent>
          </a:graphicData>
        </a:graphic>
      </p:graphicFrame>
      <p:sp>
        <p:nvSpPr>
          <p:cNvPr id="8"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3455768" y="2420888"/>
          <a:ext cx="1548280" cy="404664"/>
        </p:xfrm>
        <a:graphic>
          <a:graphicData uri="http://schemas.openxmlformats.org/presentationml/2006/ole">
            <mc:AlternateContent xmlns:mc="http://schemas.openxmlformats.org/markup-compatibility/2006">
              <mc:Choice xmlns:v="urn:schemas-microsoft-com:vml" Requires="v">
                <p:oleObj spid="_x0000_s136196" name="Формула" r:id="rId7" imgW="838200" imgH="215900" progId="Equation.3">
                  <p:embed/>
                </p:oleObj>
              </mc:Choice>
              <mc:Fallback>
                <p:oleObj name="Формула" r:id="rId7" imgW="838200" imgH="215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55768" y="2420888"/>
                        <a:ext cx="1548280" cy="404664"/>
                      </a:xfrm>
                      <a:prstGeom prst="rect">
                        <a:avLst/>
                      </a:prstGeom>
                      <a:noFill/>
                    </p:spPr>
                  </p:pic>
                </p:oleObj>
              </mc:Fallback>
            </mc:AlternateContent>
          </a:graphicData>
        </a:graphic>
      </p:graphicFrame>
      <p:sp>
        <p:nvSpPr>
          <p:cNvPr id="10" name="Rectangle 8"/>
          <p:cNvSpPr>
            <a:spLocks noChangeArrowheads="1"/>
          </p:cNvSpPr>
          <p:nvPr/>
        </p:nvSpPr>
        <p:spPr bwMode="auto">
          <a:xfrm>
            <a:off x="0" y="2190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1" name="Rectangle 10"/>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588963" y="3057525"/>
          <a:ext cx="371475" cy="449263"/>
        </p:xfrm>
        <a:graphic>
          <a:graphicData uri="http://schemas.openxmlformats.org/presentationml/2006/ole">
            <mc:AlternateContent xmlns:mc="http://schemas.openxmlformats.org/markup-compatibility/2006">
              <mc:Choice xmlns:v="urn:schemas-microsoft-com:vml" Requires="v">
                <p:oleObj spid="_x0000_s136197" name="Формула" r:id="rId9" imgW="203040" imgH="253800" progId="Equation.3">
                  <p:embed/>
                </p:oleObj>
              </mc:Choice>
              <mc:Fallback>
                <p:oleObj name="Формула" r:id="rId9" imgW="203040" imgH="253800" progId="Equation.3">
                  <p:embed/>
                  <p:pic>
                    <p:nvPicPr>
                      <p:cNvPr id="0" name=""/>
                      <p:cNvPicPr>
                        <a:picLocks noChangeAspect="1" noChangeArrowheads="1"/>
                      </p:cNvPicPr>
                      <p:nvPr/>
                    </p:nvPicPr>
                    <p:blipFill>
                      <a:blip r:embed="rId10"/>
                      <a:srcRect/>
                      <a:stretch>
                        <a:fillRect/>
                      </a:stretch>
                    </p:blipFill>
                    <p:spPr bwMode="auto">
                      <a:xfrm>
                        <a:off x="588963" y="3057525"/>
                        <a:ext cx="371475" cy="449263"/>
                      </a:xfrm>
                      <a:prstGeom prst="rect">
                        <a:avLst/>
                      </a:prstGeom>
                      <a:noFill/>
                    </p:spPr>
                  </p:pic>
                </p:oleObj>
              </mc:Fallback>
            </mc:AlternateContent>
          </a:graphicData>
        </a:graphic>
      </p:graphicFrame>
      <p:sp>
        <p:nvSpPr>
          <p:cNvPr id="13" name="Rectangle 1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625475" y="3417888"/>
          <a:ext cx="369888" cy="447675"/>
        </p:xfrm>
        <a:graphic>
          <a:graphicData uri="http://schemas.openxmlformats.org/presentationml/2006/ole">
            <mc:AlternateContent xmlns:mc="http://schemas.openxmlformats.org/markup-compatibility/2006">
              <mc:Choice xmlns:v="urn:schemas-microsoft-com:vml" Requires="v">
                <p:oleObj spid="_x0000_s136198" name="Формула" r:id="rId11" imgW="203040" imgH="253800" progId="Equation.3">
                  <p:embed/>
                </p:oleObj>
              </mc:Choice>
              <mc:Fallback>
                <p:oleObj name="Формула" r:id="rId11" imgW="203040" imgH="253800" progId="Equation.3">
                  <p:embed/>
                  <p:pic>
                    <p:nvPicPr>
                      <p:cNvPr id="0" name=""/>
                      <p:cNvPicPr>
                        <a:picLocks noChangeAspect="1" noChangeArrowheads="1"/>
                      </p:cNvPicPr>
                      <p:nvPr/>
                    </p:nvPicPr>
                    <p:blipFill>
                      <a:blip r:embed="rId12"/>
                      <a:srcRect/>
                      <a:stretch>
                        <a:fillRect/>
                      </a:stretch>
                    </p:blipFill>
                    <p:spPr bwMode="auto">
                      <a:xfrm>
                        <a:off x="625475" y="3417888"/>
                        <a:ext cx="369888" cy="447675"/>
                      </a:xfrm>
                      <a:prstGeom prst="rect">
                        <a:avLst/>
                      </a:prstGeom>
                      <a:noFill/>
                    </p:spPr>
                  </p:pic>
                </p:oleObj>
              </mc:Fallback>
            </mc:AlternateContent>
          </a:graphicData>
        </a:graphic>
      </p:graphicFrame>
      <p:sp>
        <p:nvSpPr>
          <p:cNvPr id="15"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1843088" y="4868863"/>
          <a:ext cx="5116512" cy="1584325"/>
        </p:xfrm>
        <a:graphic>
          <a:graphicData uri="http://schemas.openxmlformats.org/presentationml/2006/ole">
            <mc:AlternateContent xmlns:mc="http://schemas.openxmlformats.org/markup-compatibility/2006">
              <mc:Choice xmlns:v="urn:schemas-microsoft-com:vml" Requires="v">
                <p:oleObj spid="_x0000_s136199" name="Формула" r:id="rId13" imgW="3479760" imgH="1079280" progId="Equation.3">
                  <p:embed/>
                </p:oleObj>
              </mc:Choice>
              <mc:Fallback>
                <p:oleObj name="Формула" r:id="rId13" imgW="3479760" imgH="1079280" progId="Equation.3">
                  <p:embed/>
                  <p:pic>
                    <p:nvPicPr>
                      <p:cNvPr id="0" name=""/>
                      <p:cNvPicPr>
                        <a:picLocks noChangeAspect="1" noChangeArrowheads="1"/>
                      </p:cNvPicPr>
                      <p:nvPr/>
                    </p:nvPicPr>
                    <p:blipFill>
                      <a:blip r:embed="rId14"/>
                      <a:srcRect/>
                      <a:stretch>
                        <a:fillRect/>
                      </a:stretch>
                    </p:blipFill>
                    <p:spPr bwMode="auto">
                      <a:xfrm>
                        <a:off x="1843088" y="4868863"/>
                        <a:ext cx="5116512" cy="1584325"/>
                      </a:xfrm>
                      <a:prstGeom prst="rect">
                        <a:avLst/>
                      </a:prstGeom>
                      <a:noFill/>
                    </p:spPr>
                  </p:pic>
                </p:oleObj>
              </mc:Fallback>
            </mc:AlternateContent>
          </a:graphicData>
        </a:graphic>
      </p:graphicFrame>
      <p:sp>
        <p:nvSpPr>
          <p:cNvPr id="17" name="Rectangle 15"/>
          <p:cNvSpPr>
            <a:spLocks noChangeArrowheads="1"/>
          </p:cNvSpPr>
          <p:nvPr/>
        </p:nvSpPr>
        <p:spPr bwMode="auto">
          <a:xfrm>
            <a:off x="0"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Прямоугольник 17"/>
          <p:cNvSpPr/>
          <p:nvPr/>
        </p:nvSpPr>
        <p:spPr>
          <a:xfrm>
            <a:off x="4139952" y="5834"/>
            <a:ext cx="559769" cy="369332"/>
          </a:xfrm>
          <a:prstGeom prst="rect">
            <a:avLst/>
          </a:prstGeom>
        </p:spPr>
        <p:txBody>
          <a:bodyPr wrap="none">
            <a:spAutoFit/>
          </a:bodyPr>
          <a:lstStyle/>
          <a:p>
            <a:r>
              <a:rPr lang="ru-RU" dirty="0" smtClean="0"/>
              <a:t>-41-</a:t>
            </a:r>
            <a:endParaRPr lang="ru-RU" dirty="0"/>
          </a:p>
        </p:txBody>
      </p:sp>
      <p:sp>
        <p:nvSpPr>
          <p:cNvPr id="19" name="Объект 2"/>
          <p:cNvSpPr txBox="1">
            <a:spLocks/>
          </p:cNvSpPr>
          <p:nvPr/>
        </p:nvSpPr>
        <p:spPr>
          <a:xfrm>
            <a:off x="1891409" y="375166"/>
            <a:ext cx="5616624" cy="52657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ru-RU" sz="2000" b="1" dirty="0" smtClean="0">
                <a:latin typeface="Times New Roman" pitchFamily="18" charset="0"/>
                <a:cs typeface="Times New Roman" pitchFamily="18" charset="0"/>
              </a:rPr>
              <a:t>7. Дифференциальные уравнения движения</a:t>
            </a:r>
            <a:endParaRPr lang="ru-RU"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4182677459"/>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92696"/>
            <a:ext cx="8229600" cy="5616624"/>
          </a:xfrm>
        </p:spPr>
        <p:txBody>
          <a:bodyPr>
            <a:normAutofit/>
          </a:bodyPr>
          <a:lstStyle/>
          <a:p>
            <a:pPr marL="0" indent="0">
              <a:buNone/>
            </a:pPr>
            <a:r>
              <a:rPr lang="ru-RU" sz="2000" dirty="0">
                <a:latin typeface="Arial" pitchFamily="34" charset="0"/>
                <a:cs typeface="Arial" pitchFamily="34" charset="0"/>
              </a:rPr>
              <a:t>При вычислении производных, входящих в уравнения Лагранжа, следует иметь в виду, что матрицы составляющих скорости </a:t>
            </a:r>
            <a:r>
              <a:rPr lang="ru-RU" sz="2000" dirty="0" smtClean="0">
                <a:latin typeface="Arial" pitchFamily="34" charset="0"/>
                <a:cs typeface="Arial" pitchFamily="34" charset="0"/>
              </a:rPr>
              <a:t>           , </a:t>
            </a:r>
            <a:r>
              <a:rPr lang="ru-RU" sz="2000" dirty="0">
                <a:latin typeface="Arial" pitchFamily="34" charset="0"/>
                <a:cs typeface="Arial" pitchFamily="34" charset="0"/>
              </a:rPr>
              <a:t>матрицы преобразования координат  </a:t>
            </a:r>
            <a:r>
              <a:rPr lang="ru-RU" sz="2000" dirty="0" smtClean="0">
                <a:latin typeface="Arial" pitchFamily="34" charset="0"/>
                <a:cs typeface="Arial" pitchFamily="34" charset="0"/>
              </a:rPr>
              <a:t>       и зависимые</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переменные           </a:t>
            </a:r>
            <a:r>
              <a:rPr lang="en-US" sz="2000" dirty="0" smtClean="0">
                <a:latin typeface="Arial" pitchFamily="34" charset="0"/>
                <a:cs typeface="Arial" pitchFamily="34" charset="0"/>
              </a:rPr>
              <a:t>  </a:t>
            </a: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являются </a:t>
            </a:r>
            <a:r>
              <a:rPr lang="ru-RU" sz="2000" dirty="0">
                <a:latin typeface="Arial" pitchFamily="34" charset="0"/>
                <a:cs typeface="Arial" pitchFamily="34" charset="0"/>
              </a:rPr>
              <a:t>неявными функциями обобщенных координат. В то же время величины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        </a:t>
            </a:r>
            <a:r>
              <a:rPr lang="ru-RU" sz="2000" dirty="0" smtClean="0">
                <a:latin typeface="Arial" pitchFamily="34" charset="0"/>
                <a:cs typeface="Arial" pitchFamily="34" charset="0"/>
              </a:rPr>
              <a:t>и</a:t>
            </a: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не зависят </a:t>
            </a:r>
            <a:r>
              <a:rPr lang="ru-RU" sz="2000" dirty="0">
                <a:latin typeface="Arial" pitchFamily="34" charset="0"/>
                <a:cs typeface="Arial" pitchFamily="34" charset="0"/>
              </a:rPr>
              <a:t>от </a:t>
            </a:r>
            <a:r>
              <a:rPr lang="ru-RU" sz="2000" dirty="0" smtClean="0">
                <a:latin typeface="Arial" pitchFamily="34" charset="0"/>
                <a:cs typeface="Arial" pitchFamily="34" charset="0"/>
              </a:rPr>
              <a:t>обобщенных</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 скоростей        </a:t>
            </a:r>
            <a:r>
              <a:rPr lang="ru-RU" sz="2000" dirty="0">
                <a:latin typeface="Arial" pitchFamily="34" charset="0"/>
                <a:cs typeface="Arial" pitchFamily="34" charset="0"/>
              </a:rPr>
              <a:t>. Матрицы инерции </a:t>
            </a:r>
            <a:r>
              <a:rPr lang="ru-RU" sz="2000" dirty="0" smtClean="0">
                <a:latin typeface="Arial" pitchFamily="34" charset="0"/>
                <a:cs typeface="Arial" pitchFamily="34" charset="0"/>
              </a:rPr>
              <a:t>        , </a:t>
            </a:r>
            <a:r>
              <a:rPr lang="ru-RU" sz="2000" dirty="0">
                <a:latin typeface="Arial" pitchFamily="34" charset="0"/>
                <a:cs typeface="Arial" pitchFamily="34" charset="0"/>
              </a:rPr>
              <a:t>матрица положения </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стойки        , </a:t>
            </a:r>
            <a:r>
              <a:rPr lang="ru-RU" sz="2000" dirty="0">
                <a:latin typeface="Arial" pitchFamily="34" charset="0"/>
                <a:cs typeface="Arial" pitchFamily="34" charset="0"/>
              </a:rPr>
              <a:t>вектор ускорения силы </a:t>
            </a:r>
            <a:r>
              <a:rPr lang="ru-RU" sz="2000" dirty="0" smtClean="0">
                <a:latin typeface="Arial" pitchFamily="34" charset="0"/>
                <a:cs typeface="Arial" pitchFamily="34" charset="0"/>
              </a:rPr>
              <a:t>тяжести        и </a:t>
            </a:r>
            <a:r>
              <a:rPr lang="ru-RU" sz="2000" dirty="0">
                <a:latin typeface="Arial" pitchFamily="34" charset="0"/>
                <a:cs typeface="Arial" pitchFamily="34" charset="0"/>
              </a:rPr>
              <a:t>единичный вектор </a:t>
            </a:r>
            <a:r>
              <a:rPr lang="ru-RU" sz="2000" dirty="0" smtClean="0">
                <a:latin typeface="Arial" pitchFamily="34" charset="0"/>
                <a:cs typeface="Arial" pitchFamily="34" charset="0"/>
              </a:rPr>
              <a:t>      - </a:t>
            </a:r>
            <a:r>
              <a:rPr lang="ru-RU" sz="2000" dirty="0">
                <a:latin typeface="Arial" pitchFamily="34" charset="0"/>
                <a:cs typeface="Arial" pitchFamily="34" charset="0"/>
              </a:rPr>
              <a:t>постоянные величины</a:t>
            </a:r>
            <a:r>
              <a:rPr lang="ru-RU" sz="2000" dirty="0" smtClean="0">
                <a:latin typeface="Arial" pitchFamily="34" charset="0"/>
                <a:cs typeface="Arial" pitchFamily="34" charset="0"/>
              </a:rPr>
              <a:t>.</a:t>
            </a:r>
            <a:endParaRPr lang="ru-RU"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С </a:t>
            </a:r>
            <a:r>
              <a:rPr lang="ru-RU" sz="2000" dirty="0">
                <a:latin typeface="Arial" pitchFamily="34" charset="0"/>
                <a:cs typeface="Arial" pitchFamily="34" charset="0"/>
              </a:rPr>
              <a:t>учетом этих замечаний вычислим обобщенные импульсы, дифференцируя функцию Лагранжа (4.22) по обобщенным скоростям </a:t>
            </a: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endParaRPr lang="en-US" sz="2000" dirty="0">
              <a:latin typeface="Arial" pitchFamily="34" charset="0"/>
              <a:cs typeface="Arial" pitchFamily="34" charset="0"/>
            </a:endParaRPr>
          </a:p>
          <a:p>
            <a:pPr marL="0" indent="0">
              <a:buNone/>
            </a:pPr>
            <a:r>
              <a:rPr lang="en-US"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(72)</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7680896" y="1044575"/>
          <a:ext cx="707528" cy="391046"/>
        </p:xfrm>
        <a:graphic>
          <a:graphicData uri="http://schemas.openxmlformats.org/presentationml/2006/ole">
            <mc:AlternateContent xmlns:mc="http://schemas.openxmlformats.org/markup-compatibility/2006">
              <mc:Choice xmlns:v="urn:schemas-microsoft-com:vml" Requires="v">
                <p:oleObj spid="_x0000_s137218" name="Формула" r:id="rId3" imgW="507960" imgH="279360" progId="Equation.3">
                  <p:embed/>
                </p:oleObj>
              </mc:Choice>
              <mc:Fallback>
                <p:oleObj name="Формула" r:id="rId3" imgW="507960" imgH="279360" progId="Equation.3">
                  <p:embed/>
                  <p:pic>
                    <p:nvPicPr>
                      <p:cNvPr id="0" name=""/>
                      <p:cNvPicPr>
                        <a:picLocks noChangeAspect="1" noChangeArrowheads="1"/>
                      </p:cNvPicPr>
                      <p:nvPr/>
                    </p:nvPicPr>
                    <p:blipFill>
                      <a:blip r:embed="rId4"/>
                      <a:srcRect/>
                      <a:stretch>
                        <a:fillRect/>
                      </a:stretch>
                    </p:blipFill>
                    <p:spPr bwMode="auto">
                      <a:xfrm>
                        <a:off x="7680896" y="1044575"/>
                        <a:ext cx="707528" cy="391046"/>
                      </a:xfrm>
                      <a:prstGeom prst="rect">
                        <a:avLst/>
                      </a:prstGeom>
                      <a:noFill/>
                    </p:spPr>
                  </p:pic>
                </p:oleObj>
              </mc:Fallback>
            </mc:AlternateContent>
          </a:graphicData>
        </a:graphic>
      </p:graphicFrame>
      <p:sp>
        <p:nvSpPr>
          <p:cNvPr id="6"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5002213" y="1349375"/>
          <a:ext cx="463550" cy="423863"/>
        </p:xfrm>
        <a:graphic>
          <a:graphicData uri="http://schemas.openxmlformats.org/presentationml/2006/ole">
            <mc:AlternateContent xmlns:mc="http://schemas.openxmlformats.org/markup-compatibility/2006">
              <mc:Choice xmlns:v="urn:schemas-microsoft-com:vml" Requires="v">
                <p:oleObj spid="_x0000_s137219" name="Формула" r:id="rId5" imgW="291960" imgH="266400" progId="Equation.3">
                  <p:embed/>
                </p:oleObj>
              </mc:Choice>
              <mc:Fallback>
                <p:oleObj name="Формула" r:id="rId5" imgW="291960" imgH="266400" progId="Equation.3">
                  <p:embed/>
                  <p:pic>
                    <p:nvPicPr>
                      <p:cNvPr id="0" name=""/>
                      <p:cNvPicPr>
                        <a:picLocks noChangeAspect="1" noChangeArrowheads="1"/>
                      </p:cNvPicPr>
                      <p:nvPr/>
                    </p:nvPicPr>
                    <p:blipFill>
                      <a:blip r:embed="rId6"/>
                      <a:srcRect/>
                      <a:stretch>
                        <a:fillRect/>
                      </a:stretch>
                    </p:blipFill>
                    <p:spPr bwMode="auto">
                      <a:xfrm>
                        <a:off x="5002213" y="1349375"/>
                        <a:ext cx="463550" cy="423863"/>
                      </a:xfrm>
                      <a:prstGeom prst="rect">
                        <a:avLst/>
                      </a:prstGeom>
                      <a:noFill/>
                    </p:spPr>
                  </p:pic>
                </p:oleObj>
              </mc:Fallback>
            </mc:AlternateContent>
          </a:graphicData>
        </a:graphic>
      </p:graphicFrame>
      <p:sp>
        <p:nvSpPr>
          <p:cNvPr id="9" name="Rectangle 6"/>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535162" y="1628800"/>
          <a:ext cx="652462" cy="425450"/>
        </p:xfrm>
        <a:graphic>
          <a:graphicData uri="http://schemas.openxmlformats.org/presentationml/2006/ole">
            <mc:AlternateContent xmlns:mc="http://schemas.openxmlformats.org/markup-compatibility/2006">
              <mc:Choice xmlns:v="urn:schemas-microsoft-com:vml" Requires="v">
                <p:oleObj spid="_x0000_s137220" name="Формула" r:id="rId7" imgW="431640" imgH="279360" progId="Equation.3">
                  <p:embed/>
                </p:oleObj>
              </mc:Choice>
              <mc:Fallback>
                <p:oleObj name="Формула" r:id="rId7" imgW="431640" imgH="279360" progId="Equation.3">
                  <p:embed/>
                  <p:pic>
                    <p:nvPicPr>
                      <p:cNvPr id="0" name=""/>
                      <p:cNvPicPr>
                        <a:picLocks noChangeAspect="1" noChangeArrowheads="1"/>
                      </p:cNvPicPr>
                      <p:nvPr/>
                    </p:nvPicPr>
                    <p:blipFill>
                      <a:blip r:embed="rId8"/>
                      <a:srcRect/>
                      <a:stretch>
                        <a:fillRect/>
                      </a:stretch>
                    </p:blipFill>
                    <p:spPr bwMode="auto">
                      <a:xfrm>
                        <a:off x="535162" y="1628800"/>
                        <a:ext cx="652462" cy="425450"/>
                      </a:xfrm>
                      <a:prstGeom prst="rect">
                        <a:avLst/>
                      </a:prstGeom>
                      <a:noFill/>
                    </p:spPr>
                  </p:pic>
                </p:oleObj>
              </mc:Fallback>
            </mc:AlternateContent>
          </a:graphicData>
        </a:graphic>
      </p:graphicFrame>
      <p:sp>
        <p:nvSpPr>
          <p:cNvPr id="12" name="Rectangle 9"/>
          <p:cNvSpPr>
            <a:spLocks noChangeArrowheads="1"/>
          </p:cNvSpPr>
          <p:nvPr/>
        </p:nvSpPr>
        <p:spPr bwMode="auto">
          <a:xfrm>
            <a:off x="152400" y="4191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ext uri="{D42A27DB-BD31-4B8C-83A1-F6EECF244321}">
                <p14:modId xmlns:p14="http://schemas.microsoft.com/office/powerpoint/2010/main" val="1448514748"/>
              </p:ext>
            </p:extLst>
          </p:nvPr>
        </p:nvGraphicFramePr>
        <p:xfrm>
          <a:off x="3189287" y="1989138"/>
          <a:ext cx="733425" cy="404813"/>
        </p:xfrm>
        <a:graphic>
          <a:graphicData uri="http://schemas.openxmlformats.org/presentationml/2006/ole">
            <mc:AlternateContent xmlns:mc="http://schemas.openxmlformats.org/markup-compatibility/2006">
              <mc:Choice xmlns:v="urn:schemas-microsoft-com:vml" Requires="v">
                <p:oleObj spid="_x0000_s137221" name="Формула" r:id="rId9" imgW="507960" imgH="279360" progId="Equation.3">
                  <p:embed/>
                </p:oleObj>
              </mc:Choice>
              <mc:Fallback>
                <p:oleObj name="Формула" r:id="rId9" imgW="507960" imgH="279360" progId="Equation.3">
                  <p:embed/>
                  <p:pic>
                    <p:nvPicPr>
                      <p:cNvPr id="0" name=""/>
                      <p:cNvPicPr>
                        <a:picLocks noChangeAspect="1" noChangeArrowheads="1"/>
                      </p:cNvPicPr>
                      <p:nvPr/>
                    </p:nvPicPr>
                    <p:blipFill>
                      <a:blip r:embed="rId10"/>
                      <a:srcRect/>
                      <a:stretch>
                        <a:fillRect/>
                      </a:stretch>
                    </p:blipFill>
                    <p:spPr bwMode="auto">
                      <a:xfrm>
                        <a:off x="3189287" y="1989138"/>
                        <a:ext cx="733425" cy="404813"/>
                      </a:xfrm>
                      <a:prstGeom prst="rect">
                        <a:avLst/>
                      </a:prstGeom>
                      <a:noFill/>
                    </p:spPr>
                  </p:pic>
                </p:oleObj>
              </mc:Fallback>
            </mc:AlternateContent>
          </a:graphicData>
        </a:graphic>
      </p:graphicFrame>
      <p:sp>
        <p:nvSpPr>
          <p:cNvPr id="15" name="Rectangle 12"/>
          <p:cNvSpPr>
            <a:spLocks noChangeArrowheads="1"/>
          </p:cNvSpPr>
          <p:nvPr/>
        </p:nvSpPr>
        <p:spPr bwMode="auto">
          <a:xfrm>
            <a:off x="304800" y="571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1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ext uri="{D42A27DB-BD31-4B8C-83A1-F6EECF244321}">
                <p14:modId xmlns:p14="http://schemas.microsoft.com/office/powerpoint/2010/main" val="815383009"/>
              </p:ext>
            </p:extLst>
          </p:nvPr>
        </p:nvGraphicFramePr>
        <p:xfrm>
          <a:off x="4072731" y="1989138"/>
          <a:ext cx="457200" cy="417512"/>
        </p:xfrm>
        <a:graphic>
          <a:graphicData uri="http://schemas.openxmlformats.org/presentationml/2006/ole">
            <mc:AlternateContent xmlns:mc="http://schemas.openxmlformats.org/markup-compatibility/2006">
              <mc:Choice xmlns:v="urn:schemas-microsoft-com:vml" Requires="v">
                <p:oleObj spid="_x0000_s137222" name="Формула" r:id="rId11" imgW="291960" imgH="266400" progId="Equation.3">
                  <p:embed/>
                </p:oleObj>
              </mc:Choice>
              <mc:Fallback>
                <p:oleObj name="Формула" r:id="rId11" imgW="291960" imgH="266400" progId="Equation.3">
                  <p:embed/>
                  <p:pic>
                    <p:nvPicPr>
                      <p:cNvPr id="0" name=""/>
                      <p:cNvPicPr>
                        <a:picLocks noChangeAspect="1" noChangeArrowheads="1"/>
                      </p:cNvPicPr>
                      <p:nvPr/>
                    </p:nvPicPr>
                    <p:blipFill>
                      <a:blip r:embed="rId12"/>
                      <a:srcRect/>
                      <a:stretch>
                        <a:fillRect/>
                      </a:stretch>
                    </p:blipFill>
                    <p:spPr bwMode="auto">
                      <a:xfrm>
                        <a:off x="4072731" y="1989138"/>
                        <a:ext cx="457200" cy="417512"/>
                      </a:xfrm>
                      <a:prstGeom prst="rect">
                        <a:avLst/>
                      </a:prstGeom>
                      <a:noFill/>
                    </p:spPr>
                  </p:pic>
                </p:oleObj>
              </mc:Fallback>
            </mc:AlternateContent>
          </a:graphicData>
        </a:graphic>
      </p:graphicFrame>
      <p:sp>
        <p:nvSpPr>
          <p:cNvPr id="18" name="Rectangle 15"/>
          <p:cNvSpPr>
            <a:spLocks noChangeArrowheads="1"/>
          </p:cNvSpPr>
          <p:nvPr/>
        </p:nvSpPr>
        <p:spPr bwMode="auto">
          <a:xfrm>
            <a:off x="152400" y="4095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17"/>
          <p:cNvSpPr>
            <a:spLocks noChangeArrowheads="1"/>
          </p:cNvSpPr>
          <p:nvPr/>
        </p:nvSpPr>
        <p:spPr bwMode="auto">
          <a:xfrm>
            <a:off x="45720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ext uri="{D42A27DB-BD31-4B8C-83A1-F6EECF244321}">
                <p14:modId xmlns:p14="http://schemas.microsoft.com/office/powerpoint/2010/main" val="2152648164"/>
              </p:ext>
            </p:extLst>
          </p:nvPr>
        </p:nvGraphicFramePr>
        <p:xfrm>
          <a:off x="4829970" y="1928020"/>
          <a:ext cx="722312" cy="471487"/>
        </p:xfrm>
        <a:graphic>
          <a:graphicData uri="http://schemas.openxmlformats.org/presentationml/2006/ole">
            <mc:AlternateContent xmlns:mc="http://schemas.openxmlformats.org/markup-compatibility/2006">
              <mc:Choice xmlns:v="urn:schemas-microsoft-com:vml" Requires="v">
                <p:oleObj spid="_x0000_s137223" name="Формула" r:id="rId13" imgW="431640" imgH="279360" progId="Equation.3">
                  <p:embed/>
                </p:oleObj>
              </mc:Choice>
              <mc:Fallback>
                <p:oleObj name="Формула" r:id="rId13" imgW="431640" imgH="279360" progId="Equation.3">
                  <p:embed/>
                  <p:pic>
                    <p:nvPicPr>
                      <p:cNvPr id="0" name=""/>
                      <p:cNvPicPr>
                        <a:picLocks noChangeAspect="1" noChangeArrowheads="1"/>
                      </p:cNvPicPr>
                      <p:nvPr/>
                    </p:nvPicPr>
                    <p:blipFill>
                      <a:blip r:embed="rId14"/>
                      <a:srcRect/>
                      <a:stretch>
                        <a:fillRect/>
                      </a:stretch>
                    </p:blipFill>
                    <p:spPr bwMode="auto">
                      <a:xfrm>
                        <a:off x="4829970" y="1928020"/>
                        <a:ext cx="722312" cy="471487"/>
                      </a:xfrm>
                      <a:prstGeom prst="rect">
                        <a:avLst/>
                      </a:prstGeom>
                      <a:noFill/>
                    </p:spPr>
                  </p:pic>
                </p:oleObj>
              </mc:Fallback>
            </mc:AlternateContent>
          </a:graphicData>
        </a:graphic>
      </p:graphicFrame>
      <p:sp>
        <p:nvSpPr>
          <p:cNvPr id="21" name="Rectangle 18"/>
          <p:cNvSpPr>
            <a:spLocks noChangeArrowheads="1"/>
          </p:cNvSpPr>
          <p:nvPr/>
        </p:nvSpPr>
        <p:spPr bwMode="auto">
          <a:xfrm>
            <a:off x="457200" y="7239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Rectangle 20"/>
          <p:cNvSpPr>
            <a:spLocks noChangeArrowheads="1"/>
          </p:cNvSpPr>
          <p:nvPr/>
        </p:nvSpPr>
        <p:spPr bwMode="auto">
          <a:xfrm>
            <a:off x="609600" y="6096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3" name="Объект 22"/>
          <p:cNvGraphicFramePr>
            <a:graphicFrameLocks noChangeAspect="1"/>
          </p:cNvGraphicFramePr>
          <p:nvPr>
            <p:extLst>
              <p:ext uri="{D42A27DB-BD31-4B8C-83A1-F6EECF244321}">
                <p14:modId xmlns:p14="http://schemas.microsoft.com/office/powerpoint/2010/main" val="1765501097"/>
              </p:ext>
            </p:extLst>
          </p:nvPr>
        </p:nvGraphicFramePr>
        <p:xfrm>
          <a:off x="2149476" y="2236789"/>
          <a:ext cx="398462" cy="477838"/>
        </p:xfrm>
        <a:graphic>
          <a:graphicData uri="http://schemas.openxmlformats.org/presentationml/2006/ole">
            <mc:AlternateContent xmlns:mc="http://schemas.openxmlformats.org/markup-compatibility/2006">
              <mc:Choice xmlns:v="urn:schemas-microsoft-com:vml" Requires="v">
                <p:oleObj spid="_x0000_s137224" name="Формула" r:id="rId15" imgW="228600" imgH="279360" progId="Equation.3">
                  <p:embed/>
                </p:oleObj>
              </mc:Choice>
              <mc:Fallback>
                <p:oleObj name="Формула" r:id="rId15" imgW="228600" imgH="279360" progId="Equation.3">
                  <p:embed/>
                  <p:pic>
                    <p:nvPicPr>
                      <p:cNvPr id="0" name=""/>
                      <p:cNvPicPr>
                        <a:picLocks noChangeAspect="1" noChangeArrowheads="1"/>
                      </p:cNvPicPr>
                      <p:nvPr/>
                    </p:nvPicPr>
                    <p:blipFill>
                      <a:blip r:embed="rId16"/>
                      <a:srcRect/>
                      <a:stretch>
                        <a:fillRect/>
                      </a:stretch>
                    </p:blipFill>
                    <p:spPr bwMode="auto">
                      <a:xfrm>
                        <a:off x="2149476" y="2236789"/>
                        <a:ext cx="398462" cy="477838"/>
                      </a:xfrm>
                      <a:prstGeom prst="rect">
                        <a:avLst/>
                      </a:prstGeom>
                      <a:noFill/>
                    </p:spPr>
                  </p:pic>
                </p:oleObj>
              </mc:Fallback>
            </mc:AlternateContent>
          </a:graphicData>
        </a:graphic>
      </p:graphicFrame>
      <p:sp>
        <p:nvSpPr>
          <p:cNvPr id="24" name="Rectangle 21"/>
          <p:cNvSpPr>
            <a:spLocks noChangeArrowheads="1"/>
          </p:cNvSpPr>
          <p:nvPr/>
        </p:nvSpPr>
        <p:spPr bwMode="auto">
          <a:xfrm>
            <a:off x="609600" y="876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5" name="Rectangle 23"/>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6" name="Объект 25"/>
          <p:cNvGraphicFramePr>
            <a:graphicFrameLocks noChangeAspect="1"/>
          </p:cNvGraphicFramePr>
          <p:nvPr>
            <p:extLst>
              <p:ext uri="{D42A27DB-BD31-4B8C-83A1-F6EECF244321}">
                <p14:modId xmlns:p14="http://schemas.microsoft.com/office/powerpoint/2010/main" val="2087137202"/>
              </p:ext>
            </p:extLst>
          </p:nvPr>
        </p:nvGraphicFramePr>
        <p:xfrm>
          <a:off x="4614862" y="2673351"/>
          <a:ext cx="414338" cy="379412"/>
        </p:xfrm>
        <a:graphic>
          <a:graphicData uri="http://schemas.openxmlformats.org/presentationml/2006/ole">
            <mc:AlternateContent xmlns:mc="http://schemas.openxmlformats.org/markup-compatibility/2006">
              <mc:Choice xmlns:v="urn:schemas-microsoft-com:vml" Requires="v">
                <p:oleObj spid="_x0000_s137225" name="Формула" r:id="rId17" imgW="291960" imgH="266400" progId="Equation.3">
                  <p:embed/>
                </p:oleObj>
              </mc:Choice>
              <mc:Fallback>
                <p:oleObj name="Формула" r:id="rId17" imgW="291960" imgH="266400" progId="Equation.3">
                  <p:embed/>
                  <p:pic>
                    <p:nvPicPr>
                      <p:cNvPr id="0" name=""/>
                      <p:cNvPicPr>
                        <a:picLocks noChangeAspect="1" noChangeArrowheads="1"/>
                      </p:cNvPicPr>
                      <p:nvPr/>
                    </p:nvPicPr>
                    <p:blipFill>
                      <a:blip r:embed="rId18"/>
                      <a:srcRect/>
                      <a:stretch>
                        <a:fillRect/>
                      </a:stretch>
                    </p:blipFill>
                    <p:spPr bwMode="auto">
                      <a:xfrm>
                        <a:off x="4614862" y="2673351"/>
                        <a:ext cx="414338" cy="379412"/>
                      </a:xfrm>
                      <a:prstGeom prst="rect">
                        <a:avLst/>
                      </a:prstGeom>
                      <a:noFill/>
                    </p:spPr>
                  </p:pic>
                </p:oleObj>
              </mc:Fallback>
            </mc:AlternateContent>
          </a:graphicData>
        </a:graphic>
      </p:graphicFrame>
      <p:sp>
        <p:nvSpPr>
          <p:cNvPr id="27" name="Rectangle 24"/>
          <p:cNvSpPr>
            <a:spLocks noChangeArrowheads="1"/>
          </p:cNvSpPr>
          <p:nvPr/>
        </p:nvSpPr>
        <p:spPr bwMode="auto">
          <a:xfrm>
            <a:off x="304800" y="5619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8"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9" name="Объект 28"/>
          <p:cNvGraphicFramePr>
            <a:graphicFrameLocks noChangeAspect="1"/>
          </p:cNvGraphicFramePr>
          <p:nvPr>
            <p:extLst>
              <p:ext uri="{D42A27DB-BD31-4B8C-83A1-F6EECF244321}">
                <p14:modId xmlns:p14="http://schemas.microsoft.com/office/powerpoint/2010/main" val="2488278659"/>
              </p:ext>
            </p:extLst>
          </p:nvPr>
        </p:nvGraphicFramePr>
        <p:xfrm>
          <a:off x="1887538" y="2697460"/>
          <a:ext cx="323850" cy="376238"/>
        </p:xfrm>
        <a:graphic>
          <a:graphicData uri="http://schemas.openxmlformats.org/presentationml/2006/ole">
            <mc:AlternateContent xmlns:mc="http://schemas.openxmlformats.org/markup-compatibility/2006">
              <mc:Choice xmlns:v="urn:schemas-microsoft-com:vml" Requires="v">
                <p:oleObj spid="_x0000_s137226" name="Формула" r:id="rId19" imgW="215640" imgH="253800" progId="Equation.3">
                  <p:embed/>
                </p:oleObj>
              </mc:Choice>
              <mc:Fallback>
                <p:oleObj name="Формула" r:id="rId19" imgW="215640" imgH="253800" progId="Equation.3">
                  <p:embed/>
                  <p:pic>
                    <p:nvPicPr>
                      <p:cNvPr id="0" name=""/>
                      <p:cNvPicPr>
                        <a:picLocks noChangeAspect="1" noChangeArrowheads="1"/>
                      </p:cNvPicPr>
                      <p:nvPr/>
                    </p:nvPicPr>
                    <p:blipFill>
                      <a:blip r:embed="rId20"/>
                      <a:srcRect/>
                      <a:stretch>
                        <a:fillRect/>
                      </a:stretch>
                    </p:blipFill>
                    <p:spPr bwMode="auto">
                      <a:xfrm>
                        <a:off x="1887538" y="2697460"/>
                        <a:ext cx="323850" cy="376238"/>
                      </a:xfrm>
                      <a:prstGeom prst="rect">
                        <a:avLst/>
                      </a:prstGeom>
                      <a:noFill/>
                    </p:spPr>
                  </p:pic>
                </p:oleObj>
              </mc:Fallback>
            </mc:AlternateContent>
          </a:graphicData>
        </a:graphic>
      </p:graphicFrame>
      <p:sp>
        <p:nvSpPr>
          <p:cNvPr id="30" name="Rectangle 27"/>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1" name="Rectangle 29"/>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2" name="Объект 31"/>
          <p:cNvGraphicFramePr>
            <a:graphicFrameLocks noChangeAspect="1"/>
          </p:cNvGraphicFramePr>
          <p:nvPr>
            <p:extLst>
              <p:ext uri="{D42A27DB-BD31-4B8C-83A1-F6EECF244321}">
                <p14:modId xmlns:p14="http://schemas.microsoft.com/office/powerpoint/2010/main" val="3789643084"/>
              </p:ext>
            </p:extLst>
          </p:nvPr>
        </p:nvGraphicFramePr>
        <p:xfrm>
          <a:off x="4899227" y="2673351"/>
          <a:ext cx="327025" cy="338137"/>
        </p:xfrm>
        <a:graphic>
          <a:graphicData uri="http://schemas.openxmlformats.org/presentationml/2006/ole">
            <mc:AlternateContent xmlns:mc="http://schemas.openxmlformats.org/markup-compatibility/2006">
              <mc:Choice xmlns:v="urn:schemas-microsoft-com:vml" Requires="v">
                <p:oleObj spid="_x0000_s137227" name="Формула" r:id="rId21" imgW="190440" imgH="203040" progId="Equation.3">
                  <p:embed/>
                </p:oleObj>
              </mc:Choice>
              <mc:Fallback>
                <p:oleObj name="Формула" r:id="rId21" imgW="190440" imgH="203040" progId="Equation.3">
                  <p:embed/>
                  <p:pic>
                    <p:nvPicPr>
                      <p:cNvPr id="0" name=""/>
                      <p:cNvPicPr>
                        <a:picLocks noChangeAspect="1" noChangeArrowheads="1"/>
                      </p:cNvPicPr>
                      <p:nvPr/>
                    </p:nvPicPr>
                    <p:blipFill>
                      <a:blip r:embed="rId22"/>
                      <a:srcRect/>
                      <a:stretch>
                        <a:fillRect/>
                      </a:stretch>
                    </p:blipFill>
                    <p:spPr bwMode="auto">
                      <a:xfrm>
                        <a:off x="4899227" y="2673351"/>
                        <a:ext cx="327025" cy="338137"/>
                      </a:xfrm>
                      <a:prstGeom prst="rect">
                        <a:avLst/>
                      </a:prstGeom>
                      <a:noFill/>
                    </p:spPr>
                  </p:pic>
                </p:oleObj>
              </mc:Fallback>
            </mc:AlternateContent>
          </a:graphicData>
        </a:graphic>
      </p:graphicFrame>
      <p:sp>
        <p:nvSpPr>
          <p:cNvPr id="33" name="Rectangle 30"/>
          <p:cNvSpPr>
            <a:spLocks noChangeArrowheads="1"/>
          </p:cNvSpPr>
          <p:nvPr/>
        </p:nvSpPr>
        <p:spPr bwMode="auto">
          <a:xfrm>
            <a:off x="152400" y="39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34"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5" name="Объект 34"/>
          <p:cNvGraphicFramePr>
            <a:graphicFrameLocks noChangeAspect="1"/>
          </p:cNvGraphicFramePr>
          <p:nvPr>
            <p:extLst/>
          </p:nvPr>
        </p:nvGraphicFramePr>
        <p:xfrm>
          <a:off x="1401763" y="3011488"/>
          <a:ext cx="276225" cy="357187"/>
        </p:xfrm>
        <a:graphic>
          <a:graphicData uri="http://schemas.openxmlformats.org/presentationml/2006/ole">
            <mc:AlternateContent xmlns:mc="http://schemas.openxmlformats.org/markup-compatibility/2006">
              <mc:Choice xmlns:v="urn:schemas-microsoft-com:vml" Requires="v">
                <p:oleObj spid="_x0000_s137228" name="Формула" r:id="rId23" imgW="126720" imgH="164880" progId="Equation.3">
                  <p:embed/>
                </p:oleObj>
              </mc:Choice>
              <mc:Fallback>
                <p:oleObj name="Формула" r:id="rId23" imgW="126720" imgH="164880" progId="Equation.3">
                  <p:embed/>
                  <p:pic>
                    <p:nvPicPr>
                      <p:cNvPr id="0" name=""/>
                      <p:cNvPicPr>
                        <a:picLocks noChangeAspect="1" noChangeArrowheads="1"/>
                      </p:cNvPicPr>
                      <p:nvPr/>
                    </p:nvPicPr>
                    <p:blipFill>
                      <a:blip r:embed="rId24"/>
                      <a:srcRect/>
                      <a:stretch>
                        <a:fillRect/>
                      </a:stretch>
                    </p:blipFill>
                    <p:spPr bwMode="auto">
                      <a:xfrm>
                        <a:off x="1401763" y="3011488"/>
                        <a:ext cx="276225" cy="357187"/>
                      </a:xfrm>
                      <a:prstGeom prst="rect">
                        <a:avLst/>
                      </a:prstGeom>
                      <a:noFill/>
                    </p:spPr>
                  </p:pic>
                </p:oleObj>
              </mc:Fallback>
            </mc:AlternateContent>
          </a:graphicData>
        </a:graphic>
      </p:graphicFrame>
      <p:sp>
        <p:nvSpPr>
          <p:cNvPr id="36" name="Rectangle 3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7" name="Объект 36"/>
          <p:cNvGraphicFramePr>
            <a:graphicFrameLocks noChangeAspect="1"/>
          </p:cNvGraphicFramePr>
          <p:nvPr>
            <p:extLst/>
          </p:nvPr>
        </p:nvGraphicFramePr>
        <p:xfrm>
          <a:off x="1812925" y="3952875"/>
          <a:ext cx="349250" cy="423863"/>
        </p:xfrm>
        <a:graphic>
          <a:graphicData uri="http://schemas.openxmlformats.org/presentationml/2006/ole">
            <mc:AlternateContent xmlns:mc="http://schemas.openxmlformats.org/markup-compatibility/2006">
              <mc:Choice xmlns:v="urn:schemas-microsoft-com:vml" Requires="v">
                <p:oleObj spid="_x0000_s137229" name="Формула" r:id="rId25" imgW="203040" imgH="253800" progId="Equation.3">
                  <p:embed/>
                </p:oleObj>
              </mc:Choice>
              <mc:Fallback>
                <p:oleObj name="Формула" r:id="rId25" imgW="203040" imgH="253800" progId="Equation.3">
                  <p:embed/>
                  <p:pic>
                    <p:nvPicPr>
                      <p:cNvPr id="0" name=""/>
                      <p:cNvPicPr>
                        <a:picLocks noChangeAspect="1" noChangeArrowheads="1"/>
                      </p:cNvPicPr>
                      <p:nvPr/>
                    </p:nvPicPr>
                    <p:blipFill>
                      <a:blip r:embed="rId26"/>
                      <a:srcRect/>
                      <a:stretch>
                        <a:fillRect/>
                      </a:stretch>
                    </p:blipFill>
                    <p:spPr bwMode="auto">
                      <a:xfrm>
                        <a:off x="1812925" y="3952875"/>
                        <a:ext cx="349250" cy="423863"/>
                      </a:xfrm>
                      <a:prstGeom prst="rect">
                        <a:avLst/>
                      </a:prstGeom>
                      <a:noFill/>
                    </p:spPr>
                  </p:pic>
                </p:oleObj>
              </mc:Fallback>
            </mc:AlternateContent>
          </a:graphicData>
        </a:graphic>
      </p:graphicFrame>
      <p:sp>
        <p:nvSpPr>
          <p:cNvPr id="38" name="Rectangle 3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9" name="Объект 38"/>
          <p:cNvGraphicFramePr>
            <a:graphicFrameLocks noChangeAspect="1"/>
          </p:cNvGraphicFramePr>
          <p:nvPr>
            <p:extLst/>
          </p:nvPr>
        </p:nvGraphicFramePr>
        <p:xfrm>
          <a:off x="1636713" y="4456113"/>
          <a:ext cx="5329237" cy="1816100"/>
        </p:xfrm>
        <a:graphic>
          <a:graphicData uri="http://schemas.openxmlformats.org/presentationml/2006/ole">
            <mc:AlternateContent xmlns:mc="http://schemas.openxmlformats.org/markup-compatibility/2006">
              <mc:Choice xmlns:v="urn:schemas-microsoft-com:vml" Requires="v">
                <p:oleObj spid="_x0000_s137230" name="Формула" r:id="rId27" imgW="3238200" imgH="1104840" progId="Equation.3">
                  <p:embed/>
                </p:oleObj>
              </mc:Choice>
              <mc:Fallback>
                <p:oleObj name="Формула" r:id="rId27" imgW="3238200" imgH="1104840" progId="Equation.3">
                  <p:embed/>
                  <p:pic>
                    <p:nvPicPr>
                      <p:cNvPr id="0" name=""/>
                      <p:cNvPicPr>
                        <a:picLocks noChangeAspect="1" noChangeArrowheads="1"/>
                      </p:cNvPicPr>
                      <p:nvPr/>
                    </p:nvPicPr>
                    <p:blipFill>
                      <a:blip r:embed="rId28"/>
                      <a:srcRect/>
                      <a:stretch>
                        <a:fillRect/>
                      </a:stretch>
                    </p:blipFill>
                    <p:spPr bwMode="auto">
                      <a:xfrm>
                        <a:off x="1636713" y="4456113"/>
                        <a:ext cx="5329237" cy="1816100"/>
                      </a:xfrm>
                      <a:prstGeom prst="rect">
                        <a:avLst/>
                      </a:prstGeom>
                      <a:noFill/>
                    </p:spPr>
                  </p:pic>
                </p:oleObj>
              </mc:Fallback>
            </mc:AlternateContent>
          </a:graphicData>
        </a:graphic>
      </p:graphicFrame>
      <p:sp>
        <p:nvSpPr>
          <p:cNvPr id="40" name="Rectangle 37"/>
          <p:cNvSpPr>
            <a:spLocks noChangeArrowheads="1"/>
          </p:cNvSpPr>
          <p:nvPr/>
        </p:nvSpPr>
        <p:spPr bwMode="auto">
          <a:xfrm>
            <a:off x="0" y="10763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41" name="Прямоугольник 40"/>
          <p:cNvSpPr/>
          <p:nvPr/>
        </p:nvSpPr>
        <p:spPr>
          <a:xfrm>
            <a:off x="4139952" y="5834"/>
            <a:ext cx="559769" cy="369332"/>
          </a:xfrm>
          <a:prstGeom prst="rect">
            <a:avLst/>
          </a:prstGeom>
        </p:spPr>
        <p:txBody>
          <a:bodyPr wrap="none">
            <a:spAutoFit/>
          </a:bodyPr>
          <a:lstStyle/>
          <a:p>
            <a:r>
              <a:rPr lang="ru-RU" dirty="0" smtClean="0"/>
              <a:t>-42-</a:t>
            </a:r>
            <a:endParaRPr lang="ru-RU" dirty="0"/>
          </a:p>
        </p:txBody>
      </p:sp>
    </p:spTree>
    <p:extLst>
      <p:ext uri="{BB962C8B-B14F-4D97-AF65-F5344CB8AC3E}">
        <p14:creationId xmlns:p14="http://schemas.microsoft.com/office/powerpoint/2010/main" val="1436620411"/>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620688"/>
            <a:ext cx="8229600" cy="5760640"/>
          </a:xfrm>
        </p:spPr>
        <p:txBody>
          <a:bodyPr>
            <a:normAutofit/>
          </a:bodyPr>
          <a:lstStyle/>
          <a:p>
            <a:pPr marL="0" indent="0">
              <a:buNone/>
            </a:pPr>
            <a:r>
              <a:rPr lang="ru-RU" sz="2000" dirty="0" smtClean="0">
                <a:latin typeface="Arial" pitchFamily="34" charset="0"/>
                <a:cs typeface="Arial" pitchFamily="34" charset="0"/>
              </a:rPr>
              <a:t>Заменяя </a:t>
            </a:r>
            <a:r>
              <a:rPr lang="ru-RU" sz="2000" dirty="0">
                <a:latin typeface="Arial" pitchFamily="34" charset="0"/>
                <a:cs typeface="Arial" pitchFamily="34" charset="0"/>
              </a:rPr>
              <a:t>индекс  </a:t>
            </a:r>
            <a:r>
              <a:rPr lang="ru-RU" sz="2000" dirty="0" smtClean="0">
                <a:latin typeface="Arial" pitchFamily="34" charset="0"/>
                <a:cs typeface="Arial" pitchFamily="34" charset="0"/>
              </a:rPr>
              <a:t>   на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и </a:t>
            </a:r>
            <a:r>
              <a:rPr lang="ru-RU" sz="2000" dirty="0">
                <a:latin typeface="Arial" pitchFamily="34" charset="0"/>
                <a:cs typeface="Arial" pitchFamily="34" charset="0"/>
              </a:rPr>
              <a:t>объединяя обе суммы под общей группой символов суммирования, получаем</a:t>
            </a: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(73)</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Так </a:t>
            </a:r>
            <a:r>
              <a:rPr lang="ru-RU" sz="2000" dirty="0">
                <a:latin typeface="Arial" pitchFamily="34" charset="0"/>
                <a:cs typeface="Arial" pitchFamily="34" charset="0"/>
              </a:rPr>
              <a:t>как следы матрицы и транспонированной матрицы совпадают, то можно написать</a:t>
            </a: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 								(74)</a:t>
            </a:r>
            <a:endParaRPr lang="en-US"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Поскольку </a:t>
            </a:r>
            <a:r>
              <a:rPr lang="ru-RU" sz="2000" dirty="0">
                <a:latin typeface="Arial" pitchFamily="34" charset="0"/>
                <a:cs typeface="Arial" pitchFamily="34" charset="0"/>
              </a:rPr>
              <a:t>матрица  </a:t>
            </a:r>
            <a:r>
              <a:rPr lang="ru-RU" sz="2000" dirty="0" smtClean="0">
                <a:latin typeface="Arial" pitchFamily="34" charset="0"/>
                <a:cs typeface="Arial" pitchFamily="34" charset="0"/>
              </a:rPr>
              <a:t>         симметрична</a:t>
            </a:r>
            <a:r>
              <a:rPr lang="ru-RU" sz="2000" dirty="0">
                <a:latin typeface="Arial" pitchFamily="34" charset="0"/>
                <a:cs typeface="Arial" pitchFamily="34" charset="0"/>
              </a:rPr>
              <a:t>, а сумма следов двух матриц равняется следу их суммы, то получим</a:t>
            </a:r>
          </a:p>
          <a:p>
            <a:pPr marL="0" indent="0">
              <a:buNone/>
            </a:pP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(75)</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555776" y="692696"/>
          <a:ext cx="216024" cy="223865"/>
        </p:xfrm>
        <a:graphic>
          <a:graphicData uri="http://schemas.openxmlformats.org/presentationml/2006/ole">
            <mc:AlternateContent xmlns:mc="http://schemas.openxmlformats.org/markup-compatibility/2006">
              <mc:Choice xmlns:v="urn:schemas-microsoft-com:vml" Requires="v">
                <p:oleObj spid="_x0000_s138242" name="Формула" r:id="rId3" imgW="126720" imgH="139680" progId="Equation.3">
                  <p:embed/>
                </p:oleObj>
              </mc:Choice>
              <mc:Fallback>
                <p:oleObj name="Формула" r:id="rId3" imgW="126720" imgH="139680" progId="Equation.3">
                  <p:embed/>
                  <p:pic>
                    <p:nvPicPr>
                      <p:cNvPr id="0" name=""/>
                      <p:cNvPicPr>
                        <a:picLocks noChangeAspect="1" noChangeArrowheads="1"/>
                      </p:cNvPicPr>
                      <p:nvPr/>
                    </p:nvPicPr>
                    <p:blipFill>
                      <a:blip r:embed="rId4"/>
                      <a:srcRect/>
                      <a:stretch>
                        <a:fillRect/>
                      </a:stretch>
                    </p:blipFill>
                    <p:spPr bwMode="auto">
                      <a:xfrm>
                        <a:off x="2555776" y="692696"/>
                        <a:ext cx="216024" cy="223865"/>
                      </a:xfrm>
                      <a:prstGeom prst="rect">
                        <a:avLst/>
                      </a:prstGeom>
                      <a:noFill/>
                    </p:spPr>
                  </p:pic>
                </p:oleObj>
              </mc:Fallback>
            </mc:AlternateContent>
          </a:graphicData>
        </a:graphic>
      </p:graphicFrame>
      <p:sp>
        <p:nvSpPr>
          <p:cNvPr id="6" name="Rectangle 3"/>
          <p:cNvSpPr>
            <a:spLocks noChangeArrowheads="1"/>
          </p:cNvSpPr>
          <p:nvPr/>
        </p:nvSpPr>
        <p:spPr bwMode="auto">
          <a:xfrm>
            <a:off x="0" y="142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168352" y="692696"/>
          <a:ext cx="251520" cy="295906"/>
        </p:xfrm>
        <a:graphic>
          <a:graphicData uri="http://schemas.openxmlformats.org/presentationml/2006/ole">
            <mc:AlternateContent xmlns:mc="http://schemas.openxmlformats.org/markup-compatibility/2006">
              <mc:Choice xmlns:v="urn:schemas-microsoft-com:vml" Requires="v">
                <p:oleObj spid="_x0000_s138243" name="Формула" r:id="rId5" imgW="164880" imgH="190440" progId="Equation.3">
                  <p:embed/>
                </p:oleObj>
              </mc:Choice>
              <mc:Fallback>
                <p:oleObj name="Формула" r:id="rId5" imgW="164880" imgH="190440" progId="Equation.3">
                  <p:embed/>
                  <p:pic>
                    <p:nvPicPr>
                      <p:cNvPr id="0" name=""/>
                      <p:cNvPicPr>
                        <a:picLocks noChangeAspect="1" noChangeArrowheads="1"/>
                      </p:cNvPicPr>
                      <p:nvPr/>
                    </p:nvPicPr>
                    <p:blipFill>
                      <a:blip r:embed="rId6"/>
                      <a:srcRect/>
                      <a:stretch>
                        <a:fillRect/>
                      </a:stretch>
                    </p:blipFill>
                    <p:spPr bwMode="auto">
                      <a:xfrm>
                        <a:off x="3168352" y="692696"/>
                        <a:ext cx="251520" cy="295906"/>
                      </a:xfrm>
                      <a:prstGeom prst="rect">
                        <a:avLst/>
                      </a:prstGeom>
                      <a:noFill/>
                    </p:spPr>
                  </p:pic>
                </p:oleObj>
              </mc:Fallback>
            </mc:AlternateContent>
          </a:graphicData>
        </a:graphic>
      </p:graphicFrame>
      <p:sp>
        <p:nvSpPr>
          <p:cNvPr id="9" name="Rectangle 6"/>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1920875" y="1374775"/>
          <a:ext cx="4908550" cy="1373188"/>
        </p:xfrm>
        <a:graphic>
          <a:graphicData uri="http://schemas.openxmlformats.org/presentationml/2006/ole">
            <mc:AlternateContent xmlns:mc="http://schemas.openxmlformats.org/markup-compatibility/2006">
              <mc:Choice xmlns:v="urn:schemas-microsoft-com:vml" Requires="v">
                <p:oleObj spid="_x0000_s138244" name="Формула" r:id="rId7" imgW="3213000" imgH="901440" progId="Equation.3">
                  <p:embed/>
                </p:oleObj>
              </mc:Choice>
              <mc:Fallback>
                <p:oleObj name="Формула" r:id="rId7" imgW="3213000" imgH="901440" progId="Equation.3">
                  <p:embed/>
                  <p:pic>
                    <p:nvPicPr>
                      <p:cNvPr id="0" name=""/>
                      <p:cNvPicPr>
                        <a:picLocks noChangeAspect="1" noChangeArrowheads="1"/>
                      </p:cNvPicPr>
                      <p:nvPr/>
                    </p:nvPicPr>
                    <p:blipFill>
                      <a:blip r:embed="rId8"/>
                      <a:srcRect/>
                      <a:stretch>
                        <a:fillRect/>
                      </a:stretch>
                    </p:blipFill>
                    <p:spPr bwMode="auto">
                      <a:xfrm>
                        <a:off x="1920875" y="1374775"/>
                        <a:ext cx="4908550" cy="1373188"/>
                      </a:xfrm>
                      <a:prstGeom prst="rect">
                        <a:avLst/>
                      </a:prstGeom>
                      <a:noFill/>
                    </p:spPr>
                  </p:pic>
                </p:oleObj>
              </mc:Fallback>
            </mc:AlternateContent>
          </a:graphicData>
        </a:graphic>
      </p:graphicFrame>
      <p:sp>
        <p:nvSpPr>
          <p:cNvPr id="12" name="Rectangle 9"/>
          <p:cNvSpPr>
            <a:spLocks noChangeArrowheads="1"/>
          </p:cNvSpPr>
          <p:nvPr/>
        </p:nvSpPr>
        <p:spPr bwMode="auto">
          <a:xfrm>
            <a:off x="0" y="847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11"/>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1973263" y="3319463"/>
          <a:ext cx="4884737" cy="1336675"/>
        </p:xfrm>
        <a:graphic>
          <a:graphicData uri="http://schemas.openxmlformats.org/presentationml/2006/ole">
            <mc:AlternateContent xmlns:mc="http://schemas.openxmlformats.org/markup-compatibility/2006">
              <mc:Choice xmlns:v="urn:schemas-microsoft-com:vml" Requires="v">
                <p:oleObj spid="_x0000_s138245" name="Формула" r:id="rId9" imgW="3288960" imgH="901440" progId="Equation.3">
                  <p:embed/>
                </p:oleObj>
              </mc:Choice>
              <mc:Fallback>
                <p:oleObj name="Формула" r:id="rId9" imgW="3288960" imgH="901440" progId="Equation.3">
                  <p:embed/>
                  <p:pic>
                    <p:nvPicPr>
                      <p:cNvPr id="0" name=""/>
                      <p:cNvPicPr>
                        <a:picLocks noChangeAspect="1" noChangeArrowheads="1"/>
                      </p:cNvPicPr>
                      <p:nvPr/>
                    </p:nvPicPr>
                    <p:blipFill>
                      <a:blip r:embed="rId10"/>
                      <a:srcRect/>
                      <a:stretch>
                        <a:fillRect/>
                      </a:stretch>
                    </p:blipFill>
                    <p:spPr bwMode="auto">
                      <a:xfrm>
                        <a:off x="1973263" y="3319463"/>
                        <a:ext cx="4884737" cy="1336675"/>
                      </a:xfrm>
                      <a:prstGeom prst="rect">
                        <a:avLst/>
                      </a:prstGeom>
                      <a:noFill/>
                    </p:spPr>
                  </p:pic>
                </p:oleObj>
              </mc:Fallback>
            </mc:AlternateContent>
          </a:graphicData>
        </a:graphic>
      </p:graphicFrame>
      <p:sp>
        <p:nvSpPr>
          <p:cNvPr id="15" name="Rectangle 12"/>
          <p:cNvSpPr>
            <a:spLocks noChangeArrowheads="1"/>
          </p:cNvSpPr>
          <p:nvPr/>
        </p:nvSpPr>
        <p:spPr bwMode="auto">
          <a:xfrm>
            <a:off x="152400" y="1000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6"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1905000" y="5535613"/>
          <a:ext cx="4884738" cy="866775"/>
        </p:xfrm>
        <a:graphic>
          <a:graphicData uri="http://schemas.openxmlformats.org/presentationml/2006/ole">
            <mc:AlternateContent xmlns:mc="http://schemas.openxmlformats.org/markup-compatibility/2006">
              <mc:Choice xmlns:v="urn:schemas-microsoft-com:vml" Requires="v">
                <p:oleObj spid="_x0000_s138246" name="Формула" r:id="rId11" imgW="3073320" imgH="545760" progId="Equation.3">
                  <p:embed/>
                </p:oleObj>
              </mc:Choice>
              <mc:Fallback>
                <p:oleObj name="Формула" r:id="rId11" imgW="3073320" imgH="545760" progId="Equation.3">
                  <p:embed/>
                  <p:pic>
                    <p:nvPicPr>
                      <p:cNvPr id="0" name=""/>
                      <p:cNvPicPr>
                        <a:picLocks noChangeAspect="1" noChangeArrowheads="1"/>
                      </p:cNvPicPr>
                      <p:nvPr/>
                    </p:nvPicPr>
                    <p:blipFill>
                      <a:blip r:embed="rId12"/>
                      <a:srcRect/>
                      <a:stretch>
                        <a:fillRect/>
                      </a:stretch>
                    </p:blipFill>
                    <p:spPr bwMode="auto">
                      <a:xfrm>
                        <a:off x="1905000" y="5535613"/>
                        <a:ext cx="4884738" cy="866775"/>
                      </a:xfrm>
                      <a:prstGeom prst="rect">
                        <a:avLst/>
                      </a:prstGeom>
                      <a:noFill/>
                    </p:spPr>
                  </p:pic>
                </p:oleObj>
              </mc:Fallback>
            </mc:AlternateContent>
          </a:graphicData>
        </a:graphic>
      </p:graphicFrame>
      <p:sp>
        <p:nvSpPr>
          <p:cNvPr id="18" name="Rectangle 27"/>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9" name="Rectangle 2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996580" y="4869160"/>
          <a:ext cx="495300" cy="455613"/>
        </p:xfrm>
        <a:graphic>
          <a:graphicData uri="http://schemas.openxmlformats.org/presentationml/2006/ole">
            <mc:AlternateContent xmlns:mc="http://schemas.openxmlformats.org/markup-compatibility/2006">
              <mc:Choice xmlns:v="urn:schemas-microsoft-com:vml" Requires="v">
                <p:oleObj spid="_x0000_s138247" name="Формула" r:id="rId13" imgW="291960" imgH="266400" progId="Equation.3">
                  <p:embed/>
                </p:oleObj>
              </mc:Choice>
              <mc:Fallback>
                <p:oleObj name="Формула" r:id="rId13" imgW="291960" imgH="266400" progId="Equation.3">
                  <p:embed/>
                  <p:pic>
                    <p:nvPicPr>
                      <p:cNvPr id="0" name=""/>
                      <p:cNvPicPr>
                        <a:picLocks noChangeAspect="1" noChangeArrowheads="1"/>
                      </p:cNvPicPr>
                      <p:nvPr/>
                    </p:nvPicPr>
                    <p:blipFill>
                      <a:blip r:embed="rId14"/>
                      <a:srcRect/>
                      <a:stretch>
                        <a:fillRect/>
                      </a:stretch>
                    </p:blipFill>
                    <p:spPr bwMode="auto">
                      <a:xfrm>
                        <a:off x="2996580" y="4869160"/>
                        <a:ext cx="495300" cy="455613"/>
                      </a:xfrm>
                      <a:prstGeom prst="rect">
                        <a:avLst/>
                      </a:prstGeom>
                      <a:noFill/>
                    </p:spPr>
                  </p:pic>
                </p:oleObj>
              </mc:Fallback>
            </mc:AlternateContent>
          </a:graphicData>
        </a:graphic>
      </p:graphicFrame>
      <p:sp>
        <p:nvSpPr>
          <p:cNvPr id="21" name="Rectangle 30"/>
          <p:cNvSpPr>
            <a:spLocks noChangeArrowheads="1"/>
          </p:cNvSpPr>
          <p:nvPr/>
        </p:nvSpPr>
        <p:spPr bwMode="auto">
          <a:xfrm>
            <a:off x="0" y="257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Прямоугольник 21"/>
          <p:cNvSpPr/>
          <p:nvPr/>
        </p:nvSpPr>
        <p:spPr>
          <a:xfrm>
            <a:off x="4139952" y="5834"/>
            <a:ext cx="559769" cy="369332"/>
          </a:xfrm>
          <a:prstGeom prst="rect">
            <a:avLst/>
          </a:prstGeom>
        </p:spPr>
        <p:txBody>
          <a:bodyPr wrap="none">
            <a:spAutoFit/>
          </a:bodyPr>
          <a:lstStyle/>
          <a:p>
            <a:r>
              <a:rPr lang="ru-RU" dirty="0" smtClean="0"/>
              <a:t>-43-</a:t>
            </a:r>
            <a:endParaRPr lang="ru-RU" dirty="0"/>
          </a:p>
        </p:txBody>
      </p:sp>
    </p:spTree>
    <p:extLst>
      <p:ext uri="{BB962C8B-B14F-4D97-AF65-F5344CB8AC3E}">
        <p14:creationId xmlns:p14="http://schemas.microsoft.com/office/powerpoint/2010/main" val="1923618582"/>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29208" y="260648"/>
            <a:ext cx="8219256" cy="6048672"/>
          </a:xfrm>
        </p:spPr>
        <p:txBody>
          <a:bodyPr>
            <a:noAutofit/>
          </a:bodyPr>
          <a:lstStyle/>
          <a:p>
            <a:pPr marL="0" indent="0">
              <a:buNone/>
            </a:pPr>
            <a:r>
              <a:rPr lang="ru-RU" sz="2000" dirty="0">
                <a:latin typeface="Arial" pitchFamily="34" charset="0"/>
                <a:cs typeface="Arial" pitchFamily="34" charset="0"/>
              </a:rPr>
              <a:t>После подстановки выражения импульса функции Лагранжа из </a:t>
            </a:r>
            <a:r>
              <a:rPr lang="ru-RU" sz="2000" dirty="0" smtClean="0">
                <a:latin typeface="Arial" pitchFamily="34" charset="0"/>
                <a:cs typeface="Arial" pitchFamily="34" charset="0"/>
              </a:rPr>
              <a:t>(75) </a:t>
            </a:r>
            <a:r>
              <a:rPr lang="ru-RU" sz="2000" dirty="0">
                <a:latin typeface="Arial" pitchFamily="34" charset="0"/>
                <a:cs typeface="Arial" pitchFamily="34" charset="0"/>
              </a:rPr>
              <a:t>в уравнение Лагранжа </a:t>
            </a:r>
            <a:r>
              <a:rPr lang="ru-RU" sz="2000" dirty="0" smtClean="0">
                <a:latin typeface="Arial" pitchFamily="34" charset="0"/>
                <a:cs typeface="Arial" pitchFamily="34" charset="0"/>
              </a:rPr>
              <a:t>(69) </a:t>
            </a:r>
            <a:r>
              <a:rPr lang="ru-RU" sz="2000" dirty="0">
                <a:latin typeface="Arial" pitchFamily="34" charset="0"/>
                <a:cs typeface="Arial" pitchFamily="34" charset="0"/>
              </a:rPr>
              <a:t>и дифференцирования по времени и обобщенной координате  </a:t>
            </a:r>
            <a:r>
              <a:rPr lang="ru-RU" sz="2000" dirty="0" smtClean="0">
                <a:latin typeface="Arial" pitchFamily="34" charset="0"/>
                <a:cs typeface="Arial" pitchFamily="34" charset="0"/>
              </a:rPr>
              <a:t>     получим </a:t>
            </a:r>
            <a:r>
              <a:rPr lang="ru-RU" sz="2000" dirty="0">
                <a:latin typeface="Arial" pitchFamily="34" charset="0"/>
                <a:cs typeface="Arial" pitchFamily="34" charset="0"/>
              </a:rPr>
              <a:t>уравнения движения </a:t>
            </a:r>
            <a:r>
              <a:rPr lang="ru-RU" sz="2000" dirty="0" smtClean="0">
                <a:latin typeface="Arial" pitchFamily="34" charset="0"/>
                <a:cs typeface="Arial" pitchFamily="34" charset="0"/>
              </a:rPr>
              <a:t>ПР в </a:t>
            </a:r>
            <a:r>
              <a:rPr lang="ru-RU" sz="2000" dirty="0">
                <a:latin typeface="Arial" pitchFamily="34" charset="0"/>
                <a:cs typeface="Arial" pitchFamily="34" charset="0"/>
              </a:rPr>
              <a:t>виде</a:t>
            </a:r>
          </a:p>
          <a:p>
            <a:pPr marL="0" indent="0">
              <a:buNone/>
            </a:pPr>
            <a:r>
              <a:rPr lang="ru-RU" sz="2000" dirty="0">
                <a:latin typeface="Arial" pitchFamily="34" charset="0"/>
                <a:cs typeface="Arial" pitchFamily="34" charset="0"/>
              </a:rPr>
              <a:t>  </a:t>
            </a:r>
          </a:p>
          <a:p>
            <a:pPr marL="0" indent="0">
              <a:buNone/>
            </a:pPr>
            <a:r>
              <a:rPr lang="ru-RU" sz="2000" dirty="0">
                <a:latin typeface="Arial" pitchFamily="34" charset="0"/>
                <a:cs typeface="Arial" pitchFamily="34" charset="0"/>
              </a:rPr>
              <a:t> 	 . 								</a:t>
            </a:r>
          </a:p>
          <a:p>
            <a:pPr marL="0" indent="0">
              <a:buNone/>
            </a:pPr>
            <a:r>
              <a:rPr lang="ru-RU" sz="2000" dirty="0" smtClean="0">
                <a:latin typeface="Arial" pitchFamily="34" charset="0"/>
                <a:cs typeface="Arial" pitchFamily="34" charset="0"/>
              </a:rPr>
              <a:t>								   (76)</a:t>
            </a: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Обобщенные      силы </a:t>
            </a:r>
            <a:r>
              <a:rPr lang="ru-RU" sz="2000" dirty="0">
                <a:latin typeface="Arial" pitchFamily="34" charset="0"/>
                <a:cs typeface="Arial" pitchFamily="34" charset="0"/>
              </a:rPr>
              <a:t>в уравнениях (4.27), учитывающие приложенные внешние силы и диссипативные силы, определяются через виртуальную работу </a:t>
            </a:r>
            <a:r>
              <a:rPr lang="ru-RU" sz="2000" dirty="0" smtClean="0">
                <a:latin typeface="Arial" pitchFamily="34" charset="0"/>
                <a:cs typeface="Arial" pitchFamily="34" charset="0"/>
              </a:rPr>
              <a:t>     , </a:t>
            </a:r>
            <a:r>
              <a:rPr lang="ru-RU" sz="2000" dirty="0">
                <a:latin typeface="Arial" pitchFamily="34" charset="0"/>
                <a:cs typeface="Arial" pitchFamily="34" charset="0"/>
              </a:rPr>
              <a:t>совершаемую над системой на произвольном виртуальном перемещении </a:t>
            </a:r>
            <a:r>
              <a:rPr lang="ru-RU" sz="2000" dirty="0" smtClean="0">
                <a:latin typeface="Arial" pitchFamily="34" charset="0"/>
                <a:cs typeface="Arial" pitchFamily="34" charset="0"/>
              </a:rPr>
              <a:t>     ,</a:t>
            </a: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(77)</a:t>
            </a:r>
            <a:endParaRPr lang="ru-RU" sz="2000" dirty="0">
              <a:latin typeface="Arial" pitchFamily="34" charset="0"/>
              <a:cs typeface="Arial" pitchFamily="34" charset="0"/>
            </a:endParaRP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404813" y="1503363"/>
          <a:ext cx="8437562" cy="3365500"/>
        </p:xfrm>
        <a:graphic>
          <a:graphicData uri="http://schemas.openxmlformats.org/presentationml/2006/ole">
            <mc:AlternateContent xmlns:mc="http://schemas.openxmlformats.org/markup-compatibility/2006">
              <mc:Choice xmlns:v="urn:schemas-microsoft-com:vml" Requires="v">
                <p:oleObj spid="_x0000_s139266" name="Формула" r:id="rId3" imgW="5511600" imgH="2197080" progId="Equation.3">
                  <p:embed/>
                </p:oleObj>
              </mc:Choice>
              <mc:Fallback>
                <p:oleObj name="Формула" r:id="rId3" imgW="5511600" imgH="2197080" progId="Equation.3">
                  <p:embed/>
                  <p:pic>
                    <p:nvPicPr>
                      <p:cNvPr id="0" name=""/>
                      <p:cNvPicPr>
                        <a:picLocks noChangeAspect="1" noChangeArrowheads="1"/>
                      </p:cNvPicPr>
                      <p:nvPr/>
                    </p:nvPicPr>
                    <p:blipFill>
                      <a:blip r:embed="rId4"/>
                      <a:srcRect/>
                      <a:stretch>
                        <a:fillRect/>
                      </a:stretch>
                    </p:blipFill>
                    <p:spPr bwMode="auto">
                      <a:xfrm>
                        <a:off x="404813" y="1503363"/>
                        <a:ext cx="8437562" cy="3365500"/>
                      </a:xfrm>
                      <a:prstGeom prst="rect">
                        <a:avLst/>
                      </a:prstGeom>
                      <a:noFill/>
                    </p:spPr>
                  </p:pic>
                </p:oleObj>
              </mc:Fallback>
            </mc:AlternateContent>
          </a:graphicData>
        </a:graphic>
      </p:graphicFrame>
      <p:sp>
        <p:nvSpPr>
          <p:cNvPr id="6" name="Rectangle 3"/>
          <p:cNvSpPr>
            <a:spLocks noChangeArrowheads="1"/>
          </p:cNvSpPr>
          <p:nvPr/>
        </p:nvSpPr>
        <p:spPr bwMode="auto">
          <a:xfrm>
            <a:off x="0" y="1981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3581400" y="919510"/>
          <a:ext cx="288925" cy="349250"/>
        </p:xfrm>
        <a:graphic>
          <a:graphicData uri="http://schemas.openxmlformats.org/presentationml/2006/ole">
            <mc:AlternateContent xmlns:mc="http://schemas.openxmlformats.org/markup-compatibility/2006">
              <mc:Choice xmlns:v="urn:schemas-microsoft-com:vml" Requires="v">
                <p:oleObj spid="_x0000_s139267" name="Формула" r:id="rId5" imgW="203040" imgH="253800" progId="Equation.3">
                  <p:embed/>
                </p:oleObj>
              </mc:Choice>
              <mc:Fallback>
                <p:oleObj name="Формула" r:id="rId5" imgW="203040" imgH="253800" progId="Equation.3">
                  <p:embed/>
                  <p:pic>
                    <p:nvPicPr>
                      <p:cNvPr id="0" name=""/>
                      <p:cNvPicPr>
                        <a:picLocks noChangeAspect="1" noChangeArrowheads="1"/>
                      </p:cNvPicPr>
                      <p:nvPr/>
                    </p:nvPicPr>
                    <p:blipFill>
                      <a:blip r:embed="rId6"/>
                      <a:srcRect/>
                      <a:stretch>
                        <a:fillRect/>
                      </a:stretch>
                    </p:blipFill>
                    <p:spPr bwMode="auto">
                      <a:xfrm>
                        <a:off x="3581400" y="919510"/>
                        <a:ext cx="288925" cy="349250"/>
                      </a:xfrm>
                      <a:prstGeom prst="rect">
                        <a:avLst/>
                      </a:prstGeom>
                      <a:noFill/>
                    </p:spPr>
                  </p:pic>
                </p:oleObj>
              </mc:Fallback>
            </mc:AlternateContent>
          </a:graphicData>
        </a:graphic>
      </p:graphicFrame>
      <p:sp>
        <p:nvSpPr>
          <p:cNvPr id="9"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2209800" y="4797152"/>
          <a:ext cx="284163" cy="350838"/>
        </p:xfrm>
        <a:graphic>
          <a:graphicData uri="http://schemas.openxmlformats.org/presentationml/2006/ole">
            <mc:AlternateContent xmlns:mc="http://schemas.openxmlformats.org/markup-compatibility/2006">
              <mc:Choice xmlns:v="urn:schemas-microsoft-com:vml" Requires="v">
                <p:oleObj spid="_x0000_s139268" name="Формула" r:id="rId7" imgW="203040" imgH="253800" progId="Equation.3">
                  <p:embed/>
                </p:oleObj>
              </mc:Choice>
              <mc:Fallback>
                <p:oleObj name="Формула" r:id="rId7" imgW="203040" imgH="253800" progId="Equation.3">
                  <p:embed/>
                  <p:pic>
                    <p:nvPicPr>
                      <p:cNvPr id="0" name=""/>
                      <p:cNvPicPr>
                        <a:picLocks noChangeAspect="1" noChangeArrowheads="1"/>
                      </p:cNvPicPr>
                      <p:nvPr/>
                    </p:nvPicPr>
                    <p:blipFill>
                      <a:blip r:embed="rId8"/>
                      <a:srcRect/>
                      <a:stretch>
                        <a:fillRect/>
                      </a:stretch>
                    </p:blipFill>
                    <p:spPr bwMode="auto">
                      <a:xfrm>
                        <a:off x="2209800" y="4797152"/>
                        <a:ext cx="284163" cy="350838"/>
                      </a:xfrm>
                      <a:prstGeom prst="rect">
                        <a:avLst/>
                      </a:prstGeom>
                      <a:noFill/>
                    </p:spPr>
                  </p:pic>
                </p:oleObj>
              </mc:Fallback>
            </mc:AlternateContent>
          </a:graphicData>
        </a:graphic>
      </p:graphicFrame>
      <p:sp>
        <p:nvSpPr>
          <p:cNvPr id="11" name="Rectangle 8"/>
          <p:cNvSpPr>
            <a:spLocks noChangeArrowheads="1"/>
          </p:cNvSpPr>
          <p:nvPr/>
        </p:nvSpPr>
        <p:spPr bwMode="auto">
          <a:xfrm>
            <a:off x="0" y="2381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2"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nvPr>
        </p:nvGraphicFramePr>
        <p:xfrm>
          <a:off x="3697288" y="5437188"/>
          <a:ext cx="428625" cy="263525"/>
        </p:xfrm>
        <a:graphic>
          <a:graphicData uri="http://schemas.openxmlformats.org/presentationml/2006/ole">
            <mc:AlternateContent xmlns:mc="http://schemas.openxmlformats.org/markup-compatibility/2006">
              <mc:Choice xmlns:v="urn:schemas-microsoft-com:vml" Requires="v">
                <p:oleObj spid="_x0000_s139269" name="Формула" r:id="rId9" imgW="330120" imgH="203040" progId="Equation.3">
                  <p:embed/>
                </p:oleObj>
              </mc:Choice>
              <mc:Fallback>
                <p:oleObj name="Формула" r:id="rId9" imgW="330120" imgH="203040" progId="Equation.3">
                  <p:embed/>
                  <p:pic>
                    <p:nvPicPr>
                      <p:cNvPr id="0" name=""/>
                      <p:cNvPicPr>
                        <a:picLocks noChangeAspect="1" noChangeArrowheads="1"/>
                      </p:cNvPicPr>
                      <p:nvPr/>
                    </p:nvPicPr>
                    <p:blipFill>
                      <a:blip r:embed="rId10"/>
                      <a:srcRect/>
                      <a:stretch>
                        <a:fillRect/>
                      </a:stretch>
                    </p:blipFill>
                    <p:spPr bwMode="auto">
                      <a:xfrm>
                        <a:off x="3697288" y="5437188"/>
                        <a:ext cx="428625" cy="263525"/>
                      </a:xfrm>
                      <a:prstGeom prst="rect">
                        <a:avLst/>
                      </a:prstGeom>
                      <a:noFill/>
                    </p:spPr>
                  </p:pic>
                </p:oleObj>
              </mc:Fallback>
            </mc:AlternateContent>
          </a:graphicData>
        </a:graphic>
      </p:graphicFrame>
      <p:sp>
        <p:nvSpPr>
          <p:cNvPr id="14" name="Rectangle 14"/>
          <p:cNvSpPr>
            <a:spLocks noChangeArrowheads="1"/>
          </p:cNvSpPr>
          <p:nvPr/>
        </p:nvSpPr>
        <p:spPr bwMode="auto">
          <a:xfrm>
            <a:off x="0" y="19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5" name="Rectangle 16"/>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5553000" y="5733256"/>
          <a:ext cx="387152" cy="345672"/>
        </p:xfrm>
        <a:graphic>
          <a:graphicData uri="http://schemas.openxmlformats.org/presentationml/2006/ole">
            <mc:AlternateContent xmlns:mc="http://schemas.openxmlformats.org/markup-compatibility/2006">
              <mc:Choice xmlns:v="urn:schemas-microsoft-com:vml" Requires="v">
                <p:oleObj spid="_x0000_s139270" name="Формула" r:id="rId11" imgW="266700" imgH="241300" progId="Equation.3">
                  <p:embed/>
                </p:oleObj>
              </mc:Choice>
              <mc:Fallback>
                <p:oleObj name="Формула" r:id="rId11" imgW="266700" imgH="2413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53000" y="5733256"/>
                        <a:ext cx="387152" cy="345672"/>
                      </a:xfrm>
                      <a:prstGeom prst="rect">
                        <a:avLst/>
                      </a:prstGeom>
                      <a:noFill/>
                    </p:spPr>
                  </p:pic>
                </p:oleObj>
              </mc:Fallback>
            </mc:AlternateContent>
          </a:graphicData>
        </a:graphic>
      </p:graphicFrame>
      <p:sp>
        <p:nvSpPr>
          <p:cNvPr id="17" name="Rectangle 17"/>
          <p:cNvSpPr>
            <a:spLocks noChangeArrowheads="1"/>
          </p:cNvSpPr>
          <p:nvPr/>
        </p:nvSpPr>
        <p:spPr bwMode="auto">
          <a:xfrm>
            <a:off x="152400" y="3905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8" name="Rectangle 19"/>
          <p:cNvSpPr>
            <a:spLocks noChangeArrowheads="1"/>
          </p:cNvSpPr>
          <p:nvPr/>
        </p:nvSpPr>
        <p:spPr bwMode="auto">
          <a:xfrm>
            <a:off x="304800" y="304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3497263" y="6048375"/>
          <a:ext cx="1938833" cy="470947"/>
        </p:xfrm>
        <a:graphic>
          <a:graphicData uri="http://schemas.openxmlformats.org/presentationml/2006/ole">
            <mc:AlternateContent xmlns:mc="http://schemas.openxmlformats.org/markup-compatibility/2006">
              <mc:Choice xmlns:v="urn:schemas-microsoft-com:vml" Requires="v">
                <p:oleObj spid="_x0000_s139271" name="Формула" r:id="rId13" imgW="1028520" imgH="253800" progId="Equation.3">
                  <p:embed/>
                </p:oleObj>
              </mc:Choice>
              <mc:Fallback>
                <p:oleObj name="Формула" r:id="rId13" imgW="1028520" imgH="253800" progId="Equation.3">
                  <p:embed/>
                  <p:pic>
                    <p:nvPicPr>
                      <p:cNvPr id="0" name=""/>
                      <p:cNvPicPr>
                        <a:picLocks noChangeAspect="1" noChangeArrowheads="1"/>
                      </p:cNvPicPr>
                      <p:nvPr/>
                    </p:nvPicPr>
                    <p:blipFill>
                      <a:blip r:embed="rId14"/>
                      <a:srcRect/>
                      <a:stretch>
                        <a:fillRect/>
                      </a:stretch>
                    </p:blipFill>
                    <p:spPr bwMode="auto">
                      <a:xfrm>
                        <a:off x="3497263" y="6048375"/>
                        <a:ext cx="1938833" cy="470947"/>
                      </a:xfrm>
                      <a:prstGeom prst="rect">
                        <a:avLst/>
                      </a:prstGeom>
                      <a:noFill/>
                    </p:spPr>
                  </p:pic>
                </p:oleObj>
              </mc:Fallback>
            </mc:AlternateContent>
          </a:graphicData>
        </a:graphic>
      </p:graphicFrame>
      <p:sp>
        <p:nvSpPr>
          <p:cNvPr id="20" name="Rectangle 20"/>
          <p:cNvSpPr>
            <a:spLocks noChangeArrowheads="1"/>
          </p:cNvSpPr>
          <p:nvPr/>
        </p:nvSpPr>
        <p:spPr bwMode="auto">
          <a:xfrm>
            <a:off x="304800" y="5429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1" name="Прямоугольник 20"/>
          <p:cNvSpPr/>
          <p:nvPr/>
        </p:nvSpPr>
        <p:spPr>
          <a:xfrm>
            <a:off x="4139952" y="5834"/>
            <a:ext cx="559769" cy="369332"/>
          </a:xfrm>
          <a:prstGeom prst="rect">
            <a:avLst/>
          </a:prstGeom>
        </p:spPr>
        <p:txBody>
          <a:bodyPr wrap="none">
            <a:spAutoFit/>
          </a:bodyPr>
          <a:lstStyle/>
          <a:p>
            <a:r>
              <a:rPr lang="ru-RU" dirty="0" smtClean="0"/>
              <a:t>-44-</a:t>
            </a:r>
            <a:endParaRPr lang="ru-RU" dirty="0"/>
          </a:p>
        </p:txBody>
      </p:sp>
    </p:spTree>
    <p:extLst>
      <p:ext uri="{BB962C8B-B14F-4D97-AF65-F5344CB8AC3E}">
        <p14:creationId xmlns:p14="http://schemas.microsoft.com/office/powerpoint/2010/main" val="1847527431"/>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6424" y="0"/>
            <a:ext cx="611560" cy="515216"/>
          </a:xfrm>
        </p:spPr>
        <p:txBody>
          <a:bodyPr>
            <a:normAutofit fontScale="90000"/>
          </a:bodyPr>
          <a:lstStyle/>
          <a:p>
            <a:r>
              <a:rPr lang="ru-RU" sz="2000" dirty="0" smtClean="0"/>
              <a:t>-</a:t>
            </a:r>
            <a:r>
              <a:rPr lang="ru-RU" sz="2200" dirty="0" smtClean="0"/>
              <a:t>46-</a:t>
            </a:r>
            <a:endParaRPr lang="ru-RU" sz="2200" dirty="0"/>
          </a:p>
        </p:txBody>
      </p:sp>
      <p:sp>
        <p:nvSpPr>
          <p:cNvPr id="3" name="Объект 2"/>
          <p:cNvSpPr>
            <a:spLocks noGrp="1"/>
          </p:cNvSpPr>
          <p:nvPr>
            <p:ph idx="1"/>
          </p:nvPr>
        </p:nvSpPr>
        <p:spPr>
          <a:xfrm>
            <a:off x="457200" y="980728"/>
            <a:ext cx="8435280" cy="5400600"/>
          </a:xfrm>
        </p:spPr>
        <p:txBody>
          <a:bodyPr>
            <a:normAutofit lnSpcReduction="10000"/>
          </a:bodyPr>
          <a:lstStyle/>
          <a:p>
            <a:pPr marL="0" indent="0">
              <a:buNone/>
            </a:pPr>
            <a:r>
              <a:rPr lang="ru-RU" sz="2000" dirty="0" smtClean="0">
                <a:latin typeface="Arial" pitchFamily="34" charset="0"/>
                <a:cs typeface="Arial" pitchFamily="34" charset="0"/>
              </a:rPr>
              <a:t>Пусть </a:t>
            </a:r>
            <a:r>
              <a:rPr lang="ru-RU" sz="2000" dirty="0">
                <a:latin typeface="Arial" pitchFamily="34" charset="0"/>
                <a:cs typeface="Arial" pitchFamily="34" charset="0"/>
              </a:rPr>
              <a:t>в кинематической паре  </a:t>
            </a:r>
            <a:r>
              <a:rPr lang="ru-RU" sz="2000" dirty="0" smtClean="0">
                <a:latin typeface="Arial" pitchFamily="34" charset="0"/>
                <a:cs typeface="Arial" pitchFamily="34" charset="0"/>
              </a:rPr>
              <a:t>             действует </a:t>
            </a:r>
            <a:r>
              <a:rPr lang="ru-RU" sz="2000" dirty="0">
                <a:latin typeface="Arial" pitchFamily="34" charset="0"/>
                <a:cs typeface="Arial" pitchFamily="34" charset="0"/>
              </a:rPr>
              <a:t>сила сопротивления, пропорциональная скорости. Тогда сила демпфирования определяется выражением</a:t>
            </a:r>
          </a:p>
          <a:p>
            <a:pPr marL="0" indent="0">
              <a:buNone/>
            </a:pP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(78</a:t>
            </a:r>
            <a:r>
              <a:rPr lang="ru-RU" sz="2000" dirty="0" smtClean="0">
                <a:latin typeface="Arial" pitchFamily="34" charset="0"/>
                <a:cs typeface="Arial" pitchFamily="34" charset="0"/>
              </a:rPr>
              <a:t>)</a:t>
            </a:r>
            <a:endParaRPr lang="en-US" sz="2000" dirty="0" smtClean="0">
              <a:latin typeface="Arial" pitchFamily="34" charset="0"/>
              <a:cs typeface="Arial" pitchFamily="34" charset="0"/>
            </a:endParaRPr>
          </a:p>
          <a:p>
            <a:pPr marL="0" indent="0">
              <a:buNone/>
            </a:pPr>
            <a:endParaRPr lang="ru-RU" sz="2000" dirty="0">
              <a:latin typeface="Arial" pitchFamily="34" charset="0"/>
              <a:cs typeface="Arial" pitchFamily="34" charset="0"/>
            </a:endParaRPr>
          </a:p>
          <a:p>
            <a:pPr marL="0" indent="0">
              <a:buNone/>
            </a:pPr>
            <a:r>
              <a:rPr lang="ru-RU" sz="2000" dirty="0">
                <a:latin typeface="Arial" pitchFamily="34" charset="0"/>
                <a:cs typeface="Arial" pitchFamily="34" charset="0"/>
              </a:rPr>
              <a:t>где </a:t>
            </a:r>
            <a:r>
              <a:rPr lang="ru-RU" sz="2000" dirty="0" smtClean="0">
                <a:latin typeface="Arial" pitchFamily="34" charset="0"/>
                <a:cs typeface="Arial" pitchFamily="34" charset="0"/>
              </a:rPr>
              <a:t>      - коэффициент </a:t>
            </a:r>
            <a:r>
              <a:rPr lang="ru-RU" sz="2000" dirty="0">
                <a:latin typeface="Arial" pitchFamily="34" charset="0"/>
                <a:cs typeface="Arial" pitchFamily="34" charset="0"/>
              </a:rPr>
              <a:t>демпфирования, который задается или определяется экспериментально</a:t>
            </a:r>
            <a:r>
              <a:rPr lang="ru-RU" sz="2000" dirty="0" smtClean="0">
                <a:latin typeface="Arial" pitchFamily="34" charset="0"/>
                <a:cs typeface="Arial" pitchFamily="34" charset="0"/>
              </a:rPr>
              <a:t>.</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Присоединяя </a:t>
            </a:r>
            <a:r>
              <a:rPr lang="ru-RU" sz="2000" dirty="0">
                <a:latin typeface="Arial" pitchFamily="34" charset="0"/>
                <a:cs typeface="Arial" pitchFamily="34" charset="0"/>
              </a:rPr>
              <a:t>в уравнение (78) заданные внешние </a:t>
            </a:r>
            <a:r>
              <a:rPr lang="ru-RU" sz="2000" dirty="0" smtClean="0">
                <a:latin typeface="Arial" pitchFamily="34" charset="0"/>
                <a:cs typeface="Arial" pitchFamily="34" charset="0"/>
              </a:rPr>
              <a:t>силы          , в кинематических </a:t>
            </a:r>
            <a:r>
              <a:rPr lang="ru-RU" sz="2000" dirty="0">
                <a:latin typeface="Arial" pitchFamily="34" charset="0"/>
                <a:cs typeface="Arial" pitchFamily="34" charset="0"/>
              </a:rPr>
              <a:t>парах  получаем </a:t>
            </a:r>
            <a:r>
              <a:rPr lang="ru-RU" sz="2000" dirty="0" smtClean="0">
                <a:latin typeface="Arial" pitchFamily="34" charset="0"/>
                <a:cs typeface="Arial" pitchFamily="34" charset="0"/>
              </a:rPr>
              <a:t>полную </a:t>
            </a:r>
            <a:r>
              <a:rPr lang="ru-RU" sz="2000" dirty="0">
                <a:latin typeface="Arial" pitchFamily="34" charset="0"/>
                <a:cs typeface="Arial" pitchFamily="34" charset="0"/>
              </a:rPr>
              <a:t>силу</a:t>
            </a:r>
          </a:p>
          <a:p>
            <a:pPr marL="0" indent="0">
              <a:buNone/>
            </a:pPr>
            <a:r>
              <a:rPr lang="ru-RU" sz="2000" dirty="0">
                <a:latin typeface="Arial" pitchFamily="34" charset="0"/>
                <a:cs typeface="Arial" pitchFamily="34" charset="0"/>
              </a:rPr>
              <a:t>						 </a:t>
            </a:r>
            <a:r>
              <a:rPr lang="en-US" sz="2000" dirty="0" smtClean="0">
                <a:latin typeface="Arial" pitchFamily="34" charset="0"/>
                <a:cs typeface="Arial" pitchFamily="34" charset="0"/>
              </a:rPr>
              <a:t> </a:t>
            </a:r>
            <a:r>
              <a:rPr lang="ru-RU" sz="2000" dirty="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79)</a:t>
            </a:r>
          </a:p>
          <a:p>
            <a:pPr marL="0" indent="0">
              <a:buNone/>
            </a:pPr>
            <a:endParaRPr lang="ru-RU"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Сила            считается </a:t>
            </a:r>
            <a:r>
              <a:rPr lang="ru-RU" sz="2000" dirty="0">
                <a:latin typeface="Arial" pitchFamily="34" charset="0"/>
                <a:cs typeface="Arial" pitchFamily="34" charset="0"/>
              </a:rPr>
              <a:t>положительной, если производит над системой положительную работу на положительном виртуальном перемещении . Силы, приложенные в других точках звеньев, могут быть приведены к эквивалентным силам и моментам, приложенным в кинематических парах.</a:t>
            </a:r>
          </a:p>
          <a:p>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062584" y="1772816"/>
          <a:ext cx="4165600" cy="630238"/>
        </p:xfrm>
        <a:graphic>
          <a:graphicData uri="http://schemas.openxmlformats.org/presentationml/2006/ole">
            <mc:AlternateContent xmlns:mc="http://schemas.openxmlformats.org/markup-compatibility/2006">
              <mc:Choice xmlns:v="urn:schemas-microsoft-com:vml" Requires="v">
                <p:oleObj spid="_x0000_s140290" name="Формула" r:id="rId3" imgW="2120760" imgH="317160" progId="Equation.3">
                  <p:embed/>
                </p:oleObj>
              </mc:Choice>
              <mc:Fallback>
                <p:oleObj name="Формула" r:id="rId3" imgW="2120760" imgH="317160" progId="Equation.3">
                  <p:embed/>
                  <p:pic>
                    <p:nvPicPr>
                      <p:cNvPr id="0" name=""/>
                      <p:cNvPicPr>
                        <a:picLocks noChangeAspect="1" noChangeArrowheads="1"/>
                      </p:cNvPicPr>
                      <p:nvPr/>
                    </p:nvPicPr>
                    <p:blipFill>
                      <a:blip r:embed="rId4"/>
                      <a:srcRect/>
                      <a:stretch>
                        <a:fillRect/>
                      </a:stretch>
                    </p:blipFill>
                    <p:spPr bwMode="auto">
                      <a:xfrm>
                        <a:off x="2062584" y="1772816"/>
                        <a:ext cx="4165600" cy="630238"/>
                      </a:xfrm>
                      <a:prstGeom prst="rect">
                        <a:avLst/>
                      </a:prstGeom>
                      <a:noFill/>
                    </p:spPr>
                  </p:pic>
                </p:oleObj>
              </mc:Fallback>
            </mc:AlternateContent>
          </a:graphicData>
        </a:graphic>
      </p:graphicFrame>
      <p:graphicFrame>
        <p:nvGraphicFramePr>
          <p:cNvPr id="8" name="Объект 7"/>
          <p:cNvGraphicFramePr>
            <a:graphicFrameLocks noChangeAspect="1"/>
          </p:cNvGraphicFramePr>
          <p:nvPr>
            <p:extLst/>
          </p:nvPr>
        </p:nvGraphicFramePr>
        <p:xfrm>
          <a:off x="1489075" y="4090988"/>
          <a:ext cx="5246688" cy="595312"/>
        </p:xfrm>
        <a:graphic>
          <a:graphicData uri="http://schemas.openxmlformats.org/presentationml/2006/ole">
            <mc:AlternateContent xmlns:mc="http://schemas.openxmlformats.org/markup-compatibility/2006">
              <mc:Choice xmlns:v="urn:schemas-microsoft-com:vml" Requires="v">
                <p:oleObj spid="_x0000_s140291" name="Формула" r:id="rId5" imgW="2819160" imgH="317160" progId="Equation.3">
                  <p:embed/>
                </p:oleObj>
              </mc:Choice>
              <mc:Fallback>
                <p:oleObj name="Формула" r:id="rId5" imgW="2819160" imgH="317160" progId="Equation.3">
                  <p:embed/>
                  <p:pic>
                    <p:nvPicPr>
                      <p:cNvPr id="0" name=""/>
                      <p:cNvPicPr>
                        <a:picLocks noChangeAspect="1" noChangeArrowheads="1"/>
                      </p:cNvPicPr>
                      <p:nvPr/>
                    </p:nvPicPr>
                    <p:blipFill>
                      <a:blip r:embed="rId6"/>
                      <a:srcRect/>
                      <a:stretch>
                        <a:fillRect/>
                      </a:stretch>
                    </p:blipFill>
                    <p:spPr bwMode="auto">
                      <a:xfrm>
                        <a:off x="1489075" y="4090988"/>
                        <a:ext cx="5246688" cy="595312"/>
                      </a:xfrm>
                      <a:prstGeom prst="rect">
                        <a:avLst/>
                      </a:prstGeom>
                      <a:noFill/>
                    </p:spPr>
                  </p:pic>
                </p:oleObj>
              </mc:Fallback>
            </mc:AlternateContent>
          </a:graphicData>
        </a:graphic>
      </p:graphicFrame>
      <p:sp>
        <p:nvSpPr>
          <p:cNvPr id="10"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1239838" y="4714875"/>
          <a:ext cx="614362" cy="379413"/>
        </p:xfrm>
        <a:graphic>
          <a:graphicData uri="http://schemas.openxmlformats.org/presentationml/2006/ole">
            <mc:AlternateContent xmlns:mc="http://schemas.openxmlformats.org/markup-compatibility/2006">
              <mc:Choice xmlns:v="urn:schemas-microsoft-com:vml" Requires="v">
                <p:oleObj spid="_x0000_s140292" name="Формула" r:id="rId7" imgW="406080" imgH="253800" progId="Equation.3">
                  <p:embed/>
                </p:oleObj>
              </mc:Choice>
              <mc:Fallback>
                <p:oleObj name="Формула" r:id="rId7" imgW="406080" imgH="253800" progId="Equation.3">
                  <p:embed/>
                  <p:pic>
                    <p:nvPicPr>
                      <p:cNvPr id="0" name=""/>
                      <p:cNvPicPr>
                        <a:picLocks noChangeAspect="1" noChangeArrowheads="1"/>
                      </p:cNvPicPr>
                      <p:nvPr/>
                    </p:nvPicPr>
                    <p:blipFill>
                      <a:blip r:embed="rId8"/>
                      <a:srcRect/>
                      <a:stretch>
                        <a:fillRect/>
                      </a:stretch>
                    </p:blipFill>
                    <p:spPr bwMode="auto">
                      <a:xfrm>
                        <a:off x="1239838" y="4714875"/>
                        <a:ext cx="614362" cy="379413"/>
                      </a:xfrm>
                      <a:prstGeom prst="rect">
                        <a:avLst/>
                      </a:prstGeom>
                      <a:noFill/>
                    </p:spPr>
                  </p:pic>
                </p:oleObj>
              </mc:Fallback>
            </mc:AlternateContent>
          </a:graphicData>
        </a:graphic>
      </p:graphicFrame>
      <p:graphicFrame>
        <p:nvGraphicFramePr>
          <p:cNvPr id="14" name="Объект 13"/>
          <p:cNvGraphicFramePr>
            <a:graphicFrameLocks noChangeAspect="1"/>
          </p:cNvGraphicFramePr>
          <p:nvPr>
            <p:extLst/>
          </p:nvPr>
        </p:nvGraphicFramePr>
        <p:xfrm>
          <a:off x="950913" y="2482850"/>
          <a:ext cx="328612" cy="398463"/>
        </p:xfrm>
        <a:graphic>
          <a:graphicData uri="http://schemas.openxmlformats.org/presentationml/2006/ole">
            <mc:AlternateContent xmlns:mc="http://schemas.openxmlformats.org/markup-compatibility/2006">
              <mc:Choice xmlns:v="urn:schemas-microsoft-com:vml" Requires="v">
                <p:oleObj spid="_x0000_s140293" name="Формула" r:id="rId9" imgW="203040" imgH="253800" progId="Equation.3">
                  <p:embed/>
                </p:oleObj>
              </mc:Choice>
              <mc:Fallback>
                <p:oleObj name="Формула" r:id="rId9" imgW="203040" imgH="253800" progId="Equation.3">
                  <p:embed/>
                  <p:pic>
                    <p:nvPicPr>
                      <p:cNvPr id="0" name=""/>
                      <p:cNvPicPr>
                        <a:picLocks noChangeAspect="1" noChangeArrowheads="1"/>
                      </p:cNvPicPr>
                      <p:nvPr/>
                    </p:nvPicPr>
                    <p:blipFill>
                      <a:blip r:embed="rId10"/>
                      <a:srcRect/>
                      <a:stretch>
                        <a:fillRect/>
                      </a:stretch>
                    </p:blipFill>
                    <p:spPr bwMode="auto">
                      <a:xfrm>
                        <a:off x="950913" y="2482850"/>
                        <a:ext cx="328612" cy="398463"/>
                      </a:xfrm>
                      <a:prstGeom prst="rect">
                        <a:avLst/>
                      </a:prstGeom>
                      <a:noFill/>
                    </p:spPr>
                  </p:pic>
                </p:oleObj>
              </mc:Fallback>
            </mc:AlternateContent>
          </a:graphicData>
        </a:graphic>
      </p:graphicFrame>
      <p:sp>
        <p:nvSpPr>
          <p:cNvPr id="16"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4159250" y="962025"/>
          <a:ext cx="679450" cy="401638"/>
        </p:xfrm>
        <a:graphic>
          <a:graphicData uri="http://schemas.openxmlformats.org/presentationml/2006/ole">
            <mc:AlternateContent xmlns:mc="http://schemas.openxmlformats.org/markup-compatibility/2006">
              <mc:Choice xmlns:v="urn:schemas-microsoft-com:vml" Requires="v">
                <p:oleObj spid="_x0000_s140294" name="Формула" r:id="rId11" imgW="431640" imgH="253800" progId="Equation.3">
                  <p:embed/>
                </p:oleObj>
              </mc:Choice>
              <mc:Fallback>
                <p:oleObj name="Формула" r:id="rId11" imgW="431640" imgH="253800" progId="Equation.3">
                  <p:embed/>
                  <p:pic>
                    <p:nvPicPr>
                      <p:cNvPr id="0" name=""/>
                      <p:cNvPicPr>
                        <a:picLocks noChangeAspect="1" noChangeArrowheads="1"/>
                      </p:cNvPicPr>
                      <p:nvPr/>
                    </p:nvPicPr>
                    <p:blipFill>
                      <a:blip r:embed="rId12"/>
                      <a:srcRect/>
                      <a:stretch>
                        <a:fillRect/>
                      </a:stretch>
                    </p:blipFill>
                    <p:spPr bwMode="auto">
                      <a:xfrm>
                        <a:off x="4159250" y="962025"/>
                        <a:ext cx="679450" cy="401638"/>
                      </a:xfrm>
                      <a:prstGeom prst="rect">
                        <a:avLst/>
                      </a:prstGeom>
                      <a:noFill/>
                    </p:spPr>
                  </p:pic>
                </p:oleObj>
              </mc:Fallback>
            </mc:AlternateContent>
          </a:graphicData>
        </a:graphic>
      </p:graphicFrame>
      <p:graphicFrame>
        <p:nvGraphicFramePr>
          <p:cNvPr id="20" name="Объект 19"/>
          <p:cNvGraphicFramePr>
            <a:graphicFrameLocks noChangeAspect="1"/>
          </p:cNvGraphicFramePr>
          <p:nvPr>
            <p:extLst/>
          </p:nvPr>
        </p:nvGraphicFramePr>
        <p:xfrm>
          <a:off x="7250113" y="3497263"/>
          <a:ext cx="620712" cy="382587"/>
        </p:xfrm>
        <a:graphic>
          <a:graphicData uri="http://schemas.openxmlformats.org/presentationml/2006/ole">
            <mc:AlternateContent xmlns:mc="http://schemas.openxmlformats.org/markup-compatibility/2006">
              <mc:Choice xmlns:v="urn:schemas-microsoft-com:vml" Requires="v">
                <p:oleObj spid="_x0000_s140295" name="Формула" r:id="rId13" imgW="406080" imgH="253800" progId="Equation.3">
                  <p:embed/>
                </p:oleObj>
              </mc:Choice>
              <mc:Fallback>
                <p:oleObj name="Формула" r:id="rId13" imgW="406080" imgH="253800" progId="Equation.3">
                  <p:embed/>
                  <p:pic>
                    <p:nvPicPr>
                      <p:cNvPr id="0" name=""/>
                      <p:cNvPicPr>
                        <a:picLocks noChangeAspect="1" noChangeArrowheads="1"/>
                      </p:cNvPicPr>
                      <p:nvPr/>
                    </p:nvPicPr>
                    <p:blipFill>
                      <a:blip r:embed="rId14"/>
                      <a:srcRect/>
                      <a:stretch>
                        <a:fillRect/>
                      </a:stretch>
                    </p:blipFill>
                    <p:spPr bwMode="auto">
                      <a:xfrm>
                        <a:off x="7250113" y="3497263"/>
                        <a:ext cx="620712" cy="382587"/>
                      </a:xfrm>
                      <a:prstGeom prst="rect">
                        <a:avLst/>
                      </a:prstGeom>
                      <a:noFill/>
                    </p:spPr>
                  </p:pic>
                </p:oleObj>
              </mc:Fallback>
            </mc:AlternateContent>
          </a:graphicData>
        </a:graphic>
      </p:graphicFrame>
    </p:spTree>
    <p:extLst>
      <p:ext uri="{BB962C8B-B14F-4D97-AF65-F5344CB8AC3E}">
        <p14:creationId xmlns:p14="http://schemas.microsoft.com/office/powerpoint/2010/main" val="3393779568"/>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Объект 30"/>
          <p:cNvGraphicFramePr>
            <a:graphicFrameLocks noChangeAspect="1"/>
          </p:cNvGraphicFramePr>
          <p:nvPr>
            <p:extLst/>
          </p:nvPr>
        </p:nvGraphicFramePr>
        <p:xfrm>
          <a:off x="7438137" y="1452840"/>
          <a:ext cx="446231" cy="398421"/>
        </p:xfrm>
        <a:graphic>
          <a:graphicData uri="http://schemas.openxmlformats.org/presentationml/2006/ole">
            <mc:AlternateContent xmlns:mc="http://schemas.openxmlformats.org/markup-compatibility/2006">
              <mc:Choice xmlns:v="urn:schemas-microsoft-com:vml" Requires="v">
                <p:oleObj spid="_x0000_s141314" name="Формула" r:id="rId4" imgW="266700" imgH="241300" progId="Equation.3">
                  <p:embed/>
                </p:oleObj>
              </mc:Choice>
              <mc:Fallback>
                <p:oleObj name="Формула" r:id="rId4" imgW="266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8137" y="1452840"/>
                        <a:ext cx="446231" cy="398421"/>
                      </a:xfrm>
                      <a:prstGeom prst="rect">
                        <a:avLst/>
                      </a:prstGeom>
                      <a:noFill/>
                    </p:spPr>
                  </p:pic>
                </p:oleObj>
              </mc:Fallback>
            </mc:AlternateContent>
          </a:graphicData>
        </a:graphic>
      </p:graphicFrame>
      <p:graphicFrame>
        <p:nvGraphicFramePr>
          <p:cNvPr id="32" name="Объект 31"/>
          <p:cNvGraphicFramePr>
            <a:graphicFrameLocks noChangeAspect="1"/>
          </p:cNvGraphicFramePr>
          <p:nvPr>
            <p:extLst/>
          </p:nvPr>
        </p:nvGraphicFramePr>
        <p:xfrm>
          <a:off x="5463331" y="1772816"/>
          <a:ext cx="404813" cy="381000"/>
        </p:xfrm>
        <a:graphic>
          <a:graphicData uri="http://schemas.openxmlformats.org/presentationml/2006/ole">
            <mc:AlternateContent xmlns:mc="http://schemas.openxmlformats.org/markup-compatibility/2006">
              <mc:Choice xmlns:v="urn:schemas-microsoft-com:vml" Requires="v">
                <p:oleObj spid="_x0000_s141315" name="Формула" r:id="rId6" imgW="241200" imgH="228600" progId="Equation.3">
                  <p:embed/>
                </p:oleObj>
              </mc:Choice>
              <mc:Fallback>
                <p:oleObj name="Формула" r:id="rId6" imgW="241200" imgH="228600" progId="Equation.3">
                  <p:embed/>
                  <p:pic>
                    <p:nvPicPr>
                      <p:cNvPr id="0" name=""/>
                      <p:cNvPicPr>
                        <a:picLocks noChangeAspect="1" noChangeArrowheads="1"/>
                      </p:cNvPicPr>
                      <p:nvPr/>
                    </p:nvPicPr>
                    <p:blipFill>
                      <a:blip r:embed="rId7"/>
                      <a:srcRect/>
                      <a:stretch>
                        <a:fillRect/>
                      </a:stretch>
                    </p:blipFill>
                    <p:spPr bwMode="auto">
                      <a:xfrm>
                        <a:off x="5463331" y="1772816"/>
                        <a:ext cx="404813" cy="381000"/>
                      </a:xfrm>
                      <a:prstGeom prst="rect">
                        <a:avLst/>
                      </a:prstGeom>
                      <a:noFill/>
                    </p:spPr>
                  </p:pic>
                </p:oleObj>
              </mc:Fallback>
            </mc:AlternateContent>
          </a:graphicData>
        </a:graphic>
      </p:graphicFrame>
      <p:sp>
        <p:nvSpPr>
          <p:cNvPr id="33" name="Rectangle 30"/>
          <p:cNvSpPr>
            <a:spLocks noChangeArrowheads="1"/>
          </p:cNvSpPr>
          <p:nvPr/>
        </p:nvSpPr>
        <p:spPr bwMode="auto">
          <a:xfrm>
            <a:off x="376486" y="1437801"/>
            <a:ext cx="819402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kumimoji="0" lang="ru-RU" sz="20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Малые виртуальные приращения обобщенных координат            </a:t>
            </a:r>
            <a:r>
              <a:rPr lang="ru-RU" sz="2000" dirty="0" smtClean="0">
                <a:solidFill>
                  <a:srgbClr val="000000"/>
                </a:solidFill>
                <a:latin typeface="Arial" pitchFamily="34" charset="0"/>
                <a:ea typeface="Times New Roman" pitchFamily="18" charset="0"/>
                <a:cs typeface="Arial" pitchFamily="34" charset="0"/>
              </a:rPr>
              <a:t> </a:t>
            </a:r>
            <a:r>
              <a:rPr lang="ru-RU" sz="2000" dirty="0">
                <a:solidFill>
                  <a:srgbClr val="000000"/>
                </a:solidFill>
                <a:latin typeface="Arial" pitchFamily="34" charset="0"/>
                <a:ea typeface="Times New Roman" pitchFamily="18" charset="0"/>
                <a:cs typeface="Arial" pitchFamily="34" charset="0"/>
              </a:rPr>
              <a:t>вызывают малые виртуальные смещения </a:t>
            </a:r>
            <a:r>
              <a:rPr lang="ru-RU" sz="2000" dirty="0" smtClean="0">
                <a:solidFill>
                  <a:srgbClr val="000000"/>
                </a:solidFill>
                <a:latin typeface="Arial" pitchFamily="34" charset="0"/>
                <a:ea typeface="Times New Roman" pitchFamily="18" charset="0"/>
                <a:cs typeface="Arial" pitchFamily="34" charset="0"/>
              </a:rPr>
              <a:t>       </a:t>
            </a:r>
            <a:r>
              <a:rPr lang="ru-RU" sz="2000" dirty="0">
                <a:solidFill>
                  <a:srgbClr val="000000"/>
                </a:solidFill>
                <a:latin typeface="Arial" pitchFamily="34" charset="0"/>
                <a:ea typeface="Times New Roman" pitchFamily="18" charset="0"/>
                <a:cs typeface="Arial" pitchFamily="34" charset="0"/>
              </a:rPr>
              <a:t> в каждой кинематической паре</a:t>
            </a:r>
            <a:r>
              <a:rPr lang="ru-RU" sz="2000" dirty="0">
                <a:latin typeface="Arial" pitchFamily="34" charset="0"/>
                <a:cs typeface="Arial" pitchFamily="34" charset="0"/>
              </a:rPr>
              <a:t> </a:t>
            </a:r>
            <a:endParaRPr lang="ru-RU" sz="2000" dirty="0" smtClean="0">
              <a:latin typeface="Arial" pitchFamily="34" charset="0"/>
              <a:cs typeface="Arial" pitchFamily="34" charset="0"/>
            </a:endParaRPr>
          </a:p>
          <a:p>
            <a:pPr lvl="0" fontAlgn="base">
              <a:spcBef>
                <a:spcPct val="0"/>
              </a:spcBef>
              <a:spcAft>
                <a:spcPct val="0"/>
              </a:spcAft>
            </a:pPr>
            <a:endParaRPr lang="ru-RU" sz="2000" dirty="0">
              <a:latin typeface="Arial" pitchFamily="34" charset="0"/>
              <a:cs typeface="Arial" pitchFamily="34" charset="0"/>
            </a:endParaRPr>
          </a:p>
          <a:p>
            <a:pPr lvl="0" fontAlgn="base">
              <a:spcBef>
                <a:spcPct val="0"/>
              </a:spcBef>
              <a:spcAft>
                <a:spcPct val="0"/>
              </a:spcAft>
            </a:pPr>
            <a:endParaRPr lang="ru-RU" sz="2000" dirty="0">
              <a:latin typeface="Arial" pitchFamily="34" charset="0"/>
              <a:cs typeface="Arial" pitchFamily="34" charset="0"/>
            </a:endParaRPr>
          </a:p>
          <a:p>
            <a:pPr lvl="0" fontAlgn="base">
              <a:spcBef>
                <a:spcPct val="0"/>
              </a:spcBef>
              <a:spcAft>
                <a:spcPct val="0"/>
              </a:spcAft>
            </a:pPr>
            <a:r>
              <a:rPr lang="ru-RU" sz="2000" dirty="0">
                <a:solidFill>
                  <a:srgbClr val="000000"/>
                </a:solidFill>
                <a:latin typeface="Arial" pitchFamily="34" charset="0"/>
                <a:ea typeface="Times New Roman" pitchFamily="18" charset="0"/>
                <a:cs typeface="Arial" pitchFamily="34" charset="0"/>
              </a:rPr>
              <a:t>Совершаемая виртуальная работа равна произведению силы (</a:t>
            </a:r>
            <a:r>
              <a:rPr lang="ru-RU" sz="2000" dirty="0" smtClean="0">
                <a:solidFill>
                  <a:srgbClr val="000000"/>
                </a:solidFill>
                <a:latin typeface="Arial" pitchFamily="34" charset="0"/>
                <a:ea typeface="Times New Roman" pitchFamily="18" charset="0"/>
                <a:cs typeface="Arial" pitchFamily="34" charset="0"/>
              </a:rPr>
              <a:t>77) </a:t>
            </a:r>
            <a:r>
              <a:rPr lang="ru-RU" sz="2000" dirty="0">
                <a:solidFill>
                  <a:srgbClr val="000000"/>
                </a:solidFill>
                <a:latin typeface="Arial" pitchFamily="34" charset="0"/>
                <a:ea typeface="Times New Roman" pitchFamily="18" charset="0"/>
                <a:cs typeface="Arial" pitchFamily="34" charset="0"/>
              </a:rPr>
              <a:t>на перемещения </a:t>
            </a:r>
            <a:r>
              <a:rPr lang="ru-RU" sz="2000" dirty="0" smtClean="0">
                <a:solidFill>
                  <a:srgbClr val="000000"/>
                </a:solidFill>
                <a:latin typeface="Arial" pitchFamily="34" charset="0"/>
                <a:ea typeface="Times New Roman" pitchFamily="18" charset="0"/>
                <a:cs typeface="Arial" pitchFamily="34" charset="0"/>
              </a:rPr>
              <a:t>(78), </a:t>
            </a:r>
            <a:r>
              <a:rPr lang="ru-RU" sz="2000" dirty="0">
                <a:solidFill>
                  <a:srgbClr val="000000"/>
                </a:solidFill>
                <a:latin typeface="Arial" pitchFamily="34" charset="0"/>
                <a:ea typeface="Times New Roman" pitchFamily="18" charset="0"/>
                <a:cs typeface="Arial" pitchFamily="34" charset="0"/>
              </a:rPr>
              <a:t>вдоль которого она действует, </a:t>
            </a:r>
            <a:endParaRPr lang="ru-RU" sz="2000" dirty="0" smtClean="0">
              <a:solidFill>
                <a:srgbClr val="000000"/>
              </a:solidFill>
              <a:latin typeface="Arial" pitchFamily="34" charset="0"/>
              <a:ea typeface="Times New Roman" pitchFamily="18" charset="0"/>
              <a:cs typeface="Arial" pitchFamily="34" charset="0"/>
            </a:endParaRPr>
          </a:p>
          <a:p>
            <a:pPr lvl="0" fontAlgn="base">
              <a:spcBef>
                <a:spcPct val="0"/>
              </a:spcBef>
              <a:spcAft>
                <a:spcPct val="0"/>
              </a:spcAft>
            </a:pPr>
            <a:endParaRPr lang="ru-RU" sz="2000" dirty="0">
              <a:solidFill>
                <a:srgbClr val="000000"/>
              </a:solidFill>
              <a:latin typeface="Arial" pitchFamily="34" charset="0"/>
              <a:cs typeface="Arial" pitchFamily="34" charset="0"/>
            </a:endParaRPr>
          </a:p>
          <a:p>
            <a:pPr lvl="0" fontAlgn="base">
              <a:spcBef>
                <a:spcPct val="0"/>
              </a:spcBef>
              <a:spcAft>
                <a:spcPct val="0"/>
              </a:spcAft>
            </a:pPr>
            <a:endParaRPr lang="ru-RU" sz="2000" dirty="0" smtClean="0">
              <a:solidFill>
                <a:srgbClr val="000000"/>
              </a:solidFill>
              <a:latin typeface="Arial" pitchFamily="34" charset="0"/>
              <a:cs typeface="Arial" pitchFamily="34" charset="0"/>
            </a:endParaRPr>
          </a:p>
          <a:p>
            <a:pPr lvl="0" fontAlgn="base">
              <a:spcBef>
                <a:spcPct val="0"/>
              </a:spcBef>
              <a:spcAft>
                <a:spcPct val="0"/>
              </a:spcAft>
            </a:pPr>
            <a:endParaRPr lang="ru-RU" sz="2000" dirty="0">
              <a:latin typeface="Arial" pitchFamily="34" charset="0"/>
              <a:cs typeface="Arial" pitchFamily="34" charset="0"/>
            </a:endParaRPr>
          </a:p>
          <a:p>
            <a:pPr fontAlgn="base">
              <a:spcBef>
                <a:spcPct val="0"/>
              </a:spcBef>
              <a:spcAft>
                <a:spcPct val="0"/>
              </a:spcAft>
            </a:pPr>
            <a:r>
              <a:rPr lang="ru-RU" sz="2000" dirty="0">
                <a:solidFill>
                  <a:srgbClr val="000000"/>
                </a:solidFill>
                <a:latin typeface="Arial" pitchFamily="34" charset="0"/>
                <a:ea typeface="Times New Roman" pitchFamily="18" charset="0"/>
                <a:cs typeface="Arial" pitchFamily="34" charset="0"/>
              </a:rPr>
              <a:t>Суммируя равенство </a:t>
            </a:r>
            <a:r>
              <a:rPr lang="ru-RU" sz="2000" dirty="0" smtClean="0">
                <a:solidFill>
                  <a:srgbClr val="000000"/>
                </a:solidFill>
                <a:latin typeface="Arial" pitchFamily="34" charset="0"/>
                <a:ea typeface="Times New Roman" pitchFamily="18" charset="0"/>
                <a:cs typeface="Arial" pitchFamily="34" charset="0"/>
              </a:rPr>
              <a:t>(79) </a:t>
            </a:r>
            <a:r>
              <a:rPr lang="ru-RU" sz="2000" dirty="0">
                <a:solidFill>
                  <a:srgbClr val="000000"/>
                </a:solidFill>
                <a:latin typeface="Arial" pitchFamily="34" charset="0"/>
                <a:ea typeface="Times New Roman" pitchFamily="18" charset="0"/>
                <a:cs typeface="Arial" pitchFamily="34" charset="0"/>
              </a:rPr>
              <a:t>по всем кинематическим парам, получим</a:t>
            </a:r>
            <a:endParaRPr lang="ru-RU" sz="2000" dirty="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7" name="Объект 36"/>
          <p:cNvGraphicFramePr>
            <a:graphicFrameLocks noChangeAspect="1"/>
          </p:cNvGraphicFramePr>
          <p:nvPr>
            <p:extLst/>
          </p:nvPr>
        </p:nvGraphicFramePr>
        <p:xfrm>
          <a:off x="2316088" y="2386014"/>
          <a:ext cx="3840088" cy="581972"/>
        </p:xfrm>
        <a:graphic>
          <a:graphicData uri="http://schemas.openxmlformats.org/presentationml/2006/ole">
            <mc:AlternateContent xmlns:mc="http://schemas.openxmlformats.org/markup-compatibility/2006">
              <mc:Choice xmlns:v="urn:schemas-microsoft-com:vml" Requires="v">
                <p:oleObj spid="_x0000_s141316" name="Формула" r:id="rId8" imgW="2197080" imgH="330120" progId="Equation.3">
                  <p:embed/>
                </p:oleObj>
              </mc:Choice>
              <mc:Fallback>
                <p:oleObj name="Формула" r:id="rId8" imgW="2197080" imgH="330120" progId="Equation.3">
                  <p:embed/>
                  <p:pic>
                    <p:nvPicPr>
                      <p:cNvPr id="0" name=""/>
                      <p:cNvPicPr>
                        <a:picLocks noChangeAspect="1" noChangeArrowheads="1"/>
                      </p:cNvPicPr>
                      <p:nvPr/>
                    </p:nvPicPr>
                    <p:blipFill>
                      <a:blip r:embed="rId9"/>
                      <a:srcRect/>
                      <a:stretch>
                        <a:fillRect/>
                      </a:stretch>
                    </p:blipFill>
                    <p:spPr bwMode="auto">
                      <a:xfrm>
                        <a:off x="2316088" y="2386014"/>
                        <a:ext cx="3840088" cy="581972"/>
                      </a:xfrm>
                      <a:prstGeom prst="rect">
                        <a:avLst/>
                      </a:prstGeom>
                      <a:noFill/>
                    </p:spPr>
                  </p:pic>
                </p:oleObj>
              </mc:Fallback>
            </mc:AlternateContent>
          </a:graphicData>
        </a:graphic>
      </p:graphicFrame>
      <p:sp>
        <p:nvSpPr>
          <p:cNvPr id="39" name="Прямоугольник 38"/>
          <p:cNvSpPr/>
          <p:nvPr/>
        </p:nvSpPr>
        <p:spPr>
          <a:xfrm>
            <a:off x="8028384" y="2420888"/>
            <a:ext cx="595035" cy="369332"/>
          </a:xfrm>
          <a:prstGeom prst="rect">
            <a:avLst/>
          </a:prstGeom>
        </p:spPr>
        <p:txBody>
          <a:bodyPr wrap="none">
            <a:spAutoFit/>
          </a:bodyPr>
          <a:lstStyle/>
          <a:p>
            <a:r>
              <a:rPr lang="ru-RU" dirty="0" smtClean="0">
                <a:solidFill>
                  <a:srgbClr val="000000"/>
                </a:solidFill>
                <a:latin typeface="Arial" pitchFamily="34" charset="0"/>
                <a:cs typeface="Arial" pitchFamily="34" charset="0"/>
              </a:rPr>
              <a:t>(78)</a:t>
            </a:r>
            <a:endParaRPr lang="ru-RU" dirty="0"/>
          </a:p>
        </p:txBody>
      </p:sp>
      <p:graphicFrame>
        <p:nvGraphicFramePr>
          <p:cNvPr id="41" name="Объект 40"/>
          <p:cNvGraphicFramePr>
            <a:graphicFrameLocks noChangeAspect="1"/>
          </p:cNvGraphicFramePr>
          <p:nvPr>
            <p:extLst/>
          </p:nvPr>
        </p:nvGraphicFramePr>
        <p:xfrm>
          <a:off x="939800" y="3840163"/>
          <a:ext cx="6896100" cy="527050"/>
        </p:xfrm>
        <a:graphic>
          <a:graphicData uri="http://schemas.openxmlformats.org/presentationml/2006/ole">
            <mc:AlternateContent xmlns:mc="http://schemas.openxmlformats.org/markup-compatibility/2006">
              <mc:Choice xmlns:v="urn:schemas-microsoft-com:vml" Requires="v">
                <p:oleObj spid="_x0000_s141317" name="Формула" r:id="rId10" imgW="4216320" imgH="317160" progId="Equation.3">
                  <p:embed/>
                </p:oleObj>
              </mc:Choice>
              <mc:Fallback>
                <p:oleObj name="Формула" r:id="rId10" imgW="4216320" imgH="317160" progId="Equation.3">
                  <p:embed/>
                  <p:pic>
                    <p:nvPicPr>
                      <p:cNvPr id="0" name=""/>
                      <p:cNvPicPr>
                        <a:picLocks noChangeAspect="1" noChangeArrowheads="1"/>
                      </p:cNvPicPr>
                      <p:nvPr/>
                    </p:nvPicPr>
                    <p:blipFill>
                      <a:blip r:embed="rId11"/>
                      <a:srcRect/>
                      <a:stretch>
                        <a:fillRect/>
                      </a:stretch>
                    </p:blipFill>
                    <p:spPr bwMode="auto">
                      <a:xfrm>
                        <a:off x="939800" y="3840163"/>
                        <a:ext cx="6896100" cy="527050"/>
                      </a:xfrm>
                      <a:prstGeom prst="rect">
                        <a:avLst/>
                      </a:prstGeom>
                      <a:noFill/>
                    </p:spPr>
                  </p:pic>
                </p:oleObj>
              </mc:Fallback>
            </mc:AlternateContent>
          </a:graphicData>
        </a:graphic>
      </p:graphicFrame>
      <p:sp>
        <p:nvSpPr>
          <p:cNvPr id="42" name="Rectangle 38"/>
          <p:cNvSpPr>
            <a:spLocks noChangeArrowheads="1"/>
          </p:cNvSpPr>
          <p:nvPr/>
        </p:nvSpPr>
        <p:spPr bwMode="auto">
          <a:xfrm>
            <a:off x="8118557" y="3212976"/>
            <a:ext cx="77538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a:t>
            </a:r>
            <a:r>
              <a:rPr lang="ru-RU" dirty="0" smtClean="0">
                <a:solidFill>
                  <a:srgbClr val="000000"/>
                </a:solidFill>
                <a:latin typeface="Arial" pitchFamily="34" charset="0"/>
                <a:ea typeface="Times New Roman" pitchFamily="18" charset="0"/>
                <a:cs typeface="Arial" pitchFamily="34" charset="0"/>
              </a:rPr>
              <a:t>79</a:t>
            </a:r>
            <a:r>
              <a:rPr kumimoji="0" lang="ru-RU" b="0"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a:t>
            </a:r>
            <a:endParaRPr kumimoji="0" lang="ru-RU"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44" name="Объект 43"/>
          <p:cNvGraphicFramePr>
            <a:graphicFrameLocks noChangeAspect="1"/>
          </p:cNvGraphicFramePr>
          <p:nvPr>
            <p:extLst/>
          </p:nvPr>
        </p:nvGraphicFramePr>
        <p:xfrm>
          <a:off x="1220788" y="5018088"/>
          <a:ext cx="6183312" cy="771525"/>
        </p:xfrm>
        <a:graphic>
          <a:graphicData uri="http://schemas.openxmlformats.org/presentationml/2006/ole">
            <mc:AlternateContent xmlns:mc="http://schemas.openxmlformats.org/markup-compatibility/2006">
              <mc:Choice xmlns:v="urn:schemas-microsoft-com:vml" Requires="v">
                <p:oleObj spid="_x0000_s141318" name="Формула" r:id="rId12" imgW="4089240" imgH="507960" progId="Equation.3">
                  <p:embed/>
                </p:oleObj>
              </mc:Choice>
              <mc:Fallback>
                <p:oleObj name="Формула" r:id="rId12" imgW="4089240" imgH="507960" progId="Equation.3">
                  <p:embed/>
                  <p:pic>
                    <p:nvPicPr>
                      <p:cNvPr id="0" name=""/>
                      <p:cNvPicPr>
                        <a:picLocks noChangeAspect="1" noChangeArrowheads="1"/>
                      </p:cNvPicPr>
                      <p:nvPr/>
                    </p:nvPicPr>
                    <p:blipFill>
                      <a:blip r:embed="rId13"/>
                      <a:srcRect/>
                      <a:stretch>
                        <a:fillRect/>
                      </a:stretch>
                    </p:blipFill>
                    <p:spPr bwMode="auto">
                      <a:xfrm>
                        <a:off x="1220788" y="5018088"/>
                        <a:ext cx="6183312" cy="771525"/>
                      </a:xfrm>
                      <a:prstGeom prst="rect">
                        <a:avLst/>
                      </a:prstGeom>
                      <a:noFill/>
                    </p:spPr>
                  </p:pic>
                </p:oleObj>
              </mc:Fallback>
            </mc:AlternateContent>
          </a:graphicData>
        </a:graphic>
      </p:graphicFrame>
      <p:sp>
        <p:nvSpPr>
          <p:cNvPr id="46" name="Прямоугольник 45"/>
          <p:cNvSpPr/>
          <p:nvPr/>
        </p:nvSpPr>
        <p:spPr>
          <a:xfrm>
            <a:off x="8118557" y="5291916"/>
            <a:ext cx="595035" cy="369332"/>
          </a:xfrm>
          <a:prstGeom prst="rect">
            <a:avLst/>
          </a:prstGeom>
        </p:spPr>
        <p:txBody>
          <a:bodyPr wrap="none">
            <a:spAutoFit/>
          </a:bodyPr>
          <a:lstStyle/>
          <a:p>
            <a:r>
              <a:rPr lang="ru-RU" dirty="0" smtClean="0">
                <a:solidFill>
                  <a:srgbClr val="000000"/>
                </a:solidFill>
                <a:latin typeface="Arial" pitchFamily="34" charset="0"/>
                <a:cs typeface="Arial" pitchFamily="34" charset="0"/>
              </a:rPr>
              <a:t>(80)</a:t>
            </a:r>
            <a:endParaRPr lang="ru-RU" dirty="0"/>
          </a:p>
        </p:txBody>
      </p:sp>
      <p:sp>
        <p:nvSpPr>
          <p:cNvPr id="47" name="Заголовок 1"/>
          <p:cNvSpPr>
            <a:spLocks noGrp="1"/>
          </p:cNvSpPr>
          <p:nvPr>
            <p:ph type="title"/>
          </p:nvPr>
        </p:nvSpPr>
        <p:spPr>
          <a:xfrm>
            <a:off x="3635896" y="0"/>
            <a:ext cx="683568" cy="457200"/>
          </a:xfrm>
        </p:spPr>
        <p:txBody>
          <a:bodyPr>
            <a:noAutofit/>
          </a:bodyPr>
          <a:lstStyle/>
          <a:p>
            <a:r>
              <a:rPr lang="ru-RU" sz="2000" dirty="0" smtClean="0">
                <a:latin typeface="Times New Roman" pitchFamily="18" charset="0"/>
                <a:cs typeface="Times New Roman" pitchFamily="18" charset="0"/>
              </a:rPr>
              <a:t>-47-</a:t>
            </a:r>
            <a:endParaRPr lang="ru-RU" sz="2000" dirty="0">
              <a:latin typeface="Times New Roman" pitchFamily="18" charset="0"/>
              <a:cs typeface="Times New Roman" pitchFamily="18" charset="0"/>
            </a:endParaRPr>
          </a:p>
        </p:txBody>
      </p:sp>
    </p:spTree>
    <p:extLst>
      <p:ext uri="{BB962C8B-B14F-4D97-AF65-F5344CB8AC3E}">
        <p14:creationId xmlns:p14="http://schemas.microsoft.com/office/powerpoint/2010/main" val="4023381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0222" y="581601"/>
            <a:ext cx="7690556" cy="5909311"/>
          </a:xfrm>
          <a:prstGeom prst="rect">
            <a:avLst/>
          </a:prstGeom>
        </p:spPr>
        <p:txBody>
          <a:bodyPr wrap="square">
            <a:spAutoFit/>
          </a:bodyPr>
          <a:lstStyle/>
          <a:p>
            <a:pPr algn="just"/>
            <a:r>
              <a:rPr lang="en-US" dirty="0">
                <a:latin typeface="Arial"/>
                <a:cs typeface="Arial"/>
              </a:rPr>
              <a:t>A</a:t>
            </a:r>
            <a:r>
              <a:rPr lang="en-US" b="1" dirty="0">
                <a:latin typeface="Arial"/>
                <a:cs typeface="Arial"/>
              </a:rPr>
              <a:t> spherical joint </a:t>
            </a:r>
            <a:r>
              <a:rPr lang="en-US" dirty="0">
                <a:latin typeface="Arial"/>
                <a:cs typeface="Arial"/>
              </a:rPr>
              <a:t>(</a:t>
            </a:r>
            <a:r>
              <a:rPr lang="en-US" i="1" dirty="0">
                <a:latin typeface="Arial"/>
                <a:cs typeface="Arial"/>
              </a:rPr>
              <a:t>S</a:t>
            </a:r>
            <a:r>
              <a:rPr lang="en-US" dirty="0">
                <a:latin typeface="Arial"/>
                <a:cs typeface="Arial"/>
              </a:rPr>
              <a:t>) (Fig. 12) permits three relative motions: about the axes </a:t>
            </a:r>
            <a:r>
              <a:rPr lang="en-US" i="1" dirty="0">
                <a:latin typeface="Arial"/>
                <a:cs typeface="Arial"/>
              </a:rPr>
              <a:t>X, Y</a:t>
            </a:r>
            <a:r>
              <a:rPr lang="en-US" dirty="0">
                <a:latin typeface="Arial"/>
                <a:cs typeface="Arial"/>
              </a:rPr>
              <a:t>, </a:t>
            </a:r>
            <a:r>
              <a:rPr lang="en-US" i="1" dirty="0">
                <a:latin typeface="Arial"/>
                <a:cs typeface="Arial"/>
              </a:rPr>
              <a:t>Z</a:t>
            </a:r>
            <a:r>
              <a:rPr lang="en-US" dirty="0">
                <a:latin typeface="Arial"/>
                <a:cs typeface="Arial"/>
              </a:rPr>
              <a:t>, i.e. </a:t>
            </a:r>
            <a:r>
              <a:rPr lang="en-US" i="1" dirty="0">
                <a:latin typeface="Arial"/>
                <a:cs typeface="Arial"/>
              </a:rPr>
              <a:t>H</a:t>
            </a:r>
            <a:r>
              <a:rPr lang="en-US" dirty="0">
                <a:latin typeface="Arial"/>
                <a:cs typeface="Arial"/>
              </a:rPr>
              <a:t>=3 and </a:t>
            </a:r>
            <a:r>
              <a:rPr lang="en-US" i="1" dirty="0">
                <a:latin typeface="Arial"/>
                <a:cs typeface="Arial"/>
              </a:rPr>
              <a:t>S</a:t>
            </a:r>
            <a:r>
              <a:rPr lang="en-US" dirty="0">
                <a:latin typeface="Arial"/>
                <a:cs typeface="Arial"/>
              </a:rPr>
              <a:t>=3</a:t>
            </a:r>
            <a:r>
              <a:rPr lang="en-US" dirty="0" smtClean="0">
                <a:latin typeface="Arial"/>
                <a:cs typeface="Arial"/>
              </a:rPr>
              <a:t>.</a:t>
            </a: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smtClean="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r>
              <a:rPr lang="en-US" dirty="0">
                <a:latin typeface="Arial"/>
                <a:cs typeface="Arial"/>
              </a:rPr>
              <a:t>Fig. 12</a:t>
            </a:r>
            <a:endParaRPr lang="en-AU" dirty="0">
              <a:latin typeface="Arial"/>
              <a:cs typeface="Arial"/>
            </a:endParaRPr>
          </a:p>
        </p:txBody>
      </p:sp>
      <p:pic>
        <p:nvPicPr>
          <p:cNvPr id="3" name="Picture 2" descr="Drawing2-Layout3.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451" t="17717" r="24921" b="18916"/>
          <a:stretch/>
        </p:blipFill>
        <p:spPr>
          <a:xfrm>
            <a:off x="1106457" y="1290803"/>
            <a:ext cx="6915368" cy="4785139"/>
          </a:xfrm>
          <a:prstGeom prst="rect">
            <a:avLst/>
          </a:prstGeom>
        </p:spPr>
      </p:pic>
      <p:sp>
        <p:nvSpPr>
          <p:cNvPr id="5" name="TextBox 4"/>
          <p:cNvSpPr txBox="1"/>
          <p:nvPr/>
        </p:nvSpPr>
        <p:spPr>
          <a:xfrm>
            <a:off x="8596327" y="300788"/>
            <a:ext cx="424027" cy="369332"/>
          </a:xfrm>
          <a:prstGeom prst="rect">
            <a:avLst/>
          </a:prstGeom>
          <a:noFill/>
        </p:spPr>
        <p:txBody>
          <a:bodyPr wrap="none" rtlCol="0">
            <a:spAutoFit/>
          </a:bodyPr>
          <a:lstStyle/>
          <a:p>
            <a:r>
              <a:rPr lang="en-US" dirty="0" smtClean="0">
                <a:latin typeface="Arial"/>
                <a:cs typeface="Arial"/>
              </a:rPr>
              <a:t>11</a:t>
            </a:r>
            <a:endParaRPr lang="en-US" dirty="0">
              <a:latin typeface="Arial"/>
              <a:cs typeface="Arial"/>
            </a:endParaRPr>
          </a:p>
        </p:txBody>
      </p:sp>
    </p:spTree>
    <p:extLst>
      <p:ext uri="{BB962C8B-B14F-4D97-AF65-F5344CB8AC3E}">
        <p14:creationId xmlns:p14="http://schemas.microsoft.com/office/powerpoint/2010/main" val="1776685651"/>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548680"/>
            <a:ext cx="8229600" cy="887364"/>
          </a:xfrm>
        </p:spPr>
        <p:txBody>
          <a:bodyPr>
            <a:normAutofit/>
          </a:bodyPr>
          <a:lstStyle/>
          <a:p>
            <a:pPr marL="0" indent="0">
              <a:buNone/>
            </a:pPr>
            <a:r>
              <a:rPr lang="ru-RU" sz="2000" dirty="0">
                <a:latin typeface="Arial" pitchFamily="34" charset="0"/>
                <a:cs typeface="Arial" pitchFamily="34" charset="0"/>
              </a:rPr>
              <a:t>Тогда с учетом равенства </a:t>
            </a:r>
            <a:r>
              <a:rPr lang="ru-RU" sz="2000" dirty="0" smtClean="0">
                <a:latin typeface="Arial" pitchFamily="34" charset="0"/>
                <a:cs typeface="Arial" pitchFamily="34" charset="0"/>
              </a:rPr>
              <a:t>(80) </a:t>
            </a:r>
            <a:r>
              <a:rPr lang="ru-RU" sz="2000" dirty="0">
                <a:latin typeface="Arial" pitchFamily="34" charset="0"/>
                <a:cs typeface="Arial" pitchFamily="34" charset="0"/>
              </a:rPr>
              <a:t>уравнения движения </a:t>
            </a:r>
            <a:r>
              <a:rPr lang="ru-RU" sz="2000" dirty="0" smtClean="0">
                <a:latin typeface="Arial" pitchFamily="34" charset="0"/>
                <a:cs typeface="Arial" pitchFamily="34" charset="0"/>
              </a:rPr>
              <a:t>ПР  имеют </a:t>
            </a:r>
            <a:r>
              <a:rPr lang="ru-RU" sz="2000" dirty="0">
                <a:latin typeface="Arial" pitchFamily="34" charset="0"/>
                <a:cs typeface="Arial" pitchFamily="34" charset="0"/>
              </a:rPr>
              <a:t>вид</a:t>
            </a: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23528" y="1124744"/>
          <a:ext cx="7896225" cy="4440237"/>
        </p:xfrm>
        <a:graphic>
          <a:graphicData uri="http://schemas.openxmlformats.org/presentationml/2006/ole">
            <mc:AlternateContent xmlns:mc="http://schemas.openxmlformats.org/markup-compatibility/2006">
              <mc:Choice xmlns:v="urn:schemas-microsoft-com:vml" Requires="v">
                <p:oleObj spid="_x0000_s142338" name="Формула" r:id="rId3" imgW="4927320" imgH="2755800" progId="Equation.3">
                  <p:embed/>
                </p:oleObj>
              </mc:Choice>
              <mc:Fallback>
                <p:oleObj name="Формула" r:id="rId3" imgW="4927320" imgH="2755800" progId="Equation.3">
                  <p:embed/>
                  <p:pic>
                    <p:nvPicPr>
                      <p:cNvPr id="0" name=""/>
                      <p:cNvPicPr>
                        <a:picLocks noChangeAspect="1" noChangeArrowheads="1"/>
                      </p:cNvPicPr>
                      <p:nvPr/>
                    </p:nvPicPr>
                    <p:blipFill>
                      <a:blip r:embed="rId4"/>
                      <a:srcRect/>
                      <a:stretch>
                        <a:fillRect/>
                      </a:stretch>
                    </p:blipFill>
                    <p:spPr bwMode="auto">
                      <a:xfrm>
                        <a:off x="323528" y="1124744"/>
                        <a:ext cx="7896225" cy="4440237"/>
                      </a:xfrm>
                      <a:prstGeom prst="rect">
                        <a:avLst/>
                      </a:prstGeom>
                      <a:noFill/>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3225800" y="4735513"/>
          <a:ext cx="4292600" cy="825500"/>
        </p:xfrm>
        <a:graphic>
          <a:graphicData uri="http://schemas.openxmlformats.org/presentationml/2006/ole">
            <mc:AlternateContent xmlns:mc="http://schemas.openxmlformats.org/markup-compatibility/2006">
              <mc:Choice xmlns:v="urn:schemas-microsoft-com:vml" Requires="v">
                <p:oleObj spid="_x0000_s142339" name="Формула" r:id="rId5" imgW="2654280" imgH="507960" progId="Equation.3">
                  <p:embed/>
                </p:oleObj>
              </mc:Choice>
              <mc:Fallback>
                <p:oleObj name="Формула" r:id="rId5" imgW="2654280" imgH="507960" progId="Equation.3">
                  <p:embed/>
                  <p:pic>
                    <p:nvPicPr>
                      <p:cNvPr id="0" name=""/>
                      <p:cNvPicPr>
                        <a:picLocks noChangeAspect="1" noChangeArrowheads="1"/>
                      </p:cNvPicPr>
                      <p:nvPr/>
                    </p:nvPicPr>
                    <p:blipFill>
                      <a:blip r:embed="rId6"/>
                      <a:srcRect/>
                      <a:stretch>
                        <a:fillRect/>
                      </a:stretch>
                    </p:blipFill>
                    <p:spPr bwMode="auto">
                      <a:xfrm>
                        <a:off x="3225800" y="4735513"/>
                        <a:ext cx="4292600" cy="825500"/>
                      </a:xfrm>
                      <a:prstGeom prst="rect">
                        <a:avLst/>
                      </a:prstGeom>
                      <a:noFill/>
                    </p:spPr>
                  </p:pic>
                </p:oleObj>
              </mc:Fallback>
            </mc:AlternateContent>
          </a:graphicData>
        </a:graphic>
      </p:graphicFrame>
      <p:sp>
        <p:nvSpPr>
          <p:cNvPr id="8" name="Прямоугольник 7"/>
          <p:cNvSpPr/>
          <p:nvPr/>
        </p:nvSpPr>
        <p:spPr>
          <a:xfrm>
            <a:off x="8225437" y="3347700"/>
            <a:ext cx="595035" cy="369332"/>
          </a:xfrm>
          <a:prstGeom prst="rect">
            <a:avLst/>
          </a:prstGeom>
        </p:spPr>
        <p:txBody>
          <a:bodyPr wrap="none">
            <a:spAutoFit/>
          </a:bodyPr>
          <a:lstStyle/>
          <a:p>
            <a:r>
              <a:rPr lang="ru-RU" dirty="0" smtClean="0">
                <a:solidFill>
                  <a:srgbClr val="000000"/>
                </a:solidFill>
                <a:latin typeface="Arial" pitchFamily="34" charset="0"/>
                <a:cs typeface="Arial" pitchFamily="34" charset="0"/>
              </a:rPr>
              <a:t>(81)</a:t>
            </a:r>
            <a:endParaRPr lang="ru-RU" dirty="0"/>
          </a:p>
        </p:txBody>
      </p:sp>
      <p:sp>
        <p:nvSpPr>
          <p:cNvPr id="9" name="Прямоугольник 8"/>
          <p:cNvSpPr/>
          <p:nvPr/>
        </p:nvSpPr>
        <p:spPr>
          <a:xfrm>
            <a:off x="3635896" y="0"/>
            <a:ext cx="566502" cy="369332"/>
          </a:xfrm>
          <a:prstGeom prst="rect">
            <a:avLst/>
          </a:prstGeom>
        </p:spPr>
        <p:txBody>
          <a:bodyPr wrap="square">
            <a:spAutoFit/>
          </a:bodyPr>
          <a:lstStyle/>
          <a:p>
            <a:r>
              <a:rPr lang="ru-RU" dirty="0" smtClean="0"/>
              <a:t>-4</a:t>
            </a:r>
            <a:r>
              <a:rPr lang="en-US" dirty="0" smtClean="0"/>
              <a:t>8</a:t>
            </a:r>
            <a:r>
              <a:rPr lang="ru-RU" dirty="0" smtClean="0"/>
              <a:t>-</a:t>
            </a:r>
            <a:endParaRPr lang="ru-RU" dirty="0"/>
          </a:p>
        </p:txBody>
      </p:sp>
    </p:spTree>
    <p:extLst>
      <p:ext uri="{BB962C8B-B14F-4D97-AF65-F5344CB8AC3E}">
        <p14:creationId xmlns:p14="http://schemas.microsoft.com/office/powerpoint/2010/main" val="2918440017"/>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8704" y="464127"/>
            <a:ext cx="8280920" cy="1015663"/>
          </a:xfrm>
          <a:prstGeom prst="rect">
            <a:avLst/>
          </a:prstGeom>
        </p:spPr>
        <p:txBody>
          <a:bodyPr wrap="square">
            <a:spAutoFit/>
          </a:bodyPr>
          <a:lstStyle/>
          <a:p>
            <a:r>
              <a:rPr lang="ru-RU" sz="2000" dirty="0">
                <a:latin typeface="Arial" pitchFamily="34" charset="0"/>
                <a:cs typeface="Arial" pitchFamily="34" charset="0"/>
              </a:rPr>
              <a:t>Уравнения движения </a:t>
            </a:r>
            <a:r>
              <a:rPr lang="ru-RU" sz="2000" dirty="0" smtClean="0">
                <a:latin typeface="Arial" pitchFamily="34" charset="0"/>
                <a:cs typeface="Arial" pitchFamily="34" charset="0"/>
              </a:rPr>
              <a:t>(81) </a:t>
            </a:r>
            <a:r>
              <a:rPr lang="ru-RU" sz="2000" dirty="0">
                <a:latin typeface="Arial" pitchFamily="34" charset="0"/>
                <a:cs typeface="Arial" pitchFamily="34" charset="0"/>
              </a:rPr>
              <a:t>представляют собой систему связанных нелинейных дифференциальных уравнений второго порядка, приводимую к следующему общему виду</a:t>
            </a:r>
          </a:p>
        </p:txBody>
      </p:sp>
      <p:sp>
        <p:nvSpPr>
          <p:cNvPr id="5" name="Rectangle 2"/>
          <p:cNvSpPr>
            <a:spLocks noChangeArrowheads="1"/>
          </p:cNvSpPr>
          <p:nvPr/>
        </p:nvSpPr>
        <p:spPr bwMode="auto">
          <a:xfrm>
            <a:off x="3491880" y="0"/>
            <a:ext cx="55976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r>
              <a:rPr lang="ru-RU" dirty="0" smtClean="0"/>
              <a:t>-49-</a:t>
            </a:r>
            <a:endParaRPr lang="ru-RU" dirty="0"/>
          </a:p>
        </p:txBody>
      </p:sp>
      <p:graphicFrame>
        <p:nvGraphicFramePr>
          <p:cNvPr id="6" name="Объект 5"/>
          <p:cNvGraphicFramePr>
            <a:graphicFrameLocks noChangeAspect="1"/>
          </p:cNvGraphicFramePr>
          <p:nvPr>
            <p:extLst/>
          </p:nvPr>
        </p:nvGraphicFramePr>
        <p:xfrm>
          <a:off x="1814513" y="1649685"/>
          <a:ext cx="5140325" cy="411163"/>
        </p:xfrm>
        <a:graphic>
          <a:graphicData uri="http://schemas.openxmlformats.org/presentationml/2006/ole">
            <mc:AlternateContent xmlns:mc="http://schemas.openxmlformats.org/markup-compatibility/2006">
              <mc:Choice xmlns:v="urn:schemas-microsoft-com:vml" Requires="v">
                <p:oleObj spid="_x0000_s143362" name="Формула" r:id="rId3" imgW="3174840" imgH="253800" progId="Equation.3">
                  <p:embed/>
                </p:oleObj>
              </mc:Choice>
              <mc:Fallback>
                <p:oleObj name="Формула" r:id="rId3" imgW="3174840" imgH="253800" progId="Equation.3">
                  <p:embed/>
                  <p:pic>
                    <p:nvPicPr>
                      <p:cNvPr id="0" name=""/>
                      <p:cNvPicPr>
                        <a:picLocks noChangeAspect="1" noChangeArrowheads="1"/>
                      </p:cNvPicPr>
                      <p:nvPr/>
                    </p:nvPicPr>
                    <p:blipFill>
                      <a:blip r:embed="rId4"/>
                      <a:srcRect/>
                      <a:stretch>
                        <a:fillRect/>
                      </a:stretch>
                    </p:blipFill>
                    <p:spPr bwMode="auto">
                      <a:xfrm>
                        <a:off x="1814513" y="1649685"/>
                        <a:ext cx="5140325" cy="411163"/>
                      </a:xfrm>
                      <a:prstGeom prst="rect">
                        <a:avLst/>
                      </a:prstGeom>
                      <a:noFill/>
                    </p:spPr>
                  </p:pic>
                </p:oleObj>
              </mc:Fallback>
            </mc:AlternateContent>
          </a:graphicData>
        </a:graphic>
      </p:graphicFrame>
      <p:sp>
        <p:nvSpPr>
          <p:cNvPr id="7" name="Rectangle 3"/>
          <p:cNvSpPr>
            <a:spLocks noChangeArrowheads="1"/>
          </p:cNvSpPr>
          <p:nvPr/>
        </p:nvSpPr>
        <p:spPr bwMode="auto">
          <a:xfrm>
            <a:off x="0" y="266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8" name="Прямоугольник 7"/>
          <p:cNvSpPr/>
          <p:nvPr/>
        </p:nvSpPr>
        <p:spPr>
          <a:xfrm>
            <a:off x="8172635" y="5373216"/>
            <a:ext cx="559769" cy="369332"/>
          </a:xfrm>
          <a:prstGeom prst="rect">
            <a:avLst/>
          </a:prstGeom>
        </p:spPr>
        <p:txBody>
          <a:bodyPr wrap="none">
            <a:spAutoFit/>
          </a:bodyPr>
          <a:lstStyle/>
          <a:p>
            <a:r>
              <a:rPr lang="ru-RU" dirty="0" smtClean="0"/>
              <a:t>(85)</a:t>
            </a:r>
            <a:endParaRPr lang="ru-RU" dirty="0"/>
          </a:p>
        </p:txBody>
      </p:sp>
      <p:sp>
        <p:nvSpPr>
          <p:cNvPr id="9" name="Прямоугольник 8"/>
          <p:cNvSpPr/>
          <p:nvPr/>
        </p:nvSpPr>
        <p:spPr>
          <a:xfrm>
            <a:off x="209352" y="1988840"/>
            <a:ext cx="557845" cy="400110"/>
          </a:xfrm>
          <a:prstGeom prst="rect">
            <a:avLst/>
          </a:prstGeom>
        </p:spPr>
        <p:txBody>
          <a:bodyPr wrap="none">
            <a:spAutoFit/>
          </a:bodyPr>
          <a:lstStyle/>
          <a:p>
            <a:r>
              <a:rPr lang="ru-RU" sz="2000" dirty="0" smtClean="0">
                <a:latin typeface="Arial" pitchFamily="34" charset="0"/>
                <a:cs typeface="Arial" pitchFamily="34" charset="0"/>
              </a:rPr>
              <a:t>где</a:t>
            </a:r>
            <a:endParaRPr lang="ru-RU" sz="2000" dirty="0">
              <a:latin typeface="Arial" pitchFamily="34" charset="0"/>
              <a:cs typeface="Arial" pitchFamily="34" charset="0"/>
            </a:endParaRPr>
          </a:p>
        </p:txBody>
      </p:sp>
      <p:sp>
        <p:nvSpPr>
          <p:cNvPr id="10"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001838" y="2182813"/>
          <a:ext cx="4005262" cy="803275"/>
        </p:xfrm>
        <a:graphic>
          <a:graphicData uri="http://schemas.openxmlformats.org/presentationml/2006/ole">
            <mc:AlternateContent xmlns:mc="http://schemas.openxmlformats.org/markup-compatibility/2006">
              <mc:Choice xmlns:v="urn:schemas-microsoft-com:vml" Requires="v">
                <p:oleObj spid="_x0000_s143363" name="Формула" r:id="rId5" imgW="2590560" imgH="520560" progId="Equation.3">
                  <p:embed/>
                </p:oleObj>
              </mc:Choice>
              <mc:Fallback>
                <p:oleObj name="Формула" r:id="rId5" imgW="2590560" imgH="520560" progId="Equation.3">
                  <p:embed/>
                  <p:pic>
                    <p:nvPicPr>
                      <p:cNvPr id="0" name=""/>
                      <p:cNvPicPr>
                        <a:picLocks noChangeAspect="1" noChangeArrowheads="1"/>
                      </p:cNvPicPr>
                      <p:nvPr/>
                    </p:nvPicPr>
                    <p:blipFill>
                      <a:blip r:embed="rId6"/>
                      <a:srcRect/>
                      <a:stretch>
                        <a:fillRect/>
                      </a:stretch>
                    </p:blipFill>
                    <p:spPr bwMode="auto">
                      <a:xfrm>
                        <a:off x="2001838" y="2182813"/>
                        <a:ext cx="4005262" cy="803275"/>
                      </a:xfrm>
                      <a:prstGeom prst="rect">
                        <a:avLst/>
                      </a:prstGeom>
                      <a:noFill/>
                    </p:spPr>
                  </p:pic>
                </p:oleObj>
              </mc:Fallback>
            </mc:AlternateContent>
          </a:graphicData>
        </a:graphic>
      </p:graphicFrame>
      <p:sp>
        <p:nvSpPr>
          <p:cNvPr id="12" name="Rectangle 6"/>
          <p:cNvSpPr>
            <a:spLocks noChangeArrowheads="1"/>
          </p:cNvSpPr>
          <p:nvPr/>
        </p:nvSpPr>
        <p:spPr bwMode="auto">
          <a:xfrm>
            <a:off x="0" y="53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13"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515938" y="3016250"/>
          <a:ext cx="7454900" cy="1557338"/>
        </p:xfrm>
        <a:graphic>
          <a:graphicData uri="http://schemas.openxmlformats.org/presentationml/2006/ole">
            <mc:AlternateContent xmlns:mc="http://schemas.openxmlformats.org/markup-compatibility/2006">
              <mc:Choice xmlns:v="urn:schemas-microsoft-com:vml" Requires="v">
                <p:oleObj spid="_x0000_s143364" name="Формула" r:id="rId7" imgW="5168880" imgH="1079280" progId="Equation.3">
                  <p:embed/>
                </p:oleObj>
              </mc:Choice>
              <mc:Fallback>
                <p:oleObj name="Формула" r:id="rId7" imgW="5168880" imgH="1079280" progId="Equation.3">
                  <p:embed/>
                  <p:pic>
                    <p:nvPicPr>
                      <p:cNvPr id="0" name=""/>
                      <p:cNvPicPr>
                        <a:picLocks noChangeAspect="1" noChangeArrowheads="1"/>
                      </p:cNvPicPr>
                      <p:nvPr/>
                    </p:nvPicPr>
                    <p:blipFill>
                      <a:blip r:embed="rId8"/>
                      <a:srcRect/>
                      <a:stretch>
                        <a:fillRect/>
                      </a:stretch>
                    </p:blipFill>
                    <p:spPr bwMode="auto">
                      <a:xfrm>
                        <a:off x="515938" y="3016250"/>
                        <a:ext cx="7454900" cy="1557338"/>
                      </a:xfrm>
                      <a:prstGeom prst="rect">
                        <a:avLst/>
                      </a:prstGeom>
                      <a:noFill/>
                    </p:spPr>
                  </p:pic>
                </p:oleObj>
              </mc:Fallback>
            </mc:AlternateContent>
          </a:graphicData>
        </a:graphic>
      </p:graphicFrame>
      <p:sp>
        <p:nvSpPr>
          <p:cNvPr id="15" name="Rectangle 1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6" name="Объект 15"/>
          <p:cNvGraphicFramePr>
            <a:graphicFrameLocks noChangeAspect="1"/>
          </p:cNvGraphicFramePr>
          <p:nvPr>
            <p:extLst/>
          </p:nvPr>
        </p:nvGraphicFramePr>
        <p:xfrm>
          <a:off x="677863" y="4591050"/>
          <a:ext cx="2565400" cy="846138"/>
        </p:xfrm>
        <a:graphic>
          <a:graphicData uri="http://schemas.openxmlformats.org/presentationml/2006/ole">
            <mc:AlternateContent xmlns:mc="http://schemas.openxmlformats.org/markup-compatibility/2006">
              <mc:Choice xmlns:v="urn:schemas-microsoft-com:vml" Requires="v">
                <p:oleObj spid="_x0000_s143365" name="Формула" r:id="rId9" imgW="1549080" imgH="507960" progId="Equation.3">
                  <p:embed/>
                </p:oleObj>
              </mc:Choice>
              <mc:Fallback>
                <p:oleObj name="Формула" r:id="rId9" imgW="1549080" imgH="507960" progId="Equation.3">
                  <p:embed/>
                  <p:pic>
                    <p:nvPicPr>
                      <p:cNvPr id="0" name=""/>
                      <p:cNvPicPr>
                        <a:picLocks noChangeAspect="1" noChangeArrowheads="1"/>
                      </p:cNvPicPr>
                      <p:nvPr/>
                    </p:nvPicPr>
                    <p:blipFill>
                      <a:blip r:embed="rId10"/>
                      <a:srcRect/>
                      <a:stretch>
                        <a:fillRect/>
                      </a:stretch>
                    </p:blipFill>
                    <p:spPr bwMode="auto">
                      <a:xfrm>
                        <a:off x="677863" y="4591050"/>
                        <a:ext cx="2565400" cy="846138"/>
                      </a:xfrm>
                      <a:prstGeom prst="rect">
                        <a:avLst/>
                      </a:prstGeom>
                      <a:noFill/>
                    </p:spPr>
                  </p:pic>
                </p:oleObj>
              </mc:Fallback>
            </mc:AlternateContent>
          </a:graphicData>
        </a:graphic>
      </p:graphicFrame>
      <p:sp>
        <p:nvSpPr>
          <p:cNvPr id="17"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8" name="Объект 17"/>
          <p:cNvGraphicFramePr>
            <a:graphicFrameLocks noChangeAspect="1"/>
          </p:cNvGraphicFramePr>
          <p:nvPr>
            <p:extLst/>
          </p:nvPr>
        </p:nvGraphicFramePr>
        <p:xfrm>
          <a:off x="1704975" y="5308600"/>
          <a:ext cx="5735638" cy="771525"/>
        </p:xfrm>
        <a:graphic>
          <a:graphicData uri="http://schemas.openxmlformats.org/presentationml/2006/ole">
            <mc:AlternateContent xmlns:mc="http://schemas.openxmlformats.org/markup-compatibility/2006">
              <mc:Choice xmlns:v="urn:schemas-microsoft-com:vml" Requires="v">
                <p:oleObj spid="_x0000_s143366" name="Формула" r:id="rId11" imgW="3848040" imgH="520560" progId="Equation.3">
                  <p:embed/>
                </p:oleObj>
              </mc:Choice>
              <mc:Fallback>
                <p:oleObj name="Формула" r:id="rId11" imgW="3848040" imgH="520560" progId="Equation.3">
                  <p:embed/>
                  <p:pic>
                    <p:nvPicPr>
                      <p:cNvPr id="0" name=""/>
                      <p:cNvPicPr>
                        <a:picLocks noChangeAspect="1" noChangeArrowheads="1"/>
                      </p:cNvPicPr>
                      <p:nvPr/>
                    </p:nvPicPr>
                    <p:blipFill>
                      <a:blip r:embed="rId12"/>
                      <a:srcRect/>
                      <a:stretch>
                        <a:fillRect/>
                      </a:stretch>
                    </p:blipFill>
                    <p:spPr bwMode="auto">
                      <a:xfrm>
                        <a:off x="1704975" y="5308600"/>
                        <a:ext cx="5735638" cy="771525"/>
                      </a:xfrm>
                      <a:prstGeom prst="rect">
                        <a:avLst/>
                      </a:prstGeom>
                      <a:noFill/>
                    </p:spPr>
                  </p:pic>
                </p:oleObj>
              </mc:Fallback>
            </mc:AlternateContent>
          </a:graphicData>
        </a:graphic>
      </p:graphicFrame>
      <p:sp>
        <p:nvSpPr>
          <p:cNvPr id="19"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20" name="Объект 19"/>
          <p:cNvGraphicFramePr>
            <a:graphicFrameLocks noChangeAspect="1"/>
          </p:cNvGraphicFramePr>
          <p:nvPr>
            <p:extLst/>
          </p:nvPr>
        </p:nvGraphicFramePr>
        <p:xfrm>
          <a:off x="2605088" y="6030913"/>
          <a:ext cx="2187575" cy="765175"/>
        </p:xfrm>
        <a:graphic>
          <a:graphicData uri="http://schemas.openxmlformats.org/presentationml/2006/ole">
            <mc:AlternateContent xmlns:mc="http://schemas.openxmlformats.org/markup-compatibility/2006">
              <mc:Choice xmlns:v="urn:schemas-microsoft-com:vml" Requires="v">
                <p:oleObj spid="_x0000_s143367" name="Формула" r:id="rId13" imgW="1460160" imgH="507960" progId="Equation.3">
                  <p:embed/>
                </p:oleObj>
              </mc:Choice>
              <mc:Fallback>
                <p:oleObj name="Формула" r:id="rId13" imgW="1460160" imgH="507960" progId="Equation.3">
                  <p:embed/>
                  <p:pic>
                    <p:nvPicPr>
                      <p:cNvPr id="0" name=""/>
                      <p:cNvPicPr>
                        <a:picLocks noChangeAspect="1" noChangeArrowheads="1"/>
                      </p:cNvPicPr>
                      <p:nvPr/>
                    </p:nvPicPr>
                    <p:blipFill>
                      <a:blip r:embed="rId14"/>
                      <a:srcRect/>
                      <a:stretch>
                        <a:fillRect/>
                      </a:stretch>
                    </p:blipFill>
                    <p:spPr bwMode="auto">
                      <a:xfrm>
                        <a:off x="2605088" y="6030913"/>
                        <a:ext cx="2187575" cy="765175"/>
                      </a:xfrm>
                      <a:prstGeom prst="rect">
                        <a:avLst/>
                      </a:prstGeom>
                      <a:noFill/>
                    </p:spPr>
                  </p:pic>
                </p:oleObj>
              </mc:Fallback>
            </mc:AlternateContent>
          </a:graphicData>
        </a:graphic>
      </p:graphicFrame>
      <p:sp>
        <p:nvSpPr>
          <p:cNvPr id="21" name="Rectangle 18"/>
          <p:cNvSpPr>
            <a:spLocks noChangeArrowheads="1"/>
          </p:cNvSpPr>
          <p:nvPr/>
        </p:nvSpPr>
        <p:spPr bwMode="auto">
          <a:xfrm>
            <a:off x="0" y="523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22" name="Прямоугольник 21"/>
          <p:cNvSpPr/>
          <p:nvPr/>
        </p:nvSpPr>
        <p:spPr>
          <a:xfrm>
            <a:off x="8198796" y="2345749"/>
            <a:ext cx="559769" cy="369332"/>
          </a:xfrm>
          <a:prstGeom prst="rect">
            <a:avLst/>
          </a:prstGeom>
        </p:spPr>
        <p:txBody>
          <a:bodyPr wrap="none">
            <a:spAutoFit/>
          </a:bodyPr>
          <a:lstStyle/>
          <a:p>
            <a:r>
              <a:rPr lang="ru-RU" dirty="0" smtClean="0"/>
              <a:t>(83)</a:t>
            </a:r>
            <a:endParaRPr lang="ru-RU" dirty="0"/>
          </a:p>
        </p:txBody>
      </p:sp>
      <p:sp>
        <p:nvSpPr>
          <p:cNvPr id="23" name="Прямоугольник 22"/>
          <p:cNvSpPr/>
          <p:nvPr/>
        </p:nvSpPr>
        <p:spPr>
          <a:xfrm>
            <a:off x="8198797" y="3429000"/>
            <a:ext cx="559769" cy="369332"/>
          </a:xfrm>
          <a:prstGeom prst="rect">
            <a:avLst/>
          </a:prstGeom>
        </p:spPr>
        <p:txBody>
          <a:bodyPr wrap="none">
            <a:spAutoFit/>
          </a:bodyPr>
          <a:lstStyle/>
          <a:p>
            <a:r>
              <a:rPr lang="ru-RU" dirty="0" smtClean="0"/>
              <a:t>(84)</a:t>
            </a:r>
            <a:endParaRPr lang="ru-RU" dirty="0"/>
          </a:p>
        </p:txBody>
      </p:sp>
      <p:sp>
        <p:nvSpPr>
          <p:cNvPr id="24" name="Прямоугольник 23"/>
          <p:cNvSpPr/>
          <p:nvPr/>
        </p:nvSpPr>
        <p:spPr>
          <a:xfrm>
            <a:off x="8172634" y="1619508"/>
            <a:ext cx="559769" cy="369332"/>
          </a:xfrm>
          <a:prstGeom prst="rect">
            <a:avLst/>
          </a:prstGeom>
        </p:spPr>
        <p:txBody>
          <a:bodyPr wrap="none">
            <a:spAutoFit/>
          </a:bodyPr>
          <a:lstStyle/>
          <a:p>
            <a:r>
              <a:rPr lang="ru-RU" dirty="0" smtClean="0"/>
              <a:t>(82)</a:t>
            </a:r>
            <a:endParaRPr lang="ru-RU" dirty="0"/>
          </a:p>
        </p:txBody>
      </p:sp>
      <p:sp>
        <p:nvSpPr>
          <p:cNvPr id="25" name="Прямоугольник 24"/>
          <p:cNvSpPr/>
          <p:nvPr/>
        </p:nvSpPr>
        <p:spPr>
          <a:xfrm>
            <a:off x="8226507" y="6309320"/>
            <a:ext cx="559769" cy="369332"/>
          </a:xfrm>
          <a:prstGeom prst="rect">
            <a:avLst/>
          </a:prstGeom>
        </p:spPr>
        <p:txBody>
          <a:bodyPr wrap="none">
            <a:spAutoFit/>
          </a:bodyPr>
          <a:lstStyle/>
          <a:p>
            <a:r>
              <a:rPr lang="ru-RU" dirty="0" smtClean="0"/>
              <a:t>(86)</a:t>
            </a:r>
            <a:endParaRPr lang="ru-RU" dirty="0"/>
          </a:p>
        </p:txBody>
      </p:sp>
    </p:spTree>
    <p:extLst>
      <p:ext uri="{BB962C8B-B14F-4D97-AF65-F5344CB8AC3E}">
        <p14:creationId xmlns:p14="http://schemas.microsoft.com/office/powerpoint/2010/main" val="4137860321"/>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476672"/>
            <a:ext cx="8640960" cy="6048672"/>
          </a:xfrm>
        </p:spPr>
        <p:txBody>
          <a:bodyPr>
            <a:normAutofit/>
          </a:bodyPr>
          <a:lstStyle/>
          <a:p>
            <a:pPr marL="0" indent="0">
              <a:buNone/>
            </a:pPr>
            <a:r>
              <a:rPr lang="ru-RU" sz="2000" dirty="0" smtClean="0">
                <a:latin typeface="Arial" pitchFamily="34" charset="0"/>
                <a:cs typeface="Arial" pitchFamily="34" charset="0"/>
              </a:rPr>
              <a:t>Коэффициенты              и       в </a:t>
            </a:r>
            <a:r>
              <a:rPr lang="ru-RU" sz="2000" dirty="0">
                <a:latin typeface="Arial" pitchFamily="34" charset="0"/>
                <a:cs typeface="Arial" pitchFamily="34" charset="0"/>
              </a:rPr>
              <a:t>уравнении (</a:t>
            </a:r>
            <a:r>
              <a:rPr lang="ru-RU" sz="2000" dirty="0" smtClean="0">
                <a:latin typeface="Arial" pitchFamily="34" charset="0"/>
                <a:cs typeface="Arial" pitchFamily="34" charset="0"/>
              </a:rPr>
              <a:t>82) </a:t>
            </a:r>
            <a:r>
              <a:rPr lang="ru-RU" sz="2000" dirty="0">
                <a:latin typeface="Arial" pitchFamily="34" charset="0"/>
                <a:cs typeface="Arial" pitchFamily="34" charset="0"/>
              </a:rPr>
              <a:t>называются динамическими коэффициентами, где коэффициенты </a:t>
            </a:r>
            <a:r>
              <a:rPr lang="en-US" sz="2000" dirty="0" smtClean="0">
                <a:latin typeface="Arial" pitchFamily="34" charset="0"/>
                <a:cs typeface="Arial" pitchFamily="34" charset="0"/>
              </a:rPr>
              <a:t>   </a:t>
            </a:r>
            <a:r>
              <a:rPr lang="ru-RU" sz="2000" dirty="0" smtClean="0">
                <a:latin typeface="Arial" pitchFamily="34" charset="0"/>
                <a:cs typeface="Arial" pitchFamily="34" charset="0"/>
              </a:rPr>
              <a:t> </a:t>
            </a:r>
            <a:r>
              <a:rPr lang="ru-RU" sz="2000" dirty="0">
                <a:latin typeface="Arial" pitchFamily="34" charset="0"/>
                <a:cs typeface="Arial" pitchFamily="34" charset="0"/>
              </a:rPr>
              <a:t>устанавливают связь действующих в кинематических парах сил и </a:t>
            </a:r>
            <a:endParaRPr lang="en-US" sz="2000" dirty="0" smtClean="0">
              <a:latin typeface="Arial" pitchFamily="34" charset="0"/>
              <a:cs typeface="Arial" pitchFamily="34" charset="0"/>
            </a:endParaRPr>
          </a:p>
          <a:p>
            <a:pPr marL="0" indent="0">
              <a:buNone/>
            </a:pPr>
            <a:r>
              <a:rPr lang="ru-RU" sz="2000" dirty="0" smtClean="0">
                <a:latin typeface="Arial" pitchFamily="34" charset="0"/>
                <a:cs typeface="Arial" pitchFamily="34" charset="0"/>
              </a:rPr>
              <a:t>моментов </a:t>
            </a:r>
            <a:r>
              <a:rPr lang="ru-RU" sz="2000" dirty="0">
                <a:latin typeface="Arial" pitchFamily="34" charset="0"/>
                <a:cs typeface="Arial" pitchFamily="34" charset="0"/>
              </a:rPr>
              <a:t>с обобщенными ускорениями, </a:t>
            </a:r>
            <a:r>
              <a:rPr lang="ru-RU" sz="2000" dirty="0" smtClean="0">
                <a:latin typeface="Arial" pitchFamily="34" charset="0"/>
                <a:cs typeface="Arial" pitchFamily="34" charset="0"/>
              </a:rPr>
              <a:t>     коэффициенты  </a:t>
            </a:r>
            <a:r>
              <a:rPr lang="ru-RU" sz="2000" dirty="0">
                <a:latin typeface="Arial" pitchFamily="34" charset="0"/>
                <a:cs typeface="Arial" pitchFamily="34" charset="0"/>
              </a:rPr>
              <a:t>устанавливают связь действующих в кинематических парах сил и моментов с обобщенными скоростями, коэффициенты  учитывают потенциальные энергии пружин и звеньев</a:t>
            </a:r>
            <a:r>
              <a:rPr lang="ru-RU" sz="2000" dirty="0" smtClean="0">
                <a:latin typeface="Arial" pitchFamily="34" charset="0"/>
                <a:cs typeface="Arial" pitchFamily="34" charset="0"/>
              </a:rPr>
              <a:t>.</a:t>
            </a:r>
          </a:p>
          <a:p>
            <a:pPr marL="0" indent="0">
              <a:buNone/>
            </a:pPr>
            <a:endParaRPr lang="en-US" sz="2000" dirty="0">
              <a:latin typeface="Arial" pitchFamily="34" charset="0"/>
              <a:cs typeface="Arial" pitchFamily="34" charset="0"/>
            </a:endParaRPr>
          </a:p>
          <a:p>
            <a:pPr marL="0" indent="0">
              <a:buNone/>
            </a:pPr>
            <a:r>
              <a:rPr lang="ru-RU" sz="2000" dirty="0" smtClean="0">
                <a:latin typeface="Arial" pitchFamily="34" charset="0"/>
                <a:cs typeface="Arial" pitchFamily="34" charset="0"/>
              </a:rPr>
              <a:t>Уравнения </a:t>
            </a:r>
            <a:r>
              <a:rPr lang="ru-RU" sz="2000" dirty="0">
                <a:latin typeface="Arial" pitchFamily="34" charset="0"/>
                <a:cs typeface="Arial" pitchFamily="34" charset="0"/>
              </a:rPr>
              <a:t>(84) могут быть использованы для решения прямой и обратной задачи динамики ПР. Прямая задача динамики ПР состоит в том, чтобы по заданным силам и моментам определить обобщенные ускорения, интегрирование которых позволяет определить значения обобщенных координат и скоростей. В обратной задаче динамики ПР по заданным обобщенным координатам, скоростям и ускорениям определяются силы и моменты, действующие в приводах.</a:t>
            </a:r>
          </a:p>
          <a:p>
            <a:pPr marL="0" indent="0">
              <a:buNone/>
            </a:pPr>
            <a:endParaRPr lang="ru-RU" sz="2000" dirty="0">
              <a:latin typeface="Arial" pitchFamily="34" charset="0"/>
              <a:cs typeface="Arial" pitchFamily="34" charset="0"/>
            </a:endParaRPr>
          </a:p>
        </p:txBody>
      </p:sp>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339752" y="476672"/>
          <a:ext cx="828675" cy="360362"/>
        </p:xfrm>
        <a:graphic>
          <a:graphicData uri="http://schemas.openxmlformats.org/presentationml/2006/ole">
            <mc:AlternateContent xmlns:mc="http://schemas.openxmlformats.org/markup-compatibility/2006">
              <mc:Choice xmlns:v="urn:schemas-microsoft-com:vml" Requires="v">
                <p:oleObj spid="_x0000_s144386" name="Формула" r:id="rId3" imgW="507960" imgH="215640" progId="Equation.3">
                  <p:embed/>
                </p:oleObj>
              </mc:Choice>
              <mc:Fallback>
                <p:oleObj name="Формула" r:id="rId3" imgW="507960" imgH="215640" progId="Equation.3">
                  <p:embed/>
                  <p:pic>
                    <p:nvPicPr>
                      <p:cNvPr id="0" name=""/>
                      <p:cNvPicPr>
                        <a:picLocks noChangeAspect="1" noChangeArrowheads="1"/>
                      </p:cNvPicPr>
                      <p:nvPr/>
                    </p:nvPicPr>
                    <p:blipFill>
                      <a:blip r:embed="rId4"/>
                      <a:srcRect/>
                      <a:stretch>
                        <a:fillRect/>
                      </a:stretch>
                    </p:blipFill>
                    <p:spPr bwMode="auto">
                      <a:xfrm>
                        <a:off x="2339752" y="476672"/>
                        <a:ext cx="828675" cy="360362"/>
                      </a:xfrm>
                      <a:prstGeom prst="rect">
                        <a:avLst/>
                      </a:prstGeom>
                      <a:noFill/>
                    </p:spPr>
                  </p:pic>
                </p:oleObj>
              </mc:Fallback>
            </mc:AlternateContent>
          </a:graphicData>
        </a:graphic>
      </p:graphicFrame>
      <p:sp>
        <p:nvSpPr>
          <p:cNvPr id="7" name="Rectangle 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8" name="Объект 7"/>
          <p:cNvGraphicFramePr>
            <a:graphicFrameLocks noChangeAspect="1"/>
          </p:cNvGraphicFramePr>
          <p:nvPr>
            <p:extLst/>
          </p:nvPr>
        </p:nvGraphicFramePr>
        <p:xfrm>
          <a:off x="6948264" y="836712"/>
          <a:ext cx="282575" cy="301625"/>
        </p:xfrm>
        <a:graphic>
          <a:graphicData uri="http://schemas.openxmlformats.org/presentationml/2006/ole">
            <mc:AlternateContent xmlns:mc="http://schemas.openxmlformats.org/markup-compatibility/2006">
              <mc:Choice xmlns:v="urn:schemas-microsoft-com:vml" Requires="v">
                <p:oleObj spid="_x0000_s144387" name="Формула" r:id="rId5" imgW="177480" imgH="190440" progId="Equation.3">
                  <p:embed/>
                </p:oleObj>
              </mc:Choice>
              <mc:Fallback>
                <p:oleObj name="Формула" r:id="rId5" imgW="177480" imgH="190440" progId="Equation.3">
                  <p:embed/>
                  <p:pic>
                    <p:nvPicPr>
                      <p:cNvPr id="0" name=""/>
                      <p:cNvPicPr>
                        <a:picLocks noChangeAspect="1" noChangeArrowheads="1"/>
                      </p:cNvPicPr>
                      <p:nvPr/>
                    </p:nvPicPr>
                    <p:blipFill>
                      <a:blip r:embed="rId6"/>
                      <a:srcRect/>
                      <a:stretch>
                        <a:fillRect/>
                      </a:stretch>
                    </p:blipFill>
                    <p:spPr bwMode="auto">
                      <a:xfrm>
                        <a:off x="6948264" y="836712"/>
                        <a:ext cx="282575" cy="301625"/>
                      </a:xfrm>
                      <a:prstGeom prst="rect">
                        <a:avLst/>
                      </a:prstGeom>
                      <a:noFill/>
                    </p:spPr>
                  </p:pic>
                </p:oleObj>
              </mc:Fallback>
            </mc:AlternateContent>
          </a:graphicData>
        </a:graphic>
      </p:graphicFrame>
      <p:graphicFrame>
        <p:nvGraphicFramePr>
          <p:cNvPr id="11" name="Объект 10"/>
          <p:cNvGraphicFramePr>
            <a:graphicFrameLocks noChangeAspect="1"/>
          </p:cNvGraphicFramePr>
          <p:nvPr>
            <p:extLst/>
          </p:nvPr>
        </p:nvGraphicFramePr>
        <p:xfrm>
          <a:off x="5220072" y="1426741"/>
          <a:ext cx="373062" cy="346075"/>
        </p:xfrm>
        <a:graphic>
          <a:graphicData uri="http://schemas.openxmlformats.org/presentationml/2006/ole">
            <mc:AlternateContent xmlns:mc="http://schemas.openxmlformats.org/markup-compatibility/2006">
              <mc:Choice xmlns:v="urn:schemas-microsoft-com:vml" Requires="v">
                <p:oleObj spid="_x0000_s144388" name="Формула" r:id="rId7" imgW="203040" imgH="190440" progId="Equation.3">
                  <p:embed/>
                </p:oleObj>
              </mc:Choice>
              <mc:Fallback>
                <p:oleObj name="Формула" r:id="rId7" imgW="203040" imgH="190440" progId="Equation.3">
                  <p:embed/>
                  <p:pic>
                    <p:nvPicPr>
                      <p:cNvPr id="0" name=""/>
                      <p:cNvPicPr>
                        <a:picLocks noChangeAspect="1" noChangeArrowheads="1"/>
                      </p:cNvPicPr>
                      <p:nvPr/>
                    </p:nvPicPr>
                    <p:blipFill>
                      <a:blip r:embed="rId8"/>
                      <a:srcRect/>
                      <a:stretch>
                        <a:fillRect/>
                      </a:stretch>
                    </p:blipFill>
                    <p:spPr bwMode="auto">
                      <a:xfrm>
                        <a:off x="5220072" y="1426741"/>
                        <a:ext cx="373062" cy="346075"/>
                      </a:xfrm>
                      <a:prstGeom prst="rect">
                        <a:avLst/>
                      </a:prstGeom>
                      <a:noFill/>
                    </p:spPr>
                  </p:pic>
                </p:oleObj>
              </mc:Fallback>
            </mc:AlternateContent>
          </a:graphicData>
        </a:graphic>
      </p:graphicFrame>
      <p:sp>
        <p:nvSpPr>
          <p:cNvPr id="13" name="Rectangle 1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3590925" y="447675"/>
          <a:ext cx="295275" cy="376238"/>
        </p:xfrm>
        <a:graphic>
          <a:graphicData uri="http://schemas.openxmlformats.org/presentationml/2006/ole">
            <mc:AlternateContent xmlns:mc="http://schemas.openxmlformats.org/markup-compatibility/2006">
              <mc:Choice xmlns:v="urn:schemas-microsoft-com:vml" Requires="v">
                <p:oleObj spid="_x0000_s144389" name="Формула" r:id="rId9" imgW="126720" imgH="164880" progId="Equation.3">
                  <p:embed/>
                </p:oleObj>
              </mc:Choice>
              <mc:Fallback>
                <p:oleObj name="Формула" r:id="rId9" imgW="126720" imgH="164880" progId="Equation.3">
                  <p:embed/>
                  <p:pic>
                    <p:nvPicPr>
                      <p:cNvPr id="0" name=""/>
                      <p:cNvPicPr>
                        <a:picLocks noChangeAspect="1" noChangeArrowheads="1"/>
                      </p:cNvPicPr>
                      <p:nvPr/>
                    </p:nvPicPr>
                    <p:blipFill>
                      <a:blip r:embed="rId10"/>
                      <a:srcRect/>
                      <a:stretch>
                        <a:fillRect/>
                      </a:stretch>
                    </p:blipFill>
                    <p:spPr bwMode="auto">
                      <a:xfrm>
                        <a:off x="3590925" y="447675"/>
                        <a:ext cx="295275" cy="376238"/>
                      </a:xfrm>
                      <a:prstGeom prst="rect">
                        <a:avLst/>
                      </a:prstGeom>
                      <a:noFill/>
                    </p:spPr>
                  </p:pic>
                </p:oleObj>
              </mc:Fallback>
            </mc:AlternateContent>
          </a:graphicData>
        </a:graphic>
      </p:graphicFrame>
      <p:sp>
        <p:nvSpPr>
          <p:cNvPr id="16" name="Прямоугольник 15"/>
          <p:cNvSpPr/>
          <p:nvPr/>
        </p:nvSpPr>
        <p:spPr>
          <a:xfrm>
            <a:off x="3886525" y="0"/>
            <a:ext cx="683568" cy="369332"/>
          </a:xfrm>
          <a:prstGeom prst="rect">
            <a:avLst/>
          </a:prstGeom>
        </p:spPr>
        <p:txBody>
          <a:bodyPr wrap="square">
            <a:spAutoFit/>
          </a:bodyPr>
          <a:lstStyle/>
          <a:p>
            <a:r>
              <a:rPr lang="ru-RU" dirty="0" smtClean="0"/>
              <a:t>-50-</a:t>
            </a:r>
            <a:endParaRPr lang="ru-RU" dirty="0"/>
          </a:p>
        </p:txBody>
      </p:sp>
    </p:spTree>
    <p:extLst>
      <p:ext uri="{BB962C8B-B14F-4D97-AF65-F5344CB8AC3E}">
        <p14:creationId xmlns:p14="http://schemas.microsoft.com/office/powerpoint/2010/main" val="25930549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787948"/>
            <a:ext cx="7690556" cy="5078314"/>
          </a:xfrm>
          <a:prstGeom prst="rect">
            <a:avLst/>
          </a:prstGeom>
        </p:spPr>
        <p:txBody>
          <a:bodyPr wrap="square">
            <a:spAutoFit/>
          </a:bodyPr>
          <a:lstStyle/>
          <a:p>
            <a:pPr algn="just"/>
            <a:r>
              <a:rPr lang="en-US" dirty="0">
                <a:latin typeface="Arial"/>
                <a:cs typeface="Arial"/>
              </a:rPr>
              <a:t>A</a:t>
            </a:r>
            <a:r>
              <a:rPr lang="en-US" b="1" dirty="0">
                <a:latin typeface="Arial"/>
                <a:cs typeface="Arial"/>
              </a:rPr>
              <a:t> plane kinematic pair </a:t>
            </a:r>
            <a:r>
              <a:rPr lang="en-US" dirty="0">
                <a:latin typeface="Arial"/>
                <a:cs typeface="Arial"/>
              </a:rPr>
              <a:t>(</a:t>
            </a:r>
            <a:r>
              <a:rPr lang="en-US" i="1" dirty="0">
                <a:latin typeface="Arial"/>
                <a:cs typeface="Arial"/>
              </a:rPr>
              <a:t>E</a:t>
            </a:r>
            <a:r>
              <a:rPr lang="en-US" dirty="0">
                <a:latin typeface="Arial"/>
                <a:cs typeface="Arial"/>
              </a:rPr>
              <a:t>) (Fig. 13) permits three relative motions: two translations along the axes </a:t>
            </a:r>
            <a:r>
              <a:rPr lang="en-US" i="1" dirty="0">
                <a:latin typeface="Arial"/>
                <a:cs typeface="Arial"/>
              </a:rPr>
              <a:t>X, Y</a:t>
            </a:r>
            <a:r>
              <a:rPr lang="en-US" dirty="0">
                <a:latin typeface="Arial"/>
                <a:cs typeface="Arial"/>
              </a:rPr>
              <a:t> and the rotation about the axes </a:t>
            </a:r>
            <a:r>
              <a:rPr lang="en-US" i="1" dirty="0">
                <a:latin typeface="Arial"/>
                <a:cs typeface="Arial"/>
              </a:rPr>
              <a:t>Z</a:t>
            </a:r>
            <a:r>
              <a:rPr lang="en-US" dirty="0">
                <a:latin typeface="Arial"/>
                <a:cs typeface="Arial"/>
              </a:rPr>
              <a:t>, i.e. </a:t>
            </a:r>
            <a:r>
              <a:rPr lang="en-US" i="1" dirty="0">
                <a:latin typeface="Arial"/>
                <a:cs typeface="Arial"/>
              </a:rPr>
              <a:t>H</a:t>
            </a:r>
            <a:r>
              <a:rPr lang="en-US" dirty="0">
                <a:latin typeface="Arial"/>
                <a:cs typeface="Arial"/>
              </a:rPr>
              <a:t>=3 and</a:t>
            </a:r>
            <a:r>
              <a:rPr lang="en-US" i="1" dirty="0">
                <a:latin typeface="Arial"/>
                <a:cs typeface="Arial"/>
              </a:rPr>
              <a:t> S</a:t>
            </a:r>
            <a:r>
              <a:rPr lang="en-US" dirty="0">
                <a:latin typeface="Arial"/>
                <a:cs typeface="Arial"/>
              </a:rPr>
              <a:t>=3</a:t>
            </a:r>
            <a:r>
              <a:rPr lang="en-US" dirty="0" smtClean="0">
                <a:latin typeface="Arial"/>
                <a:cs typeface="Arial"/>
              </a:rPr>
              <a:t>.</a:t>
            </a: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pPr algn="ctr"/>
            <a:endParaRPr lang="en-AU" dirty="0" smtClean="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a:latin typeface="Arial"/>
              <a:cs typeface="Arial"/>
            </a:endParaRPr>
          </a:p>
          <a:p>
            <a:pPr algn="ctr"/>
            <a:r>
              <a:rPr lang="en-US" dirty="0">
                <a:latin typeface="Arial"/>
                <a:cs typeface="Arial"/>
              </a:rPr>
              <a:t>Fig. 13</a:t>
            </a:r>
            <a:endParaRPr lang="en-AU" dirty="0">
              <a:latin typeface="Arial"/>
              <a:cs typeface="Arial"/>
            </a:endParaRPr>
          </a:p>
        </p:txBody>
      </p:sp>
      <p:pic>
        <p:nvPicPr>
          <p:cNvPr id="3" name="Picture 2" descr="Drawing2-Layout4.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11688" t="40170" r="36474" b="23390"/>
          <a:stretch/>
        </p:blipFill>
        <p:spPr>
          <a:xfrm>
            <a:off x="761999" y="1725154"/>
            <a:ext cx="7549013" cy="3744900"/>
          </a:xfrm>
          <a:prstGeom prst="rect">
            <a:avLst/>
          </a:prstGeom>
        </p:spPr>
      </p:pic>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12</a:t>
            </a:r>
            <a:endParaRPr lang="en-US" dirty="0">
              <a:latin typeface="Arial"/>
              <a:cs typeface="Arial"/>
            </a:endParaRPr>
          </a:p>
        </p:txBody>
      </p:sp>
    </p:spTree>
    <p:extLst>
      <p:ext uri="{BB962C8B-B14F-4D97-AF65-F5344CB8AC3E}">
        <p14:creationId xmlns:p14="http://schemas.microsoft.com/office/powerpoint/2010/main" val="3929999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776787"/>
            <a:ext cx="7662333" cy="5632312"/>
          </a:xfrm>
          <a:prstGeom prst="rect">
            <a:avLst/>
          </a:prstGeom>
        </p:spPr>
        <p:txBody>
          <a:bodyPr wrap="square">
            <a:spAutoFit/>
          </a:bodyPr>
          <a:lstStyle/>
          <a:p>
            <a:pPr algn="just"/>
            <a:r>
              <a:rPr lang="en-US" dirty="0">
                <a:latin typeface="Arial"/>
                <a:cs typeface="Arial"/>
              </a:rPr>
              <a:t>A </a:t>
            </a:r>
            <a:r>
              <a:rPr lang="en-US" b="1" dirty="0">
                <a:latin typeface="Arial"/>
                <a:cs typeface="Arial"/>
              </a:rPr>
              <a:t>gear kinematic  pair </a:t>
            </a:r>
            <a:r>
              <a:rPr lang="en-US" dirty="0">
                <a:latin typeface="Arial"/>
                <a:cs typeface="Arial"/>
              </a:rPr>
              <a:t>(</a:t>
            </a:r>
            <a:r>
              <a:rPr lang="en-US" i="1" dirty="0">
                <a:latin typeface="Arial"/>
                <a:cs typeface="Arial"/>
              </a:rPr>
              <a:t>G</a:t>
            </a:r>
            <a:r>
              <a:rPr lang="en-US" dirty="0">
                <a:latin typeface="Arial"/>
                <a:cs typeface="Arial"/>
              </a:rPr>
              <a:t>) (Fig. 14) permits one gear to roll and slide with respect to the other at the point of contact between two meshing teeth, i.e. </a:t>
            </a:r>
            <a:r>
              <a:rPr lang="en-US" i="1" dirty="0">
                <a:latin typeface="Arial"/>
                <a:cs typeface="Arial"/>
              </a:rPr>
              <a:t>H</a:t>
            </a:r>
            <a:r>
              <a:rPr lang="en-US" dirty="0">
                <a:latin typeface="Arial"/>
                <a:cs typeface="Arial"/>
              </a:rPr>
              <a:t>=2 and </a:t>
            </a:r>
            <a:r>
              <a:rPr lang="en-US" i="1" dirty="0">
                <a:latin typeface="Arial"/>
                <a:cs typeface="Arial"/>
              </a:rPr>
              <a:t>S</a:t>
            </a:r>
            <a:r>
              <a:rPr lang="en-US" dirty="0">
                <a:latin typeface="Arial"/>
                <a:cs typeface="Arial"/>
              </a:rPr>
              <a:t>=4</a:t>
            </a:r>
            <a:endParaRPr lang="en-AU" dirty="0">
              <a:latin typeface="Arial"/>
              <a:cs typeface="Arial"/>
            </a:endParaRPr>
          </a:p>
          <a:p>
            <a:r>
              <a:rPr lang="en-US" dirty="0">
                <a:latin typeface="Arial"/>
                <a:cs typeface="Arial"/>
              </a:rPr>
              <a:t> </a:t>
            </a:r>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endParaRPr lang="en-US" dirty="0" smtClean="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en-US" dirty="0">
                <a:latin typeface="Arial"/>
                <a:cs typeface="Arial"/>
              </a:rPr>
              <a:t>. 14</a:t>
            </a:r>
            <a:endParaRPr lang="en-AU" dirty="0">
              <a:latin typeface="Arial"/>
              <a:cs typeface="Arial"/>
            </a:endParaRPr>
          </a:p>
        </p:txBody>
      </p:sp>
      <p:pic>
        <p:nvPicPr>
          <p:cNvPr id="3" name="Picture 2" descr="Drawing2-Layout5.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36689" t="24898" r="33512" b="30235"/>
          <a:stretch/>
        </p:blipFill>
        <p:spPr>
          <a:xfrm>
            <a:off x="2332883" y="1428832"/>
            <a:ext cx="4878943" cy="4653754"/>
          </a:xfrm>
          <a:prstGeom prst="rect">
            <a:avLst/>
          </a:prstGeom>
        </p:spPr>
      </p:pic>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13</a:t>
            </a:r>
            <a:endParaRPr lang="en-US" dirty="0">
              <a:latin typeface="Arial"/>
              <a:cs typeface="Arial"/>
            </a:endParaRPr>
          </a:p>
        </p:txBody>
      </p:sp>
    </p:spTree>
    <p:extLst>
      <p:ext uri="{BB962C8B-B14F-4D97-AF65-F5344CB8AC3E}">
        <p14:creationId xmlns:p14="http://schemas.microsoft.com/office/powerpoint/2010/main" val="3236880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1444" y="494130"/>
            <a:ext cx="7845777" cy="6186310"/>
          </a:xfrm>
          <a:prstGeom prst="rect">
            <a:avLst/>
          </a:prstGeom>
        </p:spPr>
        <p:txBody>
          <a:bodyPr wrap="square">
            <a:spAutoFit/>
          </a:bodyPr>
          <a:lstStyle/>
          <a:p>
            <a:pPr algn="just"/>
            <a:r>
              <a:rPr lang="en-US" dirty="0">
                <a:latin typeface="Arial"/>
                <a:cs typeface="Arial"/>
              </a:rPr>
              <a:t>A</a:t>
            </a:r>
            <a:r>
              <a:rPr lang="en-US" b="1" dirty="0">
                <a:latin typeface="Arial"/>
                <a:cs typeface="Arial"/>
              </a:rPr>
              <a:t> cam </a:t>
            </a:r>
            <a:r>
              <a:rPr lang="en-US" b="1" dirty="0" smtClean="0">
                <a:latin typeface="Arial"/>
                <a:cs typeface="Arial"/>
              </a:rPr>
              <a:t>pair </a:t>
            </a:r>
            <a:r>
              <a:rPr lang="en-US" dirty="0" smtClean="0">
                <a:latin typeface="Arial"/>
                <a:cs typeface="Arial"/>
              </a:rPr>
              <a:t>(</a:t>
            </a:r>
            <a:r>
              <a:rPr lang="en-US" i="1" dirty="0" err="1">
                <a:latin typeface="Arial"/>
                <a:cs typeface="Arial"/>
              </a:rPr>
              <a:t>C</a:t>
            </a:r>
            <a:r>
              <a:rPr lang="en-US" i="1" baseline="-25000" dirty="0" err="1">
                <a:latin typeface="Arial"/>
                <a:cs typeface="Arial"/>
              </a:rPr>
              <a:t>p</a:t>
            </a:r>
            <a:r>
              <a:rPr lang="en-US" dirty="0">
                <a:latin typeface="Arial"/>
                <a:cs typeface="Arial"/>
              </a:rPr>
              <a:t>) </a:t>
            </a:r>
            <a:r>
              <a:rPr lang="en-US" b="1" dirty="0" smtClean="0">
                <a:latin typeface="Arial"/>
                <a:cs typeface="Arial"/>
              </a:rPr>
              <a:t> </a:t>
            </a:r>
            <a:r>
              <a:rPr lang="en-US" dirty="0" smtClean="0">
                <a:latin typeface="Arial"/>
                <a:cs typeface="Arial"/>
              </a:rPr>
              <a:t>(</a:t>
            </a:r>
            <a:r>
              <a:rPr lang="en-US" dirty="0">
                <a:latin typeface="Arial"/>
                <a:cs typeface="Arial"/>
              </a:rPr>
              <a:t>Fig. 15) is similar to the gear pair except that a spring is usually used to keep the two paired elements in contact, i.e. </a:t>
            </a:r>
            <a:r>
              <a:rPr lang="en-US" i="1" dirty="0">
                <a:latin typeface="Arial"/>
                <a:cs typeface="Arial"/>
              </a:rPr>
              <a:t>H</a:t>
            </a:r>
            <a:r>
              <a:rPr lang="en-US" dirty="0">
                <a:latin typeface="Arial"/>
                <a:cs typeface="Arial"/>
              </a:rPr>
              <a:t>=2 and </a:t>
            </a:r>
            <a:r>
              <a:rPr lang="en-US" i="1" dirty="0">
                <a:latin typeface="Arial"/>
                <a:cs typeface="Arial"/>
              </a:rPr>
              <a:t>S</a:t>
            </a:r>
            <a:r>
              <a:rPr lang="en-US" dirty="0">
                <a:latin typeface="Arial"/>
                <a:cs typeface="Arial"/>
              </a:rPr>
              <a:t>=</a:t>
            </a:r>
            <a:r>
              <a:rPr lang="en-US" dirty="0" smtClean="0">
                <a:latin typeface="Arial"/>
                <a:cs typeface="Arial"/>
              </a:rPr>
              <a:t>4</a:t>
            </a:r>
          </a:p>
          <a:p>
            <a:endParaRPr lang="en-US" dirty="0">
              <a:latin typeface="Arial"/>
              <a:cs typeface="Arial"/>
            </a:endParaRPr>
          </a:p>
          <a:p>
            <a:endParaRPr lang="en-US" dirty="0" smtClean="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r>
              <a:rPr lang="en-US" dirty="0" smtClean="0">
                <a:latin typeface="Arial"/>
                <a:cs typeface="Arial"/>
              </a:rPr>
              <a:t>Fig</a:t>
            </a:r>
            <a:r>
              <a:rPr lang="en-US" dirty="0">
                <a:latin typeface="Arial"/>
                <a:cs typeface="Arial"/>
              </a:rPr>
              <a:t>. 15</a:t>
            </a:r>
            <a:endParaRPr lang="en-AU" dirty="0">
              <a:latin typeface="Arial"/>
              <a:cs typeface="Arial"/>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14</a:t>
            </a:r>
            <a:endParaRPr lang="en-US" dirty="0">
              <a:latin typeface="Arial"/>
              <a:cs typeface="Arial"/>
            </a:endParaRPr>
          </a:p>
        </p:txBody>
      </p:sp>
      <p:pic>
        <p:nvPicPr>
          <p:cNvPr id="2" name="Picture 1" descr="Drawing2-Layout7.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5263" t="1559" r="36060" b="14846"/>
          <a:stretch/>
        </p:blipFill>
        <p:spPr>
          <a:xfrm>
            <a:off x="2250637" y="1144310"/>
            <a:ext cx="4740169" cy="5159393"/>
          </a:xfrm>
          <a:prstGeom prst="rect">
            <a:avLst/>
          </a:prstGeom>
        </p:spPr>
      </p:pic>
    </p:spTree>
    <p:extLst>
      <p:ext uri="{BB962C8B-B14F-4D97-AF65-F5344CB8AC3E}">
        <p14:creationId xmlns:p14="http://schemas.microsoft.com/office/powerpoint/2010/main" val="2833717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2556" y="785336"/>
            <a:ext cx="7648222" cy="5355313"/>
          </a:xfrm>
          <a:prstGeom prst="rect">
            <a:avLst/>
          </a:prstGeom>
        </p:spPr>
        <p:txBody>
          <a:bodyPr wrap="square">
            <a:spAutoFit/>
          </a:bodyPr>
          <a:lstStyle/>
          <a:p>
            <a:pPr algn="just"/>
            <a:r>
              <a:rPr lang="en-US" dirty="0" smtClean="0">
                <a:latin typeface="Arial"/>
                <a:cs typeface="Arial"/>
              </a:rPr>
              <a:t>A</a:t>
            </a:r>
            <a:r>
              <a:rPr lang="en-US" b="1" dirty="0" smtClean="0">
                <a:latin typeface="Arial"/>
                <a:cs typeface="Arial"/>
              </a:rPr>
              <a:t> universal joint </a:t>
            </a:r>
            <a:r>
              <a:rPr lang="en-US" dirty="0" smtClean="0">
                <a:latin typeface="Arial"/>
                <a:cs typeface="Arial"/>
              </a:rPr>
              <a:t>(</a:t>
            </a:r>
            <a:r>
              <a:rPr lang="en-US" i="1" dirty="0" smtClean="0">
                <a:latin typeface="Arial"/>
                <a:cs typeface="Arial"/>
              </a:rPr>
              <a:t>U</a:t>
            </a:r>
            <a:r>
              <a:rPr lang="en-US" dirty="0" smtClean="0">
                <a:latin typeface="Arial"/>
                <a:cs typeface="Arial"/>
              </a:rPr>
              <a:t>) (Fig 16) is essentially a combination of two intersecting revolute joints. Hence </a:t>
            </a:r>
            <a:r>
              <a:rPr lang="en-US" i="1" dirty="0" smtClean="0">
                <a:latin typeface="Arial"/>
                <a:cs typeface="Arial"/>
              </a:rPr>
              <a:t>H</a:t>
            </a:r>
            <a:r>
              <a:rPr lang="ru-RU" dirty="0" smtClean="0">
                <a:latin typeface="Arial"/>
                <a:cs typeface="Arial"/>
              </a:rPr>
              <a:t>=2 </a:t>
            </a:r>
            <a:r>
              <a:rPr lang="en-US" dirty="0" smtClean="0">
                <a:latin typeface="Arial"/>
                <a:cs typeface="Arial"/>
              </a:rPr>
              <a:t>and </a:t>
            </a:r>
            <a:r>
              <a:rPr lang="en-US" i="1" dirty="0" smtClean="0">
                <a:latin typeface="Arial"/>
                <a:cs typeface="Arial"/>
              </a:rPr>
              <a:t>S</a:t>
            </a:r>
            <a:r>
              <a:rPr lang="ru-RU" dirty="0" smtClean="0">
                <a:latin typeface="Arial"/>
                <a:cs typeface="Arial"/>
              </a:rPr>
              <a:t>=4.</a:t>
            </a:r>
            <a:endParaRPr lang="en-AU" dirty="0" smtClean="0">
              <a:latin typeface="Arial"/>
              <a:cs typeface="Arial"/>
            </a:endParaRPr>
          </a:p>
          <a:p>
            <a:endParaRPr lang="en-AU" dirty="0" smtClean="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r>
              <a:rPr lang="en-US" dirty="0" smtClean="0">
                <a:latin typeface="Arial"/>
                <a:cs typeface="Arial"/>
              </a:rPr>
              <a:t>Fig</a:t>
            </a:r>
            <a:r>
              <a:rPr lang="ru-RU" dirty="0">
                <a:latin typeface="Arial"/>
                <a:cs typeface="Arial"/>
              </a:rPr>
              <a:t>. 16</a:t>
            </a:r>
            <a:endParaRPr lang="en-AU" dirty="0">
              <a:latin typeface="Arial"/>
              <a:cs typeface="Arial"/>
            </a:endParaRPr>
          </a:p>
        </p:txBody>
      </p:sp>
      <p:pic>
        <p:nvPicPr>
          <p:cNvPr id="2" name="Picture 1" descr="IMAG0018.JP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2074" t="48964" r="15256" b="25358"/>
          <a:stretch/>
        </p:blipFill>
        <p:spPr>
          <a:xfrm>
            <a:off x="1481558" y="1864677"/>
            <a:ext cx="6309857" cy="3824141"/>
          </a:xfrm>
          <a:prstGeom prst="rect">
            <a:avLst/>
          </a:prstGeom>
        </p:spPr>
      </p:pic>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15</a:t>
            </a:r>
            <a:endParaRPr lang="en-US" dirty="0">
              <a:latin typeface="Arial"/>
              <a:cs typeface="Arial"/>
            </a:endParaRPr>
          </a:p>
        </p:txBody>
      </p:sp>
    </p:spTree>
    <p:extLst>
      <p:ext uri="{BB962C8B-B14F-4D97-AF65-F5344CB8AC3E}">
        <p14:creationId xmlns:p14="http://schemas.microsoft.com/office/powerpoint/2010/main" val="347747703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86555" y="1223511"/>
            <a:ext cx="7182556" cy="3416320"/>
          </a:xfrm>
          <a:prstGeom prst="rect">
            <a:avLst/>
          </a:prstGeom>
        </p:spPr>
        <p:txBody>
          <a:bodyPr wrap="square">
            <a:spAutoFit/>
          </a:bodyPr>
          <a:lstStyle/>
          <a:p>
            <a:r>
              <a:rPr lang="en-US" dirty="0">
                <a:latin typeface="Arial"/>
                <a:cs typeface="Arial"/>
              </a:rPr>
              <a:t>According to the number of constraints the kinematic pairs can be classified into five classes</a:t>
            </a:r>
            <a:r>
              <a:rPr lang="en-US" dirty="0" smtClean="0">
                <a:latin typeface="Arial"/>
                <a:cs typeface="Arial"/>
              </a:rPr>
              <a:t>.</a:t>
            </a:r>
          </a:p>
          <a:p>
            <a:r>
              <a:rPr lang="en-US" dirty="0" smtClean="0">
                <a:latin typeface="Arial"/>
                <a:cs typeface="Arial"/>
              </a:rPr>
              <a:t> </a:t>
            </a:r>
          </a:p>
          <a:p>
            <a:r>
              <a:rPr lang="en-US" b="1" dirty="0" smtClean="0">
                <a:latin typeface="Arial"/>
                <a:cs typeface="Arial"/>
              </a:rPr>
              <a:t>Number </a:t>
            </a:r>
            <a:r>
              <a:rPr lang="en-US" b="1" dirty="0">
                <a:latin typeface="Arial"/>
                <a:cs typeface="Arial"/>
              </a:rPr>
              <a:t>of class </a:t>
            </a:r>
            <a:r>
              <a:rPr lang="en-US" dirty="0">
                <a:latin typeface="Arial"/>
                <a:cs typeface="Arial"/>
              </a:rPr>
              <a:t>of a kinematic pair coincides with the number of constraints. </a:t>
            </a:r>
            <a:endParaRPr lang="en-US" dirty="0" smtClean="0">
              <a:latin typeface="Arial"/>
              <a:cs typeface="Arial"/>
            </a:endParaRPr>
          </a:p>
          <a:p>
            <a:endParaRPr lang="en-US" dirty="0">
              <a:latin typeface="Arial"/>
              <a:cs typeface="Arial"/>
            </a:endParaRPr>
          </a:p>
          <a:p>
            <a:r>
              <a:rPr lang="en-US" dirty="0" smtClean="0">
                <a:latin typeface="Arial"/>
                <a:cs typeface="Arial"/>
              </a:rPr>
              <a:t>For </a:t>
            </a:r>
            <a:r>
              <a:rPr lang="en-US" dirty="0">
                <a:latin typeface="Arial"/>
                <a:cs typeface="Arial"/>
              </a:rPr>
              <a:t>example, the revolute, prismatic, helical joints belong to the joints of the </a:t>
            </a:r>
            <a:r>
              <a:rPr lang="en-US" b="1" dirty="0">
                <a:latin typeface="Arial"/>
                <a:cs typeface="Arial"/>
              </a:rPr>
              <a:t>fifth class</a:t>
            </a:r>
            <a:r>
              <a:rPr lang="en-US" dirty="0">
                <a:latin typeface="Arial"/>
                <a:cs typeface="Arial"/>
              </a:rPr>
              <a:t>,</a:t>
            </a:r>
            <a:r>
              <a:rPr lang="en-US" b="1" dirty="0">
                <a:latin typeface="Arial"/>
                <a:cs typeface="Arial"/>
              </a:rPr>
              <a:t> </a:t>
            </a:r>
            <a:r>
              <a:rPr lang="en-US" dirty="0">
                <a:latin typeface="Arial"/>
                <a:cs typeface="Arial"/>
              </a:rPr>
              <a:t>the cylindrical, gear, cam kinematic pairs belong to the kinematic pairs of the </a:t>
            </a:r>
            <a:r>
              <a:rPr lang="en-US" b="1" dirty="0">
                <a:latin typeface="Arial"/>
                <a:cs typeface="Arial"/>
              </a:rPr>
              <a:t>fourth class</a:t>
            </a:r>
            <a:r>
              <a:rPr lang="en-US" dirty="0">
                <a:latin typeface="Arial"/>
                <a:cs typeface="Arial"/>
              </a:rPr>
              <a:t>, the spherical and plane kinematic pairs belong the kinematic pairs of the </a:t>
            </a:r>
            <a:r>
              <a:rPr lang="en-US" b="1" dirty="0">
                <a:latin typeface="Arial"/>
                <a:cs typeface="Arial"/>
              </a:rPr>
              <a:t>third class, </a:t>
            </a:r>
            <a:r>
              <a:rPr lang="en-US" dirty="0">
                <a:latin typeface="Arial"/>
                <a:cs typeface="Arial"/>
              </a:rPr>
              <a:t>the gear, cam, universal kinematic pairs belong to the kinematic pairs of the </a:t>
            </a:r>
            <a:r>
              <a:rPr lang="en-US" b="1" dirty="0">
                <a:latin typeface="Arial"/>
                <a:cs typeface="Arial"/>
              </a:rPr>
              <a:t>second class. </a:t>
            </a:r>
            <a:endParaRPr lang="en-AU" dirty="0">
              <a:latin typeface="Arial"/>
              <a:cs typeface="Arial"/>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16</a:t>
            </a:r>
            <a:endParaRPr lang="en-US" dirty="0">
              <a:latin typeface="Arial"/>
              <a:cs typeface="Arial"/>
            </a:endParaRPr>
          </a:p>
        </p:txBody>
      </p:sp>
    </p:spTree>
    <p:extLst>
      <p:ext uri="{BB962C8B-B14F-4D97-AF65-F5344CB8AC3E}">
        <p14:creationId xmlns:p14="http://schemas.microsoft.com/office/powerpoint/2010/main" val="28819492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36439" y="1417481"/>
            <a:ext cx="7859888" cy="3693319"/>
          </a:xfrm>
          <a:prstGeom prst="rect">
            <a:avLst/>
          </a:prstGeom>
        </p:spPr>
        <p:txBody>
          <a:bodyPr wrap="square">
            <a:spAutoFit/>
          </a:bodyPr>
          <a:lstStyle/>
          <a:p>
            <a:pPr algn="just"/>
            <a:r>
              <a:rPr lang="en-US" dirty="0">
                <a:latin typeface="Arial"/>
                <a:cs typeface="Arial"/>
              </a:rPr>
              <a:t>According to the type of contact of the kinematic pairs elements, kinematic pairs can be classified into </a:t>
            </a:r>
            <a:r>
              <a:rPr lang="en-US" b="1" dirty="0">
                <a:latin typeface="Arial"/>
                <a:cs typeface="Arial"/>
              </a:rPr>
              <a:t>lower</a:t>
            </a:r>
            <a:r>
              <a:rPr lang="en-US" dirty="0">
                <a:latin typeface="Arial"/>
                <a:cs typeface="Arial"/>
              </a:rPr>
              <a:t> and </a:t>
            </a:r>
            <a:r>
              <a:rPr lang="en-US" b="1" dirty="0">
                <a:latin typeface="Arial"/>
                <a:cs typeface="Arial"/>
              </a:rPr>
              <a:t>higher pairs</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If two elements of a kinematic pair have surface contact, the kinematic pair is called a </a:t>
            </a:r>
            <a:r>
              <a:rPr lang="en-US" b="1" dirty="0">
                <a:latin typeface="Arial"/>
                <a:cs typeface="Arial"/>
              </a:rPr>
              <a:t>lower kinematic pair. </a:t>
            </a:r>
            <a:r>
              <a:rPr lang="en-US" dirty="0">
                <a:latin typeface="Arial"/>
                <a:cs typeface="Arial"/>
              </a:rPr>
              <a:t>The revolute, prismatic, cylindrical, helical, spherical, plane, universal pairs are the lower kinematic pairs. Since the two links of a lower pair are connected by a surface, the pressure between the two links is a lower</a:t>
            </a:r>
            <a:r>
              <a:rPr lang="en-US" dirty="0" smtClean="0">
                <a:latin typeface="Arial"/>
                <a:cs typeface="Arial"/>
              </a:rPr>
              <a:t>.</a:t>
            </a:r>
          </a:p>
          <a:p>
            <a:pPr algn="just"/>
            <a:endParaRPr lang="en-AU" dirty="0">
              <a:latin typeface="Arial"/>
              <a:cs typeface="Arial"/>
            </a:endParaRPr>
          </a:p>
          <a:p>
            <a:pPr algn="just"/>
            <a:r>
              <a:rPr lang="en-US" dirty="0">
                <a:latin typeface="Arial"/>
                <a:cs typeface="Arial"/>
              </a:rPr>
              <a:t>A kinematic pair is called a</a:t>
            </a:r>
            <a:r>
              <a:rPr lang="en-US" b="1" dirty="0">
                <a:latin typeface="Arial"/>
                <a:cs typeface="Arial"/>
              </a:rPr>
              <a:t> higher pair </a:t>
            </a:r>
            <a:r>
              <a:rPr lang="en-US" dirty="0">
                <a:latin typeface="Arial"/>
                <a:cs typeface="Arial"/>
              </a:rPr>
              <a:t>if the pair elements are in contact at a point or along a line. The gear and cam pairs are the higher pairs. Since the two links of a higher pair are connected by a point or a line, the pressure between the two links is higher.</a:t>
            </a:r>
            <a:endParaRPr lang="en-AU" dirty="0">
              <a:latin typeface="Arial"/>
              <a:cs typeface="Arial"/>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17</a:t>
            </a:r>
            <a:endParaRPr lang="en-US" dirty="0">
              <a:latin typeface="Arial"/>
              <a:cs typeface="Arial"/>
            </a:endParaRPr>
          </a:p>
        </p:txBody>
      </p:sp>
    </p:spTree>
    <p:extLst>
      <p:ext uri="{BB962C8B-B14F-4D97-AF65-F5344CB8AC3E}">
        <p14:creationId xmlns:p14="http://schemas.microsoft.com/office/powerpoint/2010/main" val="4060109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25208" y="670120"/>
            <a:ext cx="7591779" cy="5793894"/>
          </a:xfrm>
          <a:prstGeom prst="rect">
            <a:avLst/>
          </a:prstGeom>
        </p:spPr>
        <p:txBody>
          <a:bodyPr wrap="square">
            <a:spAutoFit/>
          </a:bodyPr>
          <a:lstStyle/>
          <a:p>
            <a:r>
              <a:rPr lang="en-US" b="1" dirty="0">
                <a:latin typeface="Arial"/>
                <a:cs typeface="Arial"/>
              </a:rPr>
              <a:t>2. Hard Automation and Flexible </a:t>
            </a:r>
            <a:r>
              <a:rPr lang="en-US" b="1" dirty="0" smtClean="0">
                <a:latin typeface="Arial"/>
                <a:cs typeface="Arial"/>
              </a:rPr>
              <a:t>Automation</a:t>
            </a:r>
          </a:p>
          <a:p>
            <a:endParaRPr lang="en-AU" dirty="0">
              <a:latin typeface="Arial"/>
              <a:cs typeface="Arial"/>
            </a:endParaRPr>
          </a:p>
          <a:p>
            <a:pPr lvl="0" defTabSz="914400" fontAlgn="base">
              <a:spcBef>
                <a:spcPct val="0"/>
              </a:spcBef>
              <a:spcAft>
                <a:spcPct val="0"/>
              </a:spcAft>
            </a:pPr>
            <a:r>
              <a:rPr lang="en-US" dirty="0">
                <a:latin typeface="Arial"/>
                <a:cs typeface="Arial"/>
              </a:rPr>
              <a:t>The manufacturing automation is subdivided into the </a:t>
            </a:r>
            <a:r>
              <a:rPr lang="en-US" b="1" dirty="0">
                <a:latin typeface="Arial"/>
                <a:cs typeface="Arial"/>
              </a:rPr>
              <a:t>hard automation</a:t>
            </a:r>
            <a:r>
              <a:rPr lang="en-US" dirty="0">
                <a:latin typeface="Arial"/>
                <a:cs typeface="Arial"/>
              </a:rPr>
              <a:t> and </a:t>
            </a:r>
            <a:r>
              <a:rPr lang="en-US" b="1" dirty="0">
                <a:latin typeface="Arial"/>
                <a:cs typeface="Arial"/>
              </a:rPr>
              <a:t>flexible automation</a:t>
            </a:r>
            <a:r>
              <a:rPr lang="en-US" dirty="0" smtClean="0">
                <a:latin typeface="Arial"/>
                <a:cs typeface="Arial"/>
              </a:rPr>
              <a:t>.</a:t>
            </a:r>
            <a:r>
              <a:rPr lang="en-US" dirty="0" smtClean="0">
                <a:latin typeface="Arial" pitchFamily="34" charset="0"/>
                <a:ea typeface="Calibri" pitchFamily="34" charset="0"/>
                <a:cs typeface="Arial" pitchFamily="34" charset="0"/>
              </a:rPr>
              <a:t> </a:t>
            </a:r>
          </a:p>
          <a:p>
            <a:pPr lvl="0" defTabSz="914400" fontAlgn="base">
              <a:spcBef>
                <a:spcPct val="0"/>
              </a:spcBef>
              <a:spcAft>
                <a:spcPct val="0"/>
              </a:spcAft>
            </a:pPr>
            <a:endParaRPr lang="en-US" dirty="0" smtClean="0">
              <a:latin typeface="Arial" pitchFamily="34" charset="0"/>
              <a:ea typeface="Calibri" pitchFamily="34" charset="0"/>
              <a:cs typeface="Arial" pitchFamily="34" charset="0"/>
            </a:endParaRPr>
          </a:p>
          <a:p>
            <a:pPr lvl="0" defTabSz="914400" fontAlgn="base">
              <a:spcBef>
                <a:spcPct val="0"/>
              </a:spcBef>
              <a:spcAft>
                <a:spcPct val="0"/>
              </a:spcAft>
            </a:pPr>
            <a:endParaRPr lang="en-US" sz="600" dirty="0" smtClean="0">
              <a:latin typeface="Arial" pitchFamily="34" charset="0"/>
              <a:ea typeface="Calibri" pitchFamily="34" charset="0"/>
              <a:cs typeface="Arial" pitchFamily="34" charset="0"/>
            </a:endParaRPr>
          </a:p>
          <a:p>
            <a:pPr lvl="0" defTabSz="914400" fontAlgn="base">
              <a:spcBef>
                <a:spcPct val="0"/>
              </a:spcBef>
              <a:spcAft>
                <a:spcPct val="0"/>
              </a:spcAft>
            </a:pPr>
            <a:r>
              <a:rPr lang="en-US" dirty="0" smtClean="0">
                <a:latin typeface="Arial" pitchFamily="34" charset="0"/>
                <a:ea typeface="Calibri" pitchFamily="34" charset="0"/>
                <a:cs typeface="Arial" pitchFamily="34" charset="0"/>
              </a:rPr>
              <a:t>In hard automation each mechanism or machine performs one predetermined task, for example, packaging, sewing, etc. </a:t>
            </a:r>
          </a:p>
          <a:p>
            <a:pPr lvl="0" defTabSz="914400" fontAlgn="base">
              <a:spcBef>
                <a:spcPct val="0"/>
              </a:spcBef>
              <a:spcAft>
                <a:spcPct val="0"/>
              </a:spcAft>
            </a:pPr>
            <a:endParaRPr lang="en-US" dirty="0" smtClean="0">
              <a:latin typeface="Arial" pitchFamily="34" charset="0"/>
              <a:ea typeface="Calibri" pitchFamily="34" charset="0"/>
              <a:cs typeface="Arial" pitchFamily="34" charset="0"/>
            </a:endParaRPr>
          </a:p>
          <a:p>
            <a:pPr lvl="0" defTabSz="914400" fontAlgn="base">
              <a:spcBef>
                <a:spcPct val="0"/>
              </a:spcBef>
              <a:spcAft>
                <a:spcPct val="0"/>
              </a:spcAft>
            </a:pPr>
            <a:endParaRPr lang="ru-RU" sz="600" dirty="0" smtClean="0">
              <a:latin typeface="Arial" pitchFamily="34" charset="0"/>
              <a:cs typeface="Arial" pitchFamily="34" charset="0"/>
            </a:endParaRPr>
          </a:p>
          <a:p>
            <a:pPr lvl="0" defTabSz="914400" eaLnBrk="0" fontAlgn="base" hangingPunct="0">
              <a:spcBef>
                <a:spcPct val="0"/>
              </a:spcBef>
              <a:spcAft>
                <a:spcPct val="0"/>
              </a:spcAft>
            </a:pPr>
            <a:r>
              <a:rPr lang="en-US" dirty="0" smtClean="0">
                <a:latin typeface="Arial" pitchFamily="34" charset="0"/>
                <a:ea typeface="Calibri" pitchFamily="34" charset="0"/>
                <a:cs typeface="Arial" pitchFamily="34" charset="0"/>
              </a:rPr>
              <a:t>However, in manufacturing it is necessary to perform several  production tasks  by one mechanism or machine. Curry out of several production tasks is provided by manipulating robot. Because the robot manipulators are controlled by computer or microprocessors, they can easily be reprogrammed for different production tasks. This type of automation is called a</a:t>
            </a:r>
            <a:r>
              <a:rPr lang="en-US" b="1" dirty="0" smtClean="0">
                <a:latin typeface="Arial" pitchFamily="34" charset="0"/>
                <a:ea typeface="Calibri" pitchFamily="34" charset="0"/>
                <a:cs typeface="Arial" pitchFamily="34" charset="0"/>
              </a:rPr>
              <a:t> flexible automation.</a:t>
            </a:r>
            <a:r>
              <a:rPr lang="en-US" dirty="0" smtClean="0">
                <a:latin typeface="Arial" pitchFamily="34" charset="0"/>
                <a:ea typeface="Calibri" pitchFamily="34" charset="0"/>
                <a:cs typeface="Arial" pitchFamily="34" charset="0"/>
              </a:rPr>
              <a:t> </a:t>
            </a:r>
            <a:endParaRPr lang="en-US" dirty="0" smtClean="0">
              <a:latin typeface="Arial" pitchFamily="34" charset="0"/>
              <a:cs typeface="Arial" pitchFamily="34" charset="0"/>
            </a:endParaRPr>
          </a:p>
          <a:p>
            <a:pPr algn="just">
              <a:lnSpc>
                <a:spcPct val="150000"/>
              </a:lnSpc>
            </a:pPr>
            <a:endParaRPr lang="en-US" dirty="0" smtClean="0">
              <a:latin typeface="Arial"/>
              <a:cs typeface="Arial"/>
            </a:endParaRPr>
          </a:p>
          <a:p>
            <a:pPr algn="just">
              <a:lnSpc>
                <a:spcPct val="150000"/>
              </a:lnSpc>
            </a:pPr>
            <a:endParaRPr lang="en-US" dirty="0" smtClean="0">
              <a:latin typeface="Arial"/>
              <a:cs typeface="Arial"/>
            </a:endParaRPr>
          </a:p>
          <a:p>
            <a:pPr algn="just">
              <a:lnSpc>
                <a:spcPct val="150000"/>
              </a:lnSpc>
            </a:pPr>
            <a:endParaRPr lang="en-AU" dirty="0">
              <a:latin typeface="Arial"/>
              <a:cs typeface="Arial"/>
            </a:endParaRPr>
          </a:p>
          <a:p>
            <a:pPr algn="just">
              <a:lnSpc>
                <a:spcPct val="150000"/>
              </a:lnSpc>
            </a:pPr>
            <a:endParaRPr lang="ru-RU" dirty="0">
              <a:latin typeface="Arial"/>
              <a:cs typeface="Arial"/>
            </a:endParaRPr>
          </a:p>
        </p:txBody>
      </p:sp>
      <p:sp>
        <p:nvSpPr>
          <p:cNvPr id="6" name="TextBox 5"/>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3</a:t>
            </a:r>
            <a:endParaRPr lang="en-US" dirty="0">
              <a:latin typeface="Arial"/>
              <a:cs typeface="Arial"/>
            </a:endParaRPr>
          </a:p>
        </p:txBody>
      </p:sp>
    </p:spTree>
    <p:extLst>
      <p:ext uri="{BB962C8B-B14F-4D97-AF65-F5344CB8AC3E}">
        <p14:creationId xmlns:p14="http://schemas.microsoft.com/office/powerpoint/2010/main" val="2232627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0" y="456682"/>
            <a:ext cx="8297333" cy="5909311"/>
          </a:xfrm>
          <a:prstGeom prst="rect">
            <a:avLst/>
          </a:prstGeom>
        </p:spPr>
        <p:txBody>
          <a:bodyPr wrap="square">
            <a:spAutoFit/>
          </a:bodyPr>
          <a:lstStyle/>
          <a:p>
            <a:pPr lvl="0"/>
            <a:r>
              <a:rPr lang="en-US" b="1" dirty="0" smtClean="0">
                <a:latin typeface="Arial"/>
                <a:cs typeface="Arial"/>
              </a:rPr>
              <a:t>3. Kinematic Chains</a:t>
            </a:r>
          </a:p>
          <a:p>
            <a:pPr lvl="0" algn="just"/>
            <a:endParaRPr lang="en-AU" dirty="0">
              <a:latin typeface="Arial"/>
              <a:cs typeface="Arial"/>
            </a:endParaRPr>
          </a:p>
          <a:p>
            <a:pPr algn="just"/>
            <a:r>
              <a:rPr lang="en-US" dirty="0">
                <a:latin typeface="Arial"/>
                <a:cs typeface="Arial"/>
              </a:rPr>
              <a:t>An assemblage of links that are connected by joints is called a </a:t>
            </a:r>
            <a:r>
              <a:rPr lang="en-US" b="1" dirty="0">
                <a:latin typeface="Arial"/>
                <a:cs typeface="Arial"/>
              </a:rPr>
              <a:t>kinematic chain. </a:t>
            </a:r>
            <a:r>
              <a:rPr lang="en-US" dirty="0">
                <a:latin typeface="Arial"/>
                <a:cs typeface="Arial"/>
              </a:rPr>
              <a:t>The kinematic chains are subdivided into the plane (or planar) and spatial kinematic chains, the closed – loop and open – loop kinematic chains.</a:t>
            </a:r>
            <a:endParaRPr lang="en-AU" dirty="0">
              <a:latin typeface="Arial"/>
              <a:cs typeface="Arial"/>
            </a:endParaRPr>
          </a:p>
          <a:p>
            <a:pPr algn="just"/>
            <a:r>
              <a:rPr lang="en-US" dirty="0">
                <a:latin typeface="Arial"/>
                <a:cs typeface="Arial"/>
              </a:rPr>
              <a:t>In </a:t>
            </a:r>
            <a:r>
              <a:rPr lang="en-US" b="1" dirty="0">
                <a:latin typeface="Arial"/>
                <a:cs typeface="Arial"/>
              </a:rPr>
              <a:t>plane kinematic chain</a:t>
            </a:r>
            <a:r>
              <a:rPr lang="en-US" dirty="0">
                <a:latin typeface="Arial"/>
                <a:cs typeface="Arial"/>
              </a:rPr>
              <a:t> all moving links have motion parallel to one fixed plane if one link is fixed. Plane kinematic chains with revolute joints are shown in  Fig. 17 </a:t>
            </a:r>
            <a:endParaRPr lang="en-AU" dirty="0">
              <a:latin typeface="Arial"/>
              <a:cs typeface="Arial"/>
            </a:endParaRPr>
          </a:p>
          <a:p>
            <a:pPr algn="ctr"/>
            <a:endParaRPr lang="en-AU" dirty="0" smtClean="0">
              <a:latin typeface="Arial"/>
              <a:cs typeface="Arial"/>
            </a:endParaRPr>
          </a:p>
          <a:p>
            <a:pPr algn="ctr"/>
            <a:endParaRPr lang="en-AU" dirty="0" smtClean="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AU" dirty="0" smtClean="0">
              <a:latin typeface="Arial"/>
              <a:cs typeface="Arial"/>
            </a:endParaRPr>
          </a:p>
          <a:p>
            <a:pPr algn="ctr"/>
            <a:endParaRPr lang="en-AU" dirty="0" smtClean="0">
              <a:latin typeface="Arial"/>
              <a:cs typeface="Arial"/>
            </a:endParaRPr>
          </a:p>
          <a:p>
            <a:pPr algn="ctr"/>
            <a:endParaRPr lang="en-AU" dirty="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ru-RU" dirty="0">
                <a:latin typeface="Arial"/>
                <a:cs typeface="Arial"/>
              </a:rPr>
              <a:t>. </a:t>
            </a:r>
            <a:r>
              <a:rPr lang="ru-RU" dirty="0" smtClean="0">
                <a:latin typeface="Arial"/>
                <a:cs typeface="Arial"/>
              </a:rPr>
              <a:t>17</a:t>
            </a:r>
            <a:endParaRPr lang="en-AU" dirty="0">
              <a:latin typeface="Arial"/>
              <a:cs typeface="Arial"/>
            </a:endParaRPr>
          </a:p>
          <a:p>
            <a:pPr algn="just"/>
            <a:endParaRPr lang="en-AU" dirty="0">
              <a:latin typeface="Arial"/>
              <a:cs typeface="Arial"/>
            </a:endParaRPr>
          </a:p>
        </p:txBody>
      </p:sp>
      <p:pic>
        <p:nvPicPr>
          <p:cNvPr id="2" name="Picture 1" descr="T&amp;AM - Alikhan.pdf"/>
          <p:cNvPicPr>
            <a:picLocks noChangeAspect="1"/>
          </p:cNvPicPr>
          <p:nvPr/>
        </p:nvPicPr>
        <p:blipFill rotWithShape="1">
          <a:blip r:embed="rId2">
            <a:lum bright="-40000" contrast="40000"/>
            <a:extLst>
              <a:ext uri="{28A0092B-C50C-407E-A947-70E740481C1C}">
                <a14:useLocalDpi xmlns:a14="http://schemas.microsoft.com/office/drawing/2010/main" val="0"/>
              </a:ext>
            </a:extLst>
          </a:blip>
          <a:srcRect l="8976" t="32528" r="3129" b="52616"/>
          <a:stretch/>
        </p:blipFill>
        <p:spPr>
          <a:xfrm>
            <a:off x="563289" y="2976693"/>
            <a:ext cx="8115044" cy="2451349"/>
          </a:xfrm>
          <a:prstGeom prst="rect">
            <a:avLst/>
          </a:prstGeom>
        </p:spPr>
      </p:pic>
      <p:sp>
        <p:nvSpPr>
          <p:cNvPr id="3" name="TextBox 2"/>
          <p:cNvSpPr txBox="1"/>
          <p:nvPr/>
        </p:nvSpPr>
        <p:spPr>
          <a:xfrm>
            <a:off x="912747" y="3142381"/>
            <a:ext cx="389913"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5" name="TextBox 4"/>
          <p:cNvSpPr txBox="1"/>
          <p:nvPr/>
        </p:nvSpPr>
        <p:spPr>
          <a:xfrm>
            <a:off x="2758357" y="3109555"/>
            <a:ext cx="389913" cy="369332"/>
          </a:xfrm>
          <a:prstGeom prst="rect">
            <a:avLst/>
          </a:prstGeom>
          <a:noFill/>
        </p:spPr>
        <p:txBody>
          <a:bodyPr wrap="none" rtlCol="0">
            <a:spAutoFit/>
          </a:bodyPr>
          <a:lstStyle/>
          <a:p>
            <a:r>
              <a:rPr lang="en-US" dirty="0" smtClean="0">
                <a:latin typeface="Arial"/>
                <a:cs typeface="Arial"/>
              </a:rPr>
              <a:t>b)</a:t>
            </a:r>
            <a:endParaRPr lang="en-US" dirty="0">
              <a:latin typeface="Arial"/>
              <a:cs typeface="Arial"/>
            </a:endParaRPr>
          </a:p>
        </p:txBody>
      </p:sp>
      <p:sp>
        <p:nvSpPr>
          <p:cNvPr id="6" name="TextBox 5"/>
          <p:cNvSpPr txBox="1"/>
          <p:nvPr/>
        </p:nvSpPr>
        <p:spPr>
          <a:xfrm>
            <a:off x="4875005" y="3138908"/>
            <a:ext cx="376951"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t>
            </a:r>
            <a:endParaRPr lang="en-US" dirty="0">
              <a:latin typeface="Arial"/>
              <a:cs typeface="Arial"/>
            </a:endParaRPr>
          </a:p>
        </p:txBody>
      </p:sp>
      <p:sp>
        <p:nvSpPr>
          <p:cNvPr id="7" name="TextBox 6"/>
          <p:cNvSpPr txBox="1"/>
          <p:nvPr/>
        </p:nvSpPr>
        <p:spPr>
          <a:xfrm>
            <a:off x="6773395" y="3109555"/>
            <a:ext cx="389913" cy="369332"/>
          </a:xfrm>
          <a:prstGeom prst="rect">
            <a:avLst/>
          </a:prstGeom>
          <a:noFill/>
        </p:spPr>
        <p:txBody>
          <a:bodyPr wrap="none" rtlCol="0">
            <a:spAutoFit/>
          </a:bodyPr>
          <a:lstStyle/>
          <a:p>
            <a:r>
              <a:rPr lang="en-US" dirty="0">
                <a:latin typeface="Arial"/>
                <a:cs typeface="Arial"/>
              </a:rPr>
              <a:t>d</a:t>
            </a:r>
            <a:r>
              <a:rPr lang="en-US" dirty="0" smtClean="0">
                <a:latin typeface="Arial"/>
                <a:cs typeface="Arial"/>
              </a:rPr>
              <a:t>)</a:t>
            </a:r>
            <a:endParaRPr lang="en-US" dirty="0">
              <a:latin typeface="Arial"/>
              <a:cs typeface="Arial"/>
            </a:endParaRPr>
          </a:p>
        </p:txBody>
      </p:sp>
      <p:sp>
        <p:nvSpPr>
          <p:cNvPr id="8" name="TextBox 7"/>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18</a:t>
            </a:r>
            <a:endParaRPr lang="en-US" dirty="0">
              <a:latin typeface="Arial"/>
              <a:cs typeface="Arial"/>
            </a:endParaRPr>
          </a:p>
        </p:txBody>
      </p:sp>
    </p:spTree>
    <p:extLst>
      <p:ext uri="{BB962C8B-B14F-4D97-AF65-F5344CB8AC3E}">
        <p14:creationId xmlns:p14="http://schemas.microsoft.com/office/powerpoint/2010/main" val="35644295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76111" y="566677"/>
            <a:ext cx="7775221" cy="5078314"/>
          </a:xfrm>
          <a:prstGeom prst="rect">
            <a:avLst/>
          </a:prstGeom>
        </p:spPr>
        <p:txBody>
          <a:bodyPr wrap="square">
            <a:spAutoFit/>
          </a:bodyPr>
          <a:lstStyle/>
          <a:p>
            <a:pPr algn="just"/>
            <a:r>
              <a:rPr lang="en-US" dirty="0">
                <a:latin typeface="Arial"/>
                <a:cs typeface="Arial"/>
              </a:rPr>
              <a:t>In </a:t>
            </a:r>
            <a:r>
              <a:rPr lang="en-US" b="1" dirty="0">
                <a:latin typeface="Arial"/>
                <a:cs typeface="Arial"/>
              </a:rPr>
              <a:t>spatial kinematic chain </a:t>
            </a:r>
            <a:r>
              <a:rPr lang="en-US" dirty="0">
                <a:latin typeface="Arial"/>
                <a:cs typeface="Arial"/>
              </a:rPr>
              <a:t>all moving links have motion in intersecting planes if one link is fixed. Spatial kinematic chains with revolute and cylindrical joints are shown in Fig. 18. </a:t>
            </a:r>
            <a:endParaRPr lang="en-AU" dirty="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a:latin typeface="Arial"/>
              <a:cs typeface="Arial"/>
            </a:endParaRPr>
          </a:p>
          <a:p>
            <a:pPr algn="ctr"/>
            <a:endParaRPr lang="en-AU" dirty="0">
              <a:latin typeface="Arial"/>
              <a:cs typeface="Arial"/>
            </a:endParaRPr>
          </a:p>
          <a:p>
            <a:pPr algn="ctr"/>
            <a:endParaRPr lang="en-AU" dirty="0">
              <a:latin typeface="Arial"/>
              <a:cs typeface="Arial"/>
            </a:endParaRPr>
          </a:p>
          <a:p>
            <a:pPr algn="ctr"/>
            <a:r>
              <a:rPr lang="en-US" dirty="0">
                <a:latin typeface="Arial"/>
                <a:cs typeface="Arial"/>
              </a:rPr>
              <a:t>Fig</a:t>
            </a:r>
            <a:r>
              <a:rPr lang="ru-RU" dirty="0">
                <a:latin typeface="Arial"/>
                <a:cs typeface="Arial"/>
              </a:rPr>
              <a:t>. 18</a:t>
            </a:r>
            <a:endParaRPr lang="en-AU" dirty="0">
              <a:latin typeface="Arial"/>
              <a:cs typeface="Arial"/>
            </a:endParaRPr>
          </a:p>
        </p:txBody>
      </p:sp>
      <p:pic>
        <p:nvPicPr>
          <p:cNvPr id="3" name="Picture 2" descr="T&amp;AM - Alikhan.pdf"/>
          <p:cNvPicPr>
            <a:picLocks noChangeAspect="1"/>
          </p:cNvPicPr>
          <p:nvPr/>
        </p:nvPicPr>
        <p:blipFill rotWithShape="1">
          <a:blip r:embed="rId2">
            <a:lum bright="-40000" contrast="40000"/>
            <a:extLst>
              <a:ext uri="{28A0092B-C50C-407E-A947-70E740481C1C}">
                <a14:useLocalDpi xmlns:a14="http://schemas.microsoft.com/office/drawing/2010/main" val="0"/>
              </a:ext>
            </a:extLst>
          </a:blip>
          <a:srcRect l="3138" t="50829" r="9703" b="28423"/>
          <a:stretch/>
        </p:blipFill>
        <p:spPr>
          <a:xfrm>
            <a:off x="776111" y="2056146"/>
            <a:ext cx="7403136" cy="2839818"/>
          </a:xfrm>
          <a:prstGeom prst="rect">
            <a:avLst/>
          </a:prstGeom>
        </p:spPr>
      </p:pic>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19</a:t>
            </a:r>
            <a:endParaRPr lang="en-US" dirty="0">
              <a:latin typeface="Arial"/>
              <a:cs typeface="Arial"/>
            </a:endParaRPr>
          </a:p>
        </p:txBody>
      </p:sp>
      <p:sp>
        <p:nvSpPr>
          <p:cNvPr id="6" name="TextBox 5"/>
          <p:cNvSpPr txBox="1"/>
          <p:nvPr/>
        </p:nvSpPr>
        <p:spPr>
          <a:xfrm>
            <a:off x="1107703" y="2056146"/>
            <a:ext cx="389913"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7" name="TextBox 6"/>
          <p:cNvSpPr txBox="1"/>
          <p:nvPr/>
        </p:nvSpPr>
        <p:spPr>
          <a:xfrm>
            <a:off x="5235315" y="2056146"/>
            <a:ext cx="389913" cy="369332"/>
          </a:xfrm>
          <a:prstGeom prst="rect">
            <a:avLst/>
          </a:prstGeom>
          <a:noFill/>
        </p:spPr>
        <p:txBody>
          <a:bodyPr wrap="none" rtlCol="0">
            <a:spAutoFit/>
          </a:bodyPr>
          <a:lstStyle/>
          <a:p>
            <a:r>
              <a:rPr lang="en-US" dirty="0" smtClean="0">
                <a:latin typeface="Arial"/>
                <a:cs typeface="Arial"/>
              </a:rPr>
              <a:t>b)</a:t>
            </a:r>
            <a:endParaRPr lang="en-US" dirty="0">
              <a:latin typeface="Arial"/>
              <a:cs typeface="Arial"/>
            </a:endParaRPr>
          </a:p>
        </p:txBody>
      </p:sp>
    </p:spTree>
    <p:extLst>
      <p:ext uri="{BB962C8B-B14F-4D97-AF65-F5344CB8AC3E}">
        <p14:creationId xmlns:p14="http://schemas.microsoft.com/office/powerpoint/2010/main" val="393862757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026" y="411118"/>
            <a:ext cx="7845777" cy="6186310"/>
          </a:xfrm>
          <a:prstGeom prst="rect">
            <a:avLst/>
          </a:prstGeom>
        </p:spPr>
        <p:txBody>
          <a:bodyPr wrap="square">
            <a:spAutoFit/>
          </a:bodyPr>
          <a:lstStyle/>
          <a:p>
            <a:pPr algn="just"/>
            <a:r>
              <a:rPr lang="en-US" dirty="0">
                <a:latin typeface="Arial"/>
                <a:cs typeface="Arial"/>
              </a:rPr>
              <a:t>Besides the planar and spatial kinematic chains, the spherical kinematic chains can be exist which axes of links rotation intersect in one point. All points of the spherical kinematic chains have trajectories on the spherical surfaces. The spherical four link kinematic chain is shown in Fig. 19.</a:t>
            </a:r>
            <a:endParaRPr lang="en-AU" dirty="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smtClean="0">
              <a:latin typeface="Arial"/>
              <a:cs typeface="Arial"/>
            </a:endParaRPr>
          </a:p>
          <a:p>
            <a:endParaRPr lang="en-AU" dirty="0">
              <a:latin typeface="Arial"/>
              <a:cs typeface="Arial"/>
            </a:endParaRPr>
          </a:p>
          <a:p>
            <a:r>
              <a:rPr lang="ru-RU" dirty="0">
                <a:latin typeface="Arial"/>
                <a:cs typeface="Arial"/>
              </a:rPr>
              <a:t>                         </a:t>
            </a:r>
            <a:r>
              <a:rPr lang="en-AU" dirty="0" smtClean="0">
                <a:latin typeface="Arial"/>
                <a:cs typeface="Arial"/>
              </a:rPr>
              <a:t>                     </a:t>
            </a:r>
            <a:r>
              <a:rPr lang="ru-RU" dirty="0" smtClean="0">
                <a:latin typeface="Arial"/>
                <a:cs typeface="Arial"/>
              </a:rPr>
              <a:t>    </a:t>
            </a:r>
            <a:r>
              <a:rPr lang="en-AU" dirty="0" smtClean="0">
                <a:latin typeface="Arial"/>
                <a:cs typeface="Arial"/>
              </a:rPr>
              <a:t>      </a:t>
            </a:r>
            <a:r>
              <a:rPr lang="ru-RU" dirty="0" smtClean="0">
                <a:latin typeface="Arial"/>
                <a:cs typeface="Arial"/>
              </a:rPr>
              <a:t> </a:t>
            </a:r>
            <a:endParaRPr lang="en-AU" dirty="0" smtClean="0">
              <a:latin typeface="Arial"/>
              <a:cs typeface="Arial"/>
            </a:endParaRPr>
          </a:p>
          <a:p>
            <a:pPr algn="ctr"/>
            <a:r>
              <a:rPr lang="ru-RU" dirty="0" smtClean="0">
                <a:latin typeface="Arial"/>
                <a:cs typeface="Arial"/>
              </a:rPr>
              <a:t> </a:t>
            </a:r>
            <a:r>
              <a:rPr lang="en-US" dirty="0" smtClean="0">
                <a:latin typeface="Arial"/>
                <a:cs typeface="Arial"/>
              </a:rPr>
              <a:t>Fig</a:t>
            </a:r>
            <a:r>
              <a:rPr lang="en-US" dirty="0">
                <a:latin typeface="Arial"/>
                <a:cs typeface="Arial"/>
              </a:rPr>
              <a:t>. </a:t>
            </a:r>
            <a:r>
              <a:rPr lang="en-US" dirty="0" smtClean="0">
                <a:latin typeface="Arial"/>
                <a:cs typeface="Arial"/>
              </a:rPr>
              <a:t>19</a:t>
            </a:r>
            <a:endParaRPr lang="en-AU" dirty="0">
              <a:latin typeface="Arial"/>
              <a:cs typeface="Arial"/>
            </a:endParaRPr>
          </a:p>
        </p:txBody>
      </p:sp>
      <p:pic>
        <p:nvPicPr>
          <p:cNvPr id="2" name="Picture 1" descr="IMAG0022.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4071" t="5393" r="33191" b="64970"/>
          <a:stretch/>
        </p:blipFill>
        <p:spPr>
          <a:xfrm rot="16200000">
            <a:off x="2452678" y="1147162"/>
            <a:ext cx="4317810" cy="5666665"/>
          </a:xfrm>
          <a:prstGeom prst="rect">
            <a:avLst/>
          </a:prstGeom>
        </p:spPr>
      </p:pic>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20</a:t>
            </a:r>
            <a:endParaRPr lang="en-US" dirty="0">
              <a:latin typeface="Arial"/>
              <a:cs typeface="Arial"/>
            </a:endParaRPr>
          </a:p>
        </p:txBody>
      </p:sp>
    </p:spTree>
    <p:extLst>
      <p:ext uri="{BB962C8B-B14F-4D97-AF65-F5344CB8AC3E}">
        <p14:creationId xmlns:p14="http://schemas.microsoft.com/office/powerpoint/2010/main" val="41749430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7079" y="337504"/>
            <a:ext cx="7972778" cy="6186310"/>
          </a:xfrm>
          <a:prstGeom prst="rect">
            <a:avLst/>
          </a:prstGeom>
        </p:spPr>
        <p:txBody>
          <a:bodyPr wrap="square">
            <a:spAutoFit/>
          </a:bodyPr>
          <a:lstStyle/>
          <a:p>
            <a:pPr algn="just"/>
            <a:r>
              <a:rPr lang="en-US" dirty="0">
                <a:latin typeface="Arial"/>
                <a:cs typeface="Arial"/>
              </a:rPr>
              <a:t>If every link in a kinematic chain is connected to every other link by at least two pair elements, the kinematic chain forms one or more closed loops and is called a</a:t>
            </a:r>
            <a:r>
              <a:rPr lang="en-US" b="1" dirty="0">
                <a:latin typeface="Arial"/>
                <a:cs typeface="Arial"/>
              </a:rPr>
              <a:t> closed-loop kinematic chain.</a:t>
            </a:r>
            <a:endParaRPr lang="en-AU" dirty="0">
              <a:latin typeface="Arial"/>
              <a:cs typeface="Arial"/>
            </a:endParaRPr>
          </a:p>
          <a:p>
            <a:pPr algn="just"/>
            <a:r>
              <a:rPr lang="en-US" dirty="0">
                <a:latin typeface="Arial"/>
                <a:cs typeface="Arial"/>
              </a:rPr>
              <a:t>It is also possible for a kinematic chain to be made up of both closed and open-loop kinematic chains. Such a kinematic chain is called a</a:t>
            </a:r>
            <a:r>
              <a:rPr lang="en-US" b="1" dirty="0">
                <a:latin typeface="Arial"/>
                <a:cs typeface="Arial"/>
              </a:rPr>
              <a:t> hybrid kinematic chain.</a:t>
            </a:r>
            <a:endParaRPr lang="en-AU" dirty="0">
              <a:latin typeface="Arial"/>
              <a:cs typeface="Arial"/>
            </a:endParaRPr>
          </a:p>
          <a:p>
            <a:pPr algn="just"/>
            <a:r>
              <a:rPr lang="en-US" dirty="0">
                <a:latin typeface="Arial"/>
                <a:cs typeface="Arial"/>
              </a:rPr>
              <a:t>The kinematic chains that shown in Fig. </a:t>
            </a:r>
            <a:r>
              <a:rPr lang="en-US" dirty="0" smtClean="0">
                <a:latin typeface="Arial"/>
                <a:cs typeface="Arial"/>
              </a:rPr>
              <a:t>20 </a:t>
            </a:r>
            <a:r>
              <a:rPr lang="en-US" i="1" dirty="0">
                <a:latin typeface="Arial"/>
                <a:cs typeface="Arial"/>
              </a:rPr>
              <a:t>a, b</a:t>
            </a:r>
            <a:r>
              <a:rPr lang="en-US" dirty="0">
                <a:latin typeface="Arial"/>
                <a:cs typeface="Arial"/>
              </a:rPr>
              <a:t> and Fig. </a:t>
            </a:r>
            <a:r>
              <a:rPr lang="en-US" dirty="0" smtClean="0">
                <a:latin typeface="Arial"/>
                <a:cs typeface="Arial"/>
              </a:rPr>
              <a:t>18 </a:t>
            </a:r>
            <a:r>
              <a:rPr lang="en-US" i="1" dirty="0">
                <a:latin typeface="Arial"/>
                <a:cs typeface="Arial"/>
              </a:rPr>
              <a:t>b</a:t>
            </a:r>
            <a:r>
              <a:rPr lang="en-US" dirty="0">
                <a:latin typeface="Arial"/>
                <a:cs typeface="Arial"/>
              </a:rPr>
              <a:t> belong to the </a:t>
            </a:r>
            <a:r>
              <a:rPr lang="en-US" dirty="0" smtClean="0">
                <a:latin typeface="Arial"/>
                <a:cs typeface="Arial"/>
              </a:rPr>
              <a:t>closed-</a:t>
            </a:r>
            <a:r>
              <a:rPr lang="en-US" dirty="0">
                <a:latin typeface="Arial"/>
                <a:cs typeface="Arial"/>
              </a:rPr>
              <a:t>loop kinematic chains. </a:t>
            </a:r>
            <a:endParaRPr lang="en-US" dirty="0" smtClean="0">
              <a:latin typeface="Arial"/>
              <a:cs typeface="Arial"/>
            </a:endParaRPr>
          </a:p>
          <a:p>
            <a:pPr algn="just"/>
            <a:r>
              <a:rPr lang="en-US" dirty="0" smtClean="0">
                <a:latin typeface="Arial"/>
                <a:cs typeface="Arial"/>
              </a:rPr>
              <a:t>The kinematic chains that shown in Fig. 20 </a:t>
            </a:r>
            <a:r>
              <a:rPr lang="en-US" i="1" dirty="0" smtClean="0">
                <a:latin typeface="Arial"/>
                <a:cs typeface="Arial"/>
              </a:rPr>
              <a:t>c</a:t>
            </a:r>
            <a:r>
              <a:rPr lang="en-US" dirty="0" smtClean="0">
                <a:latin typeface="Arial"/>
                <a:cs typeface="Arial"/>
              </a:rPr>
              <a:t> and Fig.18 </a:t>
            </a:r>
            <a:r>
              <a:rPr lang="en-US" i="1" dirty="0" smtClean="0">
                <a:latin typeface="Arial"/>
                <a:cs typeface="Arial"/>
              </a:rPr>
              <a:t>b</a:t>
            </a:r>
            <a:r>
              <a:rPr lang="en-US" dirty="0" smtClean="0">
                <a:latin typeface="Arial"/>
                <a:cs typeface="Arial"/>
              </a:rPr>
              <a:t> belong to the open-loop kinematic chains. </a:t>
            </a:r>
          </a:p>
          <a:p>
            <a:pPr algn="just"/>
            <a:r>
              <a:rPr lang="en-US" dirty="0" smtClean="0">
                <a:latin typeface="Arial"/>
                <a:cs typeface="Arial"/>
              </a:rPr>
              <a:t>The </a:t>
            </a:r>
            <a:r>
              <a:rPr lang="en-US" dirty="0">
                <a:latin typeface="Arial"/>
                <a:cs typeface="Arial"/>
              </a:rPr>
              <a:t>kinematic chain that shown in Fig. </a:t>
            </a:r>
            <a:r>
              <a:rPr lang="en-US" dirty="0" smtClean="0">
                <a:latin typeface="Arial"/>
                <a:cs typeface="Arial"/>
              </a:rPr>
              <a:t>20 </a:t>
            </a:r>
            <a:r>
              <a:rPr lang="en-US" i="1" dirty="0">
                <a:latin typeface="Arial"/>
                <a:cs typeface="Arial"/>
              </a:rPr>
              <a:t>d</a:t>
            </a:r>
            <a:r>
              <a:rPr lang="en-US" dirty="0">
                <a:latin typeface="Arial"/>
                <a:cs typeface="Arial"/>
              </a:rPr>
              <a:t> is the hybrid kinematic chain</a:t>
            </a:r>
            <a:r>
              <a:rPr lang="en-US" dirty="0" smtClean="0">
                <a:latin typeface="Arial"/>
                <a:cs typeface="Arial"/>
              </a:rPr>
              <a:t>.</a:t>
            </a:r>
          </a:p>
          <a:p>
            <a:endParaRPr lang="en-AU" dirty="0" smtClean="0">
              <a:latin typeface="Arial"/>
              <a:cs typeface="Arial"/>
            </a:endParaRPr>
          </a:p>
          <a:p>
            <a:endParaRPr lang="en-AU" dirty="0">
              <a:latin typeface="Arial"/>
              <a:cs typeface="Arial"/>
            </a:endParaRPr>
          </a:p>
          <a:p>
            <a:endParaRPr lang="en-AU" dirty="0" smtClean="0">
              <a:latin typeface="Arial"/>
              <a:cs typeface="Arial"/>
            </a:endParaRPr>
          </a:p>
          <a:p>
            <a:endParaRPr lang="en-AU"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US" dirty="0">
              <a:latin typeface="Arial"/>
              <a:cs typeface="Arial"/>
            </a:endParaRPr>
          </a:p>
          <a:p>
            <a:pPr algn="ctr"/>
            <a:r>
              <a:rPr lang="en-US" dirty="0" smtClean="0">
                <a:latin typeface="Arial"/>
                <a:cs typeface="Arial"/>
              </a:rPr>
              <a:t>Fig</a:t>
            </a:r>
            <a:r>
              <a:rPr lang="en-US" dirty="0">
                <a:latin typeface="Arial"/>
                <a:cs typeface="Arial"/>
              </a:rPr>
              <a:t>. </a:t>
            </a:r>
            <a:r>
              <a:rPr lang="en-US" dirty="0" smtClean="0">
                <a:latin typeface="Arial"/>
                <a:cs typeface="Arial"/>
              </a:rPr>
              <a:t>20 </a:t>
            </a:r>
            <a:endParaRPr lang="en-AU" dirty="0">
              <a:latin typeface="Arial"/>
              <a:cs typeface="Arial"/>
            </a:endParaRPr>
          </a:p>
        </p:txBody>
      </p:sp>
      <p:pic>
        <p:nvPicPr>
          <p:cNvPr id="3" name="Picture 2" descr="T&amp;AM - Alikhan.pdf"/>
          <p:cNvPicPr>
            <a:picLocks noChangeAspect="1"/>
          </p:cNvPicPr>
          <p:nvPr/>
        </p:nvPicPr>
        <p:blipFill rotWithShape="1">
          <a:blip r:embed="rId2">
            <a:lum bright="-40000" contrast="40000"/>
            <a:extLst>
              <a:ext uri="{28A0092B-C50C-407E-A947-70E740481C1C}">
                <a14:useLocalDpi xmlns:a14="http://schemas.microsoft.com/office/drawing/2010/main" val="0"/>
              </a:ext>
            </a:extLst>
          </a:blip>
          <a:srcRect l="8976" t="32528" r="3129" b="52616"/>
          <a:stretch/>
        </p:blipFill>
        <p:spPr>
          <a:xfrm>
            <a:off x="481283" y="3674481"/>
            <a:ext cx="8115044" cy="2451349"/>
          </a:xfrm>
          <a:prstGeom prst="rect">
            <a:avLst/>
          </a:prstGeom>
        </p:spPr>
      </p:pic>
      <p:sp>
        <p:nvSpPr>
          <p:cNvPr id="5" name="TextBox 4"/>
          <p:cNvSpPr txBox="1"/>
          <p:nvPr/>
        </p:nvSpPr>
        <p:spPr>
          <a:xfrm>
            <a:off x="912747" y="3674481"/>
            <a:ext cx="389913"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6" name="TextBox 5"/>
          <p:cNvSpPr txBox="1"/>
          <p:nvPr/>
        </p:nvSpPr>
        <p:spPr>
          <a:xfrm>
            <a:off x="2758357" y="3674481"/>
            <a:ext cx="389913" cy="369332"/>
          </a:xfrm>
          <a:prstGeom prst="rect">
            <a:avLst/>
          </a:prstGeom>
          <a:noFill/>
        </p:spPr>
        <p:txBody>
          <a:bodyPr wrap="none" rtlCol="0">
            <a:spAutoFit/>
          </a:bodyPr>
          <a:lstStyle/>
          <a:p>
            <a:r>
              <a:rPr lang="en-US" dirty="0" smtClean="0">
                <a:latin typeface="Arial"/>
                <a:cs typeface="Arial"/>
              </a:rPr>
              <a:t>b)</a:t>
            </a:r>
            <a:endParaRPr lang="en-US" dirty="0">
              <a:latin typeface="Arial"/>
              <a:cs typeface="Arial"/>
            </a:endParaRPr>
          </a:p>
        </p:txBody>
      </p:sp>
      <p:sp>
        <p:nvSpPr>
          <p:cNvPr id="7" name="TextBox 6"/>
          <p:cNvSpPr txBox="1"/>
          <p:nvPr/>
        </p:nvSpPr>
        <p:spPr>
          <a:xfrm>
            <a:off x="4875005" y="3674481"/>
            <a:ext cx="376951"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t>
            </a:r>
            <a:endParaRPr lang="en-US" dirty="0">
              <a:latin typeface="Arial"/>
              <a:cs typeface="Arial"/>
            </a:endParaRPr>
          </a:p>
        </p:txBody>
      </p:sp>
      <p:sp>
        <p:nvSpPr>
          <p:cNvPr id="8" name="TextBox 7"/>
          <p:cNvSpPr txBox="1"/>
          <p:nvPr/>
        </p:nvSpPr>
        <p:spPr>
          <a:xfrm>
            <a:off x="6773395" y="3674481"/>
            <a:ext cx="389913" cy="369332"/>
          </a:xfrm>
          <a:prstGeom prst="rect">
            <a:avLst/>
          </a:prstGeom>
          <a:noFill/>
        </p:spPr>
        <p:txBody>
          <a:bodyPr wrap="none" rtlCol="0">
            <a:spAutoFit/>
          </a:bodyPr>
          <a:lstStyle/>
          <a:p>
            <a:r>
              <a:rPr lang="en-US" dirty="0">
                <a:latin typeface="Arial"/>
                <a:cs typeface="Arial"/>
              </a:rPr>
              <a:t>d</a:t>
            </a:r>
            <a:r>
              <a:rPr lang="en-US" dirty="0" smtClean="0">
                <a:latin typeface="Arial"/>
                <a:cs typeface="Arial"/>
              </a:rPr>
              <a:t>)</a:t>
            </a:r>
            <a:endParaRPr lang="en-US" dirty="0">
              <a:latin typeface="Arial"/>
              <a:cs typeface="Arial"/>
            </a:endParaRPr>
          </a:p>
        </p:txBody>
      </p:sp>
      <p:sp>
        <p:nvSpPr>
          <p:cNvPr id="9" name="TextBox 8"/>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21</a:t>
            </a:r>
            <a:endParaRPr lang="en-US" dirty="0">
              <a:latin typeface="Arial"/>
              <a:cs typeface="Arial"/>
            </a:endParaRPr>
          </a:p>
        </p:txBody>
      </p:sp>
    </p:spTree>
    <p:extLst>
      <p:ext uri="{BB962C8B-B14F-4D97-AF65-F5344CB8AC3E}">
        <p14:creationId xmlns:p14="http://schemas.microsoft.com/office/powerpoint/2010/main" val="415977927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971600" y="1619477"/>
            <a:ext cx="8172400" cy="30931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Lecture 3. MECHANICS OF THE ROBOT MANIPULATORS. </a:t>
            </a:r>
            <a:endParaRPr kumimoji="0" lang="en-A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sz="2000" b="1" i="0" u="none" strike="noStrike" cap="none" normalizeH="0" dirty="0" smtClean="0">
                <a:ln>
                  <a:noFill/>
                </a:ln>
                <a:solidFill>
                  <a:schemeClr val="tx1"/>
                </a:solidFill>
                <a:effectLst/>
                <a:latin typeface="Arial" pitchFamily="34" charset="0"/>
                <a:ea typeface="Calibri" pitchFamily="34" charset="0"/>
                <a:cs typeface="Arial" pitchFamily="34" charset="0"/>
              </a:rPr>
              <a:t> </a:t>
            </a:r>
            <a:r>
              <a:rPr kumimoji="0" lang="en-US" sz="2000" b="1" i="0" u="none" strike="noStrike" cap="none" normalizeH="0" baseline="0" dirty="0" smtClean="0">
                <a:ln>
                  <a:noFill/>
                </a:ln>
                <a:solidFill>
                  <a:schemeClr val="tx1"/>
                </a:solidFill>
                <a:effectLst/>
                <a:latin typeface="Arial" pitchFamily="34" charset="0"/>
                <a:ea typeface="Calibri" pitchFamily="34" charset="0"/>
                <a:cs typeface="Arial" pitchFamily="34" charset="0"/>
              </a:rPr>
              <a:t>DEGREES OF FREEEDOM</a:t>
            </a:r>
            <a:endParaRPr lang="en-AU" sz="2000" dirty="0" smtClean="0">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Calibri" pitchFamily="34" charset="0"/>
                <a:cs typeface="Arial" pitchFamily="34" charset="0"/>
              </a:rPr>
              <a:t>Topics:</a:t>
            </a:r>
            <a:endParaRPr lang="en-AU" dirty="0" smtClean="0">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buFontTx/>
              <a:buNone/>
              <a:tabLst/>
            </a:pPr>
            <a:r>
              <a:rPr lang="en-US" dirty="0" smtClean="0">
                <a:latin typeface="Arial" pitchFamily="34" charset="0"/>
                <a:ea typeface="Calibri" pitchFamily="34" charset="0"/>
                <a:cs typeface="Arial" pitchFamily="34" charset="0"/>
              </a:rPr>
              <a:t>1. </a:t>
            </a:r>
            <a:r>
              <a:rPr kumimoji="0" lang="en-US" i="0" u="none" strike="noStrike" cap="none" normalizeH="0" baseline="0" dirty="0" smtClean="0">
                <a:ln>
                  <a:noFill/>
                </a:ln>
                <a:solidFill>
                  <a:schemeClr val="tx1"/>
                </a:solidFill>
                <a:effectLst/>
                <a:latin typeface="Arial" pitchFamily="34" charset="0"/>
                <a:ea typeface="Calibri" pitchFamily="34" charset="0"/>
                <a:cs typeface="Arial" pitchFamily="34" charset="0"/>
              </a:rPr>
              <a:t>Degrees of Freedom</a:t>
            </a:r>
            <a:endParaRPr kumimoji="0" lang="en-AU"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tabLst/>
            </a:pPr>
            <a:r>
              <a:rPr kumimoji="0" lang="en-US" i="0" u="none" strike="noStrike" cap="none" normalizeH="0" baseline="0" dirty="0" smtClean="0">
                <a:ln>
                  <a:noFill/>
                </a:ln>
                <a:solidFill>
                  <a:schemeClr val="tx1"/>
                </a:solidFill>
                <a:effectLst/>
                <a:latin typeface="Arial" pitchFamily="34" charset="0"/>
                <a:ea typeface="Calibri" pitchFamily="34" charset="0"/>
                <a:cs typeface="Arial" pitchFamily="34" charset="0"/>
              </a:rPr>
              <a:t>2. Mechanisms </a:t>
            </a:r>
            <a:endParaRPr kumimoji="0" lang="en-AU"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tabLst/>
            </a:pPr>
            <a:r>
              <a:rPr kumimoji="0" lang="en-US" i="0" u="none" strike="noStrike" cap="none" normalizeH="0" baseline="0" dirty="0" smtClean="0">
                <a:ln>
                  <a:noFill/>
                </a:ln>
                <a:solidFill>
                  <a:schemeClr val="tx1"/>
                </a:solidFill>
                <a:effectLst/>
                <a:latin typeface="Arial" pitchFamily="34" charset="0"/>
                <a:ea typeface="Calibri" pitchFamily="34" charset="0"/>
                <a:cs typeface="Arial" pitchFamily="34" charset="0"/>
              </a:rPr>
              <a:t>3. Robot Manipulators</a:t>
            </a:r>
            <a:endParaRPr kumimoji="0" lang="en-AU" i="0" u="none" strike="noStrike" cap="none" normalizeH="0" baseline="0" dirty="0" smtClean="0">
              <a:ln>
                <a:noFill/>
              </a:ln>
              <a:solidFill>
                <a:schemeClr val="tx1"/>
              </a:solidFill>
              <a:effectLst/>
              <a:latin typeface="Arial" pitchFamily="34" charset="0"/>
              <a:cs typeface="Arial" pitchFamily="34" charset="0"/>
            </a:endParaRPr>
          </a:p>
          <a:p>
            <a:pPr marL="0" marR="0" lvl="0" indent="0" defTabSz="914400" rtl="0" eaLnBrk="0" fontAlgn="base" latinLnBrk="0" hangingPunct="0">
              <a:lnSpc>
                <a:spcPct val="150000"/>
              </a:lnSpc>
              <a:spcBef>
                <a:spcPct val="0"/>
              </a:spcBef>
              <a:spcAft>
                <a:spcPct val="0"/>
              </a:spcAft>
              <a:buClrTx/>
              <a:buSzTx/>
              <a:tabLst/>
            </a:pPr>
            <a:r>
              <a:rPr kumimoji="0" lang="en-US" i="0" u="none" strike="noStrike" cap="none" normalizeH="0" baseline="0" dirty="0" smtClean="0">
                <a:ln>
                  <a:noFill/>
                </a:ln>
                <a:solidFill>
                  <a:schemeClr val="tx1"/>
                </a:solidFill>
                <a:effectLst/>
                <a:latin typeface="Arial" pitchFamily="34" charset="0"/>
                <a:ea typeface="Calibri" pitchFamily="34" charset="0"/>
                <a:cs typeface="Arial" pitchFamily="34" charset="0"/>
              </a:rPr>
              <a:t>4. Wrist Mechanisms and Grippers</a:t>
            </a:r>
            <a:endParaRPr kumimoji="0" lang="en-US" i="0" u="none" strike="noStrike" cap="none" normalizeH="0" baseline="0" dirty="0" smtClean="0">
              <a:ln>
                <a:noFill/>
              </a:ln>
              <a:solidFill>
                <a:schemeClr val="tx1"/>
              </a:solidFill>
              <a:effectLst/>
              <a:latin typeface="Arial" pitchFamily="34" charset="0"/>
              <a:cs typeface="Arial" pitchFamily="34" charset="0"/>
            </a:endParaRPr>
          </a:p>
        </p:txBody>
      </p:sp>
      <p:sp>
        <p:nvSpPr>
          <p:cNvPr id="3" name="TextBox 2"/>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Tree>
    <p:extLst>
      <p:ext uri="{BB962C8B-B14F-4D97-AF65-F5344CB8AC3E}">
        <p14:creationId xmlns:p14="http://schemas.microsoft.com/office/powerpoint/2010/main" val="414501142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332656"/>
            <a:ext cx="7869560" cy="5544616"/>
          </a:xfrm>
        </p:spPr>
        <p:txBody>
          <a:bodyPr>
            <a:normAutofit fontScale="90000"/>
          </a:bodyPr>
          <a:lstStyle/>
          <a:p>
            <a:pPr lvl="0" algn="l"/>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
            </a:r>
            <a:br>
              <a:rPr lang="en-US" sz="2000" b="1" dirty="0" smtClean="0">
                <a:latin typeface="Arial" pitchFamily="34" charset="0"/>
                <a:cs typeface="Arial" pitchFamily="34" charset="0"/>
              </a:rPr>
            </a:br>
            <a:r>
              <a:rPr lang="en-US" sz="2000" b="1" dirty="0" smtClean="0">
                <a:latin typeface="Arial" pitchFamily="34" charset="0"/>
                <a:cs typeface="Arial" pitchFamily="34" charset="0"/>
              </a:rPr>
              <a:t>1. Degrees of Freedom</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r>
              <a:rPr lang="en-US" sz="2000" dirty="0" smtClean="0">
                <a:latin typeface="Arial" pitchFamily="34" charset="0"/>
                <a:cs typeface="Arial" pitchFamily="34" charset="0"/>
              </a:rPr>
              <a:t>Location of a rigid body in space  are defined by six independent             parameters: three coordinates of a origin of the coordinate system fixed in      the rigid body and three Euler`s angles (Fig.1). These parameters are called the </a:t>
            </a:r>
            <a:r>
              <a:rPr lang="en-US" sz="2000" b="1" dirty="0" smtClean="0">
                <a:latin typeface="Arial" pitchFamily="34" charset="0"/>
                <a:cs typeface="Arial" pitchFamily="34" charset="0"/>
              </a:rPr>
              <a:t>generalized coordinates</a:t>
            </a:r>
            <a:r>
              <a:rPr lang="en-US" sz="2000" dirty="0" smtClean="0">
                <a:latin typeface="Arial" pitchFamily="34" charset="0"/>
                <a:cs typeface="Arial" pitchFamily="34" charset="0"/>
              </a:rPr>
              <a:t>.</a:t>
            </a:r>
            <a:br>
              <a:rPr lang="en-US"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r>
              <a:rPr lang="en-US" sz="2000" dirty="0" smtClean="0">
                <a:latin typeface="Arial" pitchFamily="34" charset="0"/>
                <a:cs typeface="Arial" pitchFamily="34" charset="0"/>
              </a:rPr>
              <a:t>Fig</a:t>
            </a:r>
            <a:r>
              <a:rPr lang="ru-RU" sz="2000" dirty="0" smtClean="0">
                <a:latin typeface="Arial" pitchFamily="34" charset="0"/>
                <a:cs typeface="Arial" pitchFamily="34" charset="0"/>
              </a:rPr>
              <a:t>.1</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ru-RU" sz="2000" dirty="0" smtClean="0">
                <a:latin typeface="Arial" pitchFamily="34" charset="0"/>
                <a:cs typeface="Arial" pitchFamily="34" charset="0"/>
              </a:rPr>
              <a:t> </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endParaRPr lang="en-AU" dirty="0"/>
          </a:p>
        </p:txBody>
      </p:sp>
      <p:sp>
        <p:nvSpPr>
          <p:cNvPr id="3" name="TextBox 2"/>
          <p:cNvSpPr txBox="1"/>
          <p:nvPr/>
        </p:nvSpPr>
        <p:spPr>
          <a:xfrm>
            <a:off x="8596327" y="300788"/>
            <a:ext cx="313044" cy="369332"/>
          </a:xfrm>
          <a:prstGeom prst="rect">
            <a:avLst/>
          </a:prstGeom>
          <a:noFill/>
        </p:spPr>
        <p:txBody>
          <a:bodyPr wrap="none" rtlCol="0">
            <a:spAutoFit/>
          </a:bodyPr>
          <a:lstStyle/>
          <a:p>
            <a:r>
              <a:rPr lang="en-US" dirty="0">
                <a:latin typeface="Arial"/>
                <a:cs typeface="Arial"/>
              </a:rPr>
              <a:t>2</a:t>
            </a:r>
          </a:p>
        </p:txBody>
      </p:sp>
      <p:pic>
        <p:nvPicPr>
          <p:cNvPr id="4" name="Picture 3"/>
          <p:cNvPicPr>
            <a:picLocks noChangeAspect="1"/>
          </p:cNvPicPr>
          <p:nvPr/>
        </p:nvPicPr>
        <p:blipFill rotWithShape="1">
          <a:blip r:embed="rId2"/>
          <a:srcRect l="10975" t="7831" r="15045" b="8560"/>
          <a:stretch/>
        </p:blipFill>
        <p:spPr>
          <a:xfrm>
            <a:off x="2555776" y="2348880"/>
            <a:ext cx="4240825" cy="3963389"/>
          </a:xfrm>
          <a:prstGeom prst="rect">
            <a:avLst/>
          </a:prstGeom>
        </p:spPr>
      </p:pic>
    </p:spTree>
    <p:extLst>
      <p:ext uri="{BB962C8B-B14F-4D97-AF65-F5344CB8AC3E}">
        <p14:creationId xmlns:p14="http://schemas.microsoft.com/office/powerpoint/2010/main" val="32994125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196752"/>
            <a:ext cx="7715200" cy="1143000"/>
          </a:xfrm>
        </p:spPr>
        <p:txBody>
          <a:bodyPr>
            <a:noAutofit/>
          </a:bodyPr>
          <a:lstStyle/>
          <a:p>
            <a:pPr algn="l"/>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Let`s consider a spatial kinematics chain with </a:t>
            </a:r>
            <a:r>
              <a:rPr lang="en-AU" sz="1800" i="1" dirty="0" smtClean="0">
                <a:latin typeface="Arial" pitchFamily="34" charset="0"/>
                <a:cs typeface="Arial" pitchFamily="34" charset="0"/>
              </a:rPr>
              <a:t>n</a:t>
            </a:r>
            <a:r>
              <a:rPr lang="en-AU" sz="1800" dirty="0" smtClean="0">
                <a:latin typeface="Arial" pitchFamily="34" charset="0"/>
                <a:cs typeface="Arial" pitchFamily="34" charset="0"/>
              </a:rPr>
              <a:t> moving links. As every link has 6 generalized coordinates then this coordinates kinematics chain has 6</a:t>
            </a:r>
            <a:r>
              <a:rPr lang="en-AU" sz="1800" i="1" dirty="0" smtClean="0">
                <a:latin typeface="Arial" pitchFamily="34" charset="0"/>
                <a:cs typeface="Arial" pitchFamily="34" charset="0"/>
              </a:rPr>
              <a:t>n</a:t>
            </a:r>
            <a:r>
              <a:rPr lang="en-AU" sz="1800" dirty="0" smtClean="0">
                <a:latin typeface="Arial" pitchFamily="34" charset="0"/>
                <a:cs typeface="Arial" pitchFamily="34" charset="0"/>
              </a:rPr>
              <a:t> generalized.</a:t>
            </a:r>
            <a:br>
              <a:rPr lang="en-AU" sz="1800" dirty="0" smtClean="0">
                <a:latin typeface="Arial" pitchFamily="34" charset="0"/>
                <a:cs typeface="Arial" pitchFamily="34" charset="0"/>
              </a:rPr>
            </a:br>
            <a:r>
              <a:rPr lang="en-AU" sz="1800" dirty="0" smtClean="0">
                <a:latin typeface="Arial" pitchFamily="34" charset="0"/>
                <a:cs typeface="Arial" pitchFamily="34" charset="0"/>
              </a:rPr>
              <a:t>Each one movable kinematic pair, i.e. the kinematic pair of the fifth class imposes five constraints, the kinematic pair of the fourth class imposes four </a:t>
            </a:r>
            <a:r>
              <a:rPr lang="en-AU" sz="1800" dirty="0" err="1" smtClean="0">
                <a:latin typeface="Arial" pitchFamily="34" charset="0"/>
                <a:cs typeface="Arial" pitchFamily="34" charset="0"/>
              </a:rPr>
              <a:t>constaints</a:t>
            </a:r>
            <a:r>
              <a:rPr lang="en-AU" sz="1800" dirty="0" smtClean="0">
                <a:latin typeface="Arial" pitchFamily="34" charset="0"/>
                <a:cs typeface="Arial" pitchFamily="34" charset="0"/>
              </a:rPr>
              <a:t>, and so on.</a:t>
            </a:r>
            <a:endParaRPr lang="en-AU" sz="1800" dirty="0"/>
          </a:p>
        </p:txBody>
      </p:sp>
      <p:sp>
        <p:nvSpPr>
          <p:cNvPr id="3" name="Прямоугольник 2"/>
          <p:cNvSpPr/>
          <p:nvPr/>
        </p:nvSpPr>
        <p:spPr>
          <a:xfrm>
            <a:off x="1043608" y="2924944"/>
            <a:ext cx="7416824" cy="2308324"/>
          </a:xfrm>
          <a:prstGeom prst="rect">
            <a:avLst/>
          </a:prstGeom>
        </p:spPr>
        <p:txBody>
          <a:bodyPr wrap="square">
            <a:spAutoFit/>
          </a:bodyPr>
          <a:lstStyle/>
          <a:p>
            <a:r>
              <a:rPr lang="en-AU" dirty="0" smtClean="0">
                <a:latin typeface="Arial" pitchFamily="34" charset="0"/>
                <a:cs typeface="Arial" pitchFamily="34" charset="0"/>
              </a:rPr>
              <a:t/>
            </a:r>
            <a:br>
              <a:rPr lang="en-AU" dirty="0" smtClean="0">
                <a:latin typeface="Arial" pitchFamily="34" charset="0"/>
                <a:cs typeface="Arial" pitchFamily="34" charset="0"/>
              </a:rPr>
            </a:br>
            <a:r>
              <a:rPr lang="en-AU" dirty="0" smtClean="0">
                <a:latin typeface="Arial" pitchFamily="34" charset="0"/>
                <a:cs typeface="Arial" pitchFamily="34" charset="0"/>
              </a:rPr>
              <a:t>Hence, the DOF of the spatial kinematic chain is defined by formula</a:t>
            </a:r>
          </a:p>
          <a:p>
            <a:r>
              <a:rPr lang="en-AU" dirty="0" smtClean="0">
                <a:latin typeface="Arial" pitchFamily="34" charset="0"/>
                <a:cs typeface="Arial" pitchFamily="34" charset="0"/>
              </a:rPr>
              <a:t/>
            </a:r>
            <a:br>
              <a:rPr lang="en-AU" dirty="0" smtClean="0">
                <a:latin typeface="Arial" pitchFamily="34" charset="0"/>
                <a:cs typeface="Arial" pitchFamily="34" charset="0"/>
              </a:rPr>
            </a:br>
            <a:r>
              <a:rPr lang="en-AU" dirty="0" smtClean="0">
                <a:latin typeface="Arial" pitchFamily="34" charset="0"/>
                <a:cs typeface="Arial" pitchFamily="34" charset="0"/>
              </a:rPr>
              <a:t>                       </a:t>
            </a:r>
            <a:br>
              <a:rPr lang="en-AU" dirty="0" smtClean="0">
                <a:latin typeface="Arial" pitchFamily="34" charset="0"/>
                <a:cs typeface="Arial" pitchFamily="34" charset="0"/>
              </a:rPr>
            </a:br>
            <a:endParaRPr lang="en-AU" dirty="0" smtClean="0">
              <a:latin typeface="Arial" pitchFamily="34" charset="0"/>
              <a:cs typeface="Arial" pitchFamily="34" charset="0"/>
            </a:endParaRPr>
          </a:p>
          <a:p>
            <a:r>
              <a:rPr lang="en-AU" dirty="0" smtClean="0">
                <a:latin typeface="Arial" pitchFamily="34" charset="0"/>
                <a:cs typeface="Arial" pitchFamily="34" charset="0"/>
              </a:rPr>
              <a:t>where </a:t>
            </a:r>
            <a:r>
              <a:rPr lang="en-AU" i="1" dirty="0" smtClean="0">
                <a:latin typeface="Times New Roman" pitchFamily="18" charset="0"/>
                <a:cs typeface="Times New Roman" pitchFamily="18" charset="0"/>
              </a:rPr>
              <a:t>n</a:t>
            </a:r>
            <a:r>
              <a:rPr lang="en-AU" dirty="0" smtClean="0">
                <a:latin typeface="Arial" pitchFamily="34" charset="0"/>
                <a:cs typeface="Arial" pitchFamily="34" charset="0"/>
              </a:rPr>
              <a:t> is number of moving links of the kinematic chain,     is number of kinematic pair of the </a:t>
            </a:r>
            <a:r>
              <a:rPr lang="en-AU" i="1" dirty="0" smtClean="0">
                <a:latin typeface="Times New Roman" pitchFamily="18" charset="0"/>
                <a:cs typeface="Times New Roman" pitchFamily="18" charset="0"/>
              </a:rPr>
              <a:t>k </a:t>
            </a:r>
            <a:r>
              <a:rPr lang="en-AU" dirty="0" smtClean="0">
                <a:latin typeface="Arial" pitchFamily="34" charset="0"/>
                <a:cs typeface="Arial" pitchFamily="34" charset="0"/>
              </a:rPr>
              <a:t>- </a:t>
            </a:r>
            <a:r>
              <a:rPr lang="en-AU" dirty="0" err="1" smtClean="0">
                <a:latin typeface="Arial" pitchFamily="34" charset="0"/>
                <a:cs typeface="Arial" pitchFamily="34" charset="0"/>
              </a:rPr>
              <a:t>th</a:t>
            </a:r>
            <a:r>
              <a:rPr lang="en-AU" dirty="0" smtClean="0">
                <a:latin typeface="Arial" pitchFamily="34" charset="0"/>
                <a:cs typeface="Arial" pitchFamily="34" charset="0"/>
              </a:rPr>
              <a:t> class.</a:t>
            </a:r>
            <a:br>
              <a:rPr lang="en-AU" dirty="0" smtClean="0">
                <a:latin typeface="Arial" pitchFamily="34" charset="0"/>
                <a:cs typeface="Arial" pitchFamily="34" charset="0"/>
              </a:rPr>
            </a:br>
            <a:r>
              <a:rPr lang="en-AU" dirty="0" smtClean="0">
                <a:latin typeface="Arial" pitchFamily="34" charset="0"/>
                <a:cs typeface="Arial" pitchFamily="34" charset="0"/>
              </a:rPr>
              <a:t>Formula (1) is called the </a:t>
            </a:r>
            <a:r>
              <a:rPr lang="en-AU" b="1" dirty="0" err="1" smtClean="0">
                <a:latin typeface="Arial" pitchFamily="34" charset="0"/>
                <a:cs typeface="Arial" pitchFamily="34" charset="0"/>
              </a:rPr>
              <a:t>Somov`s</a:t>
            </a:r>
            <a:r>
              <a:rPr lang="en-AU" b="1" dirty="0" smtClean="0">
                <a:latin typeface="Arial" pitchFamily="34" charset="0"/>
                <a:cs typeface="Arial" pitchFamily="34" charset="0"/>
              </a:rPr>
              <a:t> – </a:t>
            </a:r>
            <a:r>
              <a:rPr lang="en-AU" b="1" dirty="0" err="1" smtClean="0">
                <a:latin typeface="Arial" pitchFamily="34" charset="0"/>
                <a:cs typeface="Arial" pitchFamily="34" charset="0"/>
              </a:rPr>
              <a:t>Malyshev`s</a:t>
            </a:r>
            <a:r>
              <a:rPr lang="en-AU" b="1" dirty="0" smtClean="0">
                <a:latin typeface="Arial" pitchFamily="34" charset="0"/>
                <a:cs typeface="Arial" pitchFamily="34" charset="0"/>
              </a:rPr>
              <a:t> formula.</a:t>
            </a:r>
            <a:endParaRPr lang="en-AU" dirty="0"/>
          </a:p>
        </p:txBody>
      </p:sp>
      <p:graphicFrame>
        <p:nvGraphicFramePr>
          <p:cNvPr id="28674" name="Object 2"/>
          <p:cNvGraphicFramePr>
            <a:graphicFrameLocks noChangeAspect="1"/>
          </p:cNvGraphicFramePr>
          <p:nvPr/>
        </p:nvGraphicFramePr>
        <p:xfrm>
          <a:off x="2267744" y="3789040"/>
          <a:ext cx="4152900" cy="292100"/>
        </p:xfrm>
        <a:graphic>
          <a:graphicData uri="http://schemas.openxmlformats.org/presentationml/2006/ole">
            <mc:AlternateContent xmlns:mc="http://schemas.openxmlformats.org/markup-compatibility/2006">
              <mc:Choice xmlns:v="urn:schemas-microsoft-com:vml" Requires="v">
                <p:oleObj spid="_x0000_s1086" name="Equation" r:id="rId3" imgW="4152600" imgH="291960" progId="Equation.DSMT4">
                  <p:embed/>
                </p:oleObj>
              </mc:Choice>
              <mc:Fallback>
                <p:oleObj name="Equation" r:id="rId3" imgW="4152600" imgH="291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789040"/>
                        <a:ext cx="41529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8675" name="Object 3"/>
          <p:cNvGraphicFramePr>
            <a:graphicFrameLocks noChangeAspect="1"/>
          </p:cNvGraphicFramePr>
          <p:nvPr/>
        </p:nvGraphicFramePr>
        <p:xfrm>
          <a:off x="6372200" y="3573016"/>
          <a:ext cx="685800" cy="673100"/>
        </p:xfrm>
        <a:graphic>
          <a:graphicData uri="http://schemas.openxmlformats.org/presentationml/2006/ole">
            <mc:AlternateContent xmlns:mc="http://schemas.openxmlformats.org/markup-compatibility/2006">
              <mc:Choice xmlns:v="urn:schemas-microsoft-com:vml" Requires="v">
                <p:oleObj spid="_x0000_s1087" name="Equation" r:id="rId5" imgW="685800" imgH="672840" progId="Equation.DSMT4">
                  <p:embed/>
                </p:oleObj>
              </mc:Choice>
              <mc:Fallback>
                <p:oleObj name="Equation" r:id="rId5" imgW="685800" imgH="6728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3573016"/>
                        <a:ext cx="685800" cy="673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Прямоугольник 5"/>
          <p:cNvSpPr/>
          <p:nvPr/>
        </p:nvSpPr>
        <p:spPr>
          <a:xfrm>
            <a:off x="7596336" y="3717032"/>
            <a:ext cx="595035" cy="369332"/>
          </a:xfrm>
          <a:prstGeom prst="rect">
            <a:avLst/>
          </a:prstGeom>
        </p:spPr>
        <p:txBody>
          <a:bodyPr wrap="none">
            <a:spAutoFit/>
          </a:bodyPr>
          <a:lstStyle/>
          <a:p>
            <a:r>
              <a:rPr lang="en-AU" dirty="0" smtClean="0">
                <a:latin typeface="Arial" pitchFamily="34" charset="0"/>
                <a:cs typeface="Arial" pitchFamily="34" charset="0"/>
              </a:rPr>
              <a:t> (1) </a:t>
            </a:r>
            <a:endParaRPr lang="en-AU" dirty="0"/>
          </a:p>
        </p:txBody>
      </p:sp>
      <p:graphicFrame>
        <p:nvGraphicFramePr>
          <p:cNvPr id="28676" name="Object 4"/>
          <p:cNvGraphicFramePr>
            <a:graphicFrameLocks noChangeAspect="1"/>
          </p:cNvGraphicFramePr>
          <p:nvPr/>
        </p:nvGraphicFramePr>
        <p:xfrm>
          <a:off x="6948264" y="4365104"/>
          <a:ext cx="254000" cy="292100"/>
        </p:xfrm>
        <a:graphic>
          <a:graphicData uri="http://schemas.openxmlformats.org/presentationml/2006/ole">
            <mc:AlternateContent xmlns:mc="http://schemas.openxmlformats.org/markup-compatibility/2006">
              <mc:Choice xmlns:v="urn:schemas-microsoft-com:vml" Requires="v">
                <p:oleObj spid="_x0000_s1088" name="Equation" r:id="rId7" imgW="253800" imgH="291960" progId="Equation.DSMT4">
                  <p:embed/>
                </p:oleObj>
              </mc:Choice>
              <mc:Fallback>
                <p:oleObj name="Equation" r:id="rId7" imgW="253800" imgH="29196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8264" y="4365104"/>
                        <a:ext cx="2540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TextBox 7"/>
          <p:cNvSpPr txBox="1"/>
          <p:nvPr/>
        </p:nvSpPr>
        <p:spPr>
          <a:xfrm>
            <a:off x="8596327" y="300788"/>
            <a:ext cx="313044" cy="369332"/>
          </a:xfrm>
          <a:prstGeom prst="rect">
            <a:avLst/>
          </a:prstGeom>
          <a:noFill/>
        </p:spPr>
        <p:txBody>
          <a:bodyPr wrap="none" rtlCol="0">
            <a:spAutoFit/>
          </a:bodyPr>
          <a:lstStyle/>
          <a:p>
            <a:r>
              <a:rPr lang="en-US" dirty="0">
                <a:latin typeface="Arial"/>
                <a:cs typeface="Arial"/>
              </a:rPr>
              <a:t>3</a:t>
            </a:r>
          </a:p>
        </p:txBody>
      </p:sp>
    </p:spTree>
    <p:extLst>
      <p:ext uri="{BB962C8B-B14F-4D97-AF65-F5344CB8AC3E}">
        <p14:creationId xmlns:p14="http://schemas.microsoft.com/office/powerpoint/2010/main" val="1132086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15616" y="1196752"/>
            <a:ext cx="7581528" cy="1143000"/>
          </a:xfrm>
        </p:spPr>
        <p:txBody>
          <a:bodyPr>
            <a:normAutofit fontScale="90000"/>
          </a:bodyPr>
          <a:lstStyle/>
          <a:p>
            <a:pPr algn="l"/>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t> </a:t>
            </a:r>
            <a:r>
              <a:rPr lang="en-AU" sz="2000" dirty="0" smtClean="0">
                <a:latin typeface="Arial" pitchFamily="34" charset="0"/>
                <a:cs typeface="Arial" pitchFamily="34" charset="0"/>
              </a:rPr>
              <a:t>Every moving link of the planar kinematic chain has three DOF, and the kinematic pairs may be only the fifth and the fourth classes. Hence, the DOF of the planar kinematic chain is defined by formula</a:t>
            </a:r>
            <a:r>
              <a:rPr lang="en-AU" sz="2000" b="1" dirty="0" smtClean="0">
                <a:latin typeface="Arial" pitchFamily="34" charset="0"/>
                <a:cs typeface="Arial" pitchFamily="34" charset="0"/>
              </a:rPr>
              <a:t>  </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i="1" dirty="0" smtClean="0">
                <a:latin typeface="Arial" pitchFamily="34" charset="0"/>
                <a:cs typeface="Arial" pitchFamily="34" charset="0"/>
              </a:rPr>
              <a:t> </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(2)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Formula (2) is called the </a:t>
            </a:r>
            <a:r>
              <a:rPr lang="en-AU" sz="2000" b="1" dirty="0" err="1" smtClean="0">
                <a:latin typeface="Arial" pitchFamily="34" charset="0"/>
                <a:cs typeface="Arial" pitchFamily="34" charset="0"/>
              </a:rPr>
              <a:t>Chebyshev`s</a:t>
            </a:r>
            <a:r>
              <a:rPr lang="en-AU" sz="2000" b="1" dirty="0" smtClean="0">
                <a:latin typeface="Arial" pitchFamily="34" charset="0"/>
                <a:cs typeface="Arial" pitchFamily="34" charset="0"/>
              </a:rPr>
              <a:t> formula.</a:t>
            </a:r>
            <a:r>
              <a:rPr lang="en-AU" sz="2000" dirty="0" smtClean="0">
                <a:latin typeface="Arial" pitchFamily="34" charset="0"/>
                <a:cs typeface="Arial" pitchFamily="34" charset="0"/>
              </a:rPr>
              <a:t>  </a:t>
            </a:r>
            <a:r>
              <a:rPr lang="en-AU" sz="2000" dirty="0" smtClean="0"/>
              <a:t>     </a:t>
            </a:r>
            <a:r>
              <a:rPr lang="en-AU" dirty="0" smtClean="0"/>
              <a:t/>
            </a:r>
            <a:br>
              <a:rPr lang="en-AU" dirty="0" smtClean="0"/>
            </a:br>
            <a:r>
              <a:rPr lang="en-AU" dirty="0" smtClean="0"/>
              <a:t/>
            </a:r>
            <a:br>
              <a:rPr lang="en-AU" dirty="0" smtClean="0"/>
            </a:br>
            <a:endParaRPr lang="en-AU" dirty="0"/>
          </a:p>
        </p:txBody>
      </p:sp>
      <p:graphicFrame>
        <p:nvGraphicFramePr>
          <p:cNvPr id="25604" name="Object 4"/>
          <p:cNvGraphicFramePr>
            <a:graphicFrameLocks noChangeAspect="1"/>
          </p:cNvGraphicFramePr>
          <p:nvPr/>
        </p:nvGraphicFramePr>
        <p:xfrm>
          <a:off x="3563888" y="3068960"/>
          <a:ext cx="1752600" cy="292100"/>
        </p:xfrm>
        <a:graphic>
          <a:graphicData uri="http://schemas.openxmlformats.org/presentationml/2006/ole">
            <mc:AlternateContent xmlns:mc="http://schemas.openxmlformats.org/markup-compatibility/2006">
              <mc:Choice xmlns:v="urn:schemas-microsoft-com:vml" Requires="v">
                <p:oleObj spid="_x0000_s2070" name="Equation" r:id="rId3" imgW="1752480" imgH="291960" progId="Equation.DSMT4">
                  <p:embed/>
                </p:oleObj>
              </mc:Choice>
              <mc:Fallback>
                <p:oleObj name="Equation" r:id="rId3" imgW="1752480" imgH="291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3888" y="3068960"/>
                        <a:ext cx="17526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TextBox 3"/>
          <p:cNvSpPr txBox="1"/>
          <p:nvPr/>
        </p:nvSpPr>
        <p:spPr>
          <a:xfrm>
            <a:off x="8596327" y="300788"/>
            <a:ext cx="313044" cy="369332"/>
          </a:xfrm>
          <a:prstGeom prst="rect">
            <a:avLst/>
          </a:prstGeom>
          <a:noFill/>
        </p:spPr>
        <p:txBody>
          <a:bodyPr wrap="none" rtlCol="0">
            <a:spAutoFit/>
          </a:bodyPr>
          <a:lstStyle/>
          <a:p>
            <a:r>
              <a:rPr lang="en-US" dirty="0">
                <a:latin typeface="Arial"/>
                <a:cs typeface="Arial"/>
              </a:rPr>
              <a:t>4</a:t>
            </a:r>
          </a:p>
        </p:txBody>
      </p:sp>
    </p:spTree>
    <p:extLst>
      <p:ext uri="{BB962C8B-B14F-4D97-AF65-F5344CB8AC3E}">
        <p14:creationId xmlns:p14="http://schemas.microsoft.com/office/powerpoint/2010/main" val="1694918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908720"/>
            <a:ext cx="7653536" cy="1143000"/>
          </a:xfrm>
        </p:spPr>
        <p:txBody>
          <a:bodyPr>
            <a:normAutofit fontScale="90000"/>
          </a:bodyPr>
          <a:lstStyle/>
          <a:p>
            <a:pPr algn="l"/>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DOF </a:t>
            </a:r>
            <a:r>
              <a:rPr lang="en-AU" sz="2000" dirty="0" smtClean="0">
                <a:latin typeface="Arial" pitchFamily="34" charset="0"/>
                <a:cs typeface="Arial" pitchFamily="34" charset="0"/>
              </a:rPr>
              <a:t>of the kinematic chain can be defined also by the </a:t>
            </a:r>
            <a:r>
              <a:rPr lang="en-US" sz="2000" b="1" dirty="0" err="1" smtClean="0">
                <a:latin typeface="Arial" pitchFamily="34" charset="0"/>
                <a:cs typeface="Arial" pitchFamily="34" charset="0"/>
              </a:rPr>
              <a:t>Grubler</a:t>
            </a:r>
            <a:r>
              <a:rPr lang="en-US" sz="2000" b="1" dirty="0" smtClean="0">
                <a:latin typeface="Arial" pitchFamily="34" charset="0"/>
                <a:cs typeface="Arial" pitchFamily="34" charset="0"/>
              </a:rPr>
              <a:t> </a:t>
            </a:r>
            <a:r>
              <a:rPr lang="en-US" sz="2000" dirty="0" smtClean="0">
                <a:latin typeface="Arial" pitchFamily="34" charset="0"/>
                <a:cs typeface="Arial" pitchFamily="34" charset="0"/>
              </a:rPr>
              <a:t>and</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Kutzbach</a:t>
            </a:r>
            <a:r>
              <a:rPr lang="en-US" sz="2000" b="1" dirty="0" smtClean="0">
                <a:latin typeface="Arial" pitchFamily="34" charset="0"/>
                <a:cs typeface="Arial" pitchFamily="34" charset="0"/>
              </a:rPr>
              <a:t> criterion</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US" sz="2000" dirty="0" smtClean="0">
                <a:latin typeface="Arial" pitchFamily="34" charset="0"/>
                <a:cs typeface="Arial" pitchFamily="34" charset="0"/>
              </a:rPr>
              <a:t> where  </a:t>
            </a:r>
            <a:r>
              <a:rPr lang="en-US" sz="2000" i="1" dirty="0" smtClean="0">
                <a:latin typeface="Arial" pitchFamily="34" charset="0"/>
                <a:cs typeface="Arial" pitchFamily="34" charset="0"/>
              </a:rPr>
              <a:t>  </a:t>
            </a:r>
            <a:r>
              <a:rPr lang="en-AU" sz="2000" dirty="0" smtClean="0">
                <a:latin typeface="Arial" pitchFamily="34" charset="0"/>
                <a:cs typeface="Arial" pitchFamily="34" charset="0"/>
              </a:rPr>
              <a:t>is the</a:t>
            </a:r>
            <a:r>
              <a:rPr lang="en-US" sz="2000" dirty="0" smtClean="0">
                <a:latin typeface="Arial" pitchFamily="34" charset="0"/>
                <a:cs typeface="Arial" pitchFamily="34" charset="0"/>
              </a:rPr>
              <a:t> DOF of the space in which a kinematic chain is intended to function: </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 6 for  spatial kinematic chain,</a:t>
            </a:r>
            <a:r>
              <a:rPr lang="en-US" sz="2000" i="1" dirty="0" smtClean="0">
                <a:latin typeface="Arial" pitchFamily="34" charset="0"/>
                <a:cs typeface="Arial" pitchFamily="34" charset="0"/>
              </a:rPr>
              <a:t>  </a:t>
            </a:r>
            <a:r>
              <a:rPr lang="en-US" sz="2000" dirty="0" smtClean="0">
                <a:latin typeface="Arial" pitchFamily="34" charset="0"/>
                <a:cs typeface="Arial" pitchFamily="34" charset="0"/>
              </a:rPr>
              <a:t>  = 3 for planar and spherical kinematic chain, </a:t>
            </a:r>
            <a:r>
              <a:rPr lang="en-US" sz="2000" i="1" dirty="0" smtClean="0">
                <a:latin typeface="Arial" pitchFamily="34" charset="0"/>
                <a:cs typeface="Arial" pitchFamily="34" charset="0"/>
              </a:rPr>
              <a:t>n</a:t>
            </a:r>
            <a:r>
              <a:rPr lang="en-US" sz="2000" dirty="0" smtClean="0">
                <a:latin typeface="Arial" pitchFamily="34" charset="0"/>
                <a:cs typeface="Arial" pitchFamily="34" charset="0"/>
              </a:rPr>
              <a:t> is  number of links of a kinematic chain,  </a:t>
            </a:r>
            <a:r>
              <a:rPr lang="en-US" sz="2000" i="1" dirty="0" smtClean="0">
                <a:latin typeface="Times New Roman" pitchFamily="18" charset="0"/>
                <a:cs typeface="Times New Roman" pitchFamily="18" charset="0"/>
              </a:rPr>
              <a:t>j</a:t>
            </a:r>
            <a:r>
              <a:rPr lang="en-US" sz="2000" dirty="0" smtClean="0">
                <a:latin typeface="Arial" pitchFamily="34" charset="0"/>
                <a:cs typeface="Arial" pitchFamily="34" charset="0"/>
              </a:rPr>
              <a:t> is number of joints in a kinematic chain,  </a:t>
            </a:r>
            <a:r>
              <a:rPr lang="en-US" sz="2000" i="1" dirty="0" err="1" smtClean="0">
                <a:latin typeface="Times New Roman" pitchFamily="18" charset="0"/>
                <a:cs typeface="Times New Roman" pitchFamily="18" charset="0"/>
              </a:rPr>
              <a:t>f</a:t>
            </a:r>
            <a:r>
              <a:rPr lang="en-US" sz="2000" i="1" baseline="-25000" dirty="0" err="1" smtClean="0">
                <a:latin typeface="Times New Roman" pitchFamily="18" charset="0"/>
                <a:cs typeface="Times New Roman" pitchFamily="18" charset="0"/>
              </a:rPr>
              <a:t>i</a:t>
            </a:r>
            <a:r>
              <a:rPr lang="en-US" sz="2000" i="1" baseline="-25000" dirty="0" smtClean="0">
                <a:latin typeface="Times New Roman" pitchFamily="18" charset="0"/>
                <a:cs typeface="Times New Roman" pitchFamily="18" charset="0"/>
              </a:rPr>
              <a:t> </a:t>
            </a:r>
            <a:r>
              <a:rPr lang="en-US" sz="2000" baseline="-25000" dirty="0" smtClean="0">
                <a:latin typeface="Arial" pitchFamily="34" charset="0"/>
                <a:cs typeface="Arial" pitchFamily="34" charset="0"/>
              </a:rPr>
              <a:t> </a:t>
            </a:r>
            <a:r>
              <a:rPr lang="en-US" sz="2000" dirty="0" smtClean="0">
                <a:latin typeface="Arial" pitchFamily="34" charset="0"/>
                <a:cs typeface="Arial" pitchFamily="34" charset="0"/>
              </a:rPr>
              <a:t>is degrees of relative motion permitted by joint</a:t>
            </a:r>
            <a:r>
              <a:rPr lang="en-US" sz="2000"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i</a:t>
            </a:r>
            <a:r>
              <a:rPr lang="en-US" sz="2000" dirty="0" smtClean="0">
                <a:latin typeface="Arial" pitchFamily="34" charset="0"/>
                <a:cs typeface="Arial" pitchFamily="34" charset="0"/>
              </a:rPr>
              <a:t>.</a:t>
            </a:r>
            <a:r>
              <a:rPr lang="en-US" sz="2200" dirty="0" smtClean="0">
                <a:latin typeface="Arial" pitchFamily="34" charset="0"/>
                <a:cs typeface="Arial" pitchFamily="34" charset="0"/>
              </a:rPr>
              <a:t/>
            </a:r>
            <a:br>
              <a:rPr lang="en-US" sz="2200" dirty="0" smtClean="0">
                <a:latin typeface="Arial" pitchFamily="34" charset="0"/>
                <a:cs typeface="Arial" pitchFamily="34" charset="0"/>
              </a:rPr>
            </a:br>
            <a:r>
              <a:rPr lang="en-US" sz="2000" dirty="0" smtClean="0"/>
              <a:t> </a:t>
            </a:r>
            <a:br>
              <a:rPr lang="en-US" sz="2000" dirty="0" smtClean="0"/>
            </a:br>
            <a:r>
              <a:rPr lang="en-US" sz="2000" dirty="0" err="1" smtClean="0">
                <a:latin typeface="Arial" pitchFamily="34" charset="0"/>
                <a:cs typeface="Arial" pitchFamily="34" charset="0"/>
              </a:rPr>
              <a:t>Grubler</a:t>
            </a:r>
            <a:r>
              <a:rPr lang="en-US" sz="2000" dirty="0" smtClean="0">
                <a:latin typeface="Arial" pitchFamily="34" charset="0"/>
                <a:cs typeface="Arial" pitchFamily="34" charset="0"/>
              </a:rPr>
              <a:t> and </a:t>
            </a:r>
            <a:r>
              <a:rPr lang="en-US" sz="2000" dirty="0" err="1" smtClean="0">
                <a:latin typeface="Arial" pitchFamily="34" charset="0"/>
                <a:cs typeface="Arial" pitchFamily="34" charset="0"/>
              </a:rPr>
              <a:t>Kutzbach</a:t>
            </a:r>
            <a:r>
              <a:rPr lang="en-US" sz="2000" dirty="0" smtClean="0">
                <a:latin typeface="Arial" pitchFamily="34" charset="0"/>
                <a:cs typeface="Arial" pitchFamily="34" charset="0"/>
              </a:rPr>
              <a:t> criterion </a:t>
            </a:r>
            <a:r>
              <a:rPr lang="en-AU" sz="2000" dirty="0" smtClean="0">
                <a:latin typeface="Arial" pitchFamily="34" charset="0"/>
                <a:cs typeface="Arial" pitchFamily="34" charset="0"/>
              </a:rPr>
              <a:t>actually coincides with the </a:t>
            </a:r>
            <a:r>
              <a:rPr lang="en-AU" sz="2000" dirty="0" err="1" smtClean="0">
                <a:latin typeface="Arial" pitchFamily="34" charset="0"/>
                <a:cs typeface="Arial" pitchFamily="34" charset="0"/>
              </a:rPr>
              <a:t>Somovs`s</a:t>
            </a:r>
            <a:r>
              <a:rPr lang="en-AU" sz="2000" dirty="0" smtClean="0">
                <a:latin typeface="Arial" pitchFamily="34" charset="0"/>
                <a:cs typeface="Arial" pitchFamily="34" charset="0"/>
              </a:rPr>
              <a:t> – </a:t>
            </a:r>
            <a:r>
              <a:rPr lang="en-AU" sz="2000" dirty="0" err="1" smtClean="0">
                <a:latin typeface="Arial" pitchFamily="34" charset="0"/>
                <a:cs typeface="Arial" pitchFamily="34" charset="0"/>
              </a:rPr>
              <a:t>Malyshev`s</a:t>
            </a:r>
            <a:r>
              <a:rPr lang="en-AU" sz="2000" dirty="0" smtClean="0">
                <a:latin typeface="Arial" pitchFamily="34" charset="0"/>
                <a:cs typeface="Arial" pitchFamily="34" charset="0"/>
              </a:rPr>
              <a:t> and </a:t>
            </a:r>
            <a:r>
              <a:rPr lang="en-AU" sz="2000" dirty="0" err="1" smtClean="0">
                <a:latin typeface="Arial" pitchFamily="34" charset="0"/>
                <a:cs typeface="Arial" pitchFamily="34" charset="0"/>
              </a:rPr>
              <a:t>Chebyshev`s</a:t>
            </a:r>
            <a:r>
              <a:rPr lang="en-AU" sz="2000" dirty="0" smtClean="0">
                <a:latin typeface="Arial" pitchFamily="34" charset="0"/>
                <a:cs typeface="Arial" pitchFamily="34" charset="0"/>
              </a:rPr>
              <a:t> formulas. But in the </a:t>
            </a:r>
            <a:r>
              <a:rPr lang="en-AU" sz="2000" dirty="0" err="1" smtClean="0">
                <a:latin typeface="Arial" pitchFamily="34" charset="0"/>
                <a:cs typeface="Arial" pitchFamily="34" charset="0"/>
              </a:rPr>
              <a:t>Somovs`s</a:t>
            </a:r>
            <a:r>
              <a:rPr lang="en-AU" sz="2000" dirty="0" smtClean="0">
                <a:latin typeface="Arial" pitchFamily="34" charset="0"/>
                <a:cs typeface="Arial" pitchFamily="34" charset="0"/>
              </a:rPr>
              <a:t> – </a:t>
            </a:r>
            <a:r>
              <a:rPr lang="en-AU" sz="2000" dirty="0" err="1" smtClean="0">
                <a:latin typeface="Arial" pitchFamily="34" charset="0"/>
                <a:cs typeface="Arial" pitchFamily="34" charset="0"/>
              </a:rPr>
              <a:t>Malyshev`s</a:t>
            </a:r>
            <a:r>
              <a:rPr lang="en-AU" sz="2000" dirty="0" smtClean="0">
                <a:latin typeface="Arial" pitchFamily="34" charset="0"/>
                <a:cs typeface="Arial" pitchFamily="34" charset="0"/>
              </a:rPr>
              <a:t>  and  </a:t>
            </a:r>
            <a:r>
              <a:rPr lang="en-AU" sz="2000" dirty="0" err="1" smtClean="0">
                <a:latin typeface="Arial" pitchFamily="34" charset="0"/>
                <a:cs typeface="Arial" pitchFamily="34" charset="0"/>
              </a:rPr>
              <a:t>Chebyshev`s</a:t>
            </a:r>
            <a:r>
              <a:rPr lang="en-AU" sz="2000" dirty="0" smtClean="0">
                <a:latin typeface="Arial" pitchFamily="34" charset="0"/>
                <a:cs typeface="Arial" pitchFamily="34" charset="0"/>
              </a:rPr>
              <a:t> formulas via </a:t>
            </a:r>
            <a:r>
              <a:rPr lang="en-AU" sz="2000" i="1" dirty="0" smtClean="0">
                <a:latin typeface="Arial" pitchFamily="34" charset="0"/>
                <a:cs typeface="Arial" pitchFamily="34" charset="0"/>
              </a:rPr>
              <a:t>n</a:t>
            </a:r>
            <a:r>
              <a:rPr lang="en-AU" sz="2000" dirty="0" smtClean="0">
                <a:latin typeface="Arial" pitchFamily="34" charset="0"/>
                <a:cs typeface="Arial" pitchFamily="34" charset="0"/>
              </a:rPr>
              <a:t> denotes the number of moving links of the kinematic chain, and in the  </a:t>
            </a:r>
            <a:r>
              <a:rPr lang="en-AU" sz="2000" dirty="0" err="1" smtClean="0">
                <a:latin typeface="Arial" pitchFamily="34" charset="0"/>
                <a:cs typeface="Arial" pitchFamily="34" charset="0"/>
              </a:rPr>
              <a:t>Grubler</a:t>
            </a:r>
            <a:r>
              <a:rPr lang="en-AU" sz="2000" dirty="0" smtClean="0">
                <a:latin typeface="Arial" pitchFamily="34" charset="0"/>
                <a:cs typeface="Arial" pitchFamily="34" charset="0"/>
              </a:rPr>
              <a:t> and </a:t>
            </a:r>
            <a:r>
              <a:rPr lang="en-AU" sz="2000" dirty="0" err="1" smtClean="0">
                <a:latin typeface="Arial" pitchFamily="34" charset="0"/>
                <a:cs typeface="Arial" pitchFamily="34" charset="0"/>
              </a:rPr>
              <a:t>Kutzbach</a:t>
            </a:r>
            <a:r>
              <a:rPr lang="en-AU" sz="2000" dirty="0" smtClean="0">
                <a:latin typeface="Arial" pitchFamily="34" charset="0"/>
                <a:cs typeface="Arial" pitchFamily="34" charset="0"/>
              </a:rPr>
              <a:t>  criterion via n denotes the total number of the kinematic chain links including the base.</a:t>
            </a:r>
            <a:br>
              <a:rPr lang="en-AU" sz="2000" dirty="0" smtClean="0">
                <a:latin typeface="Arial" pitchFamily="34" charset="0"/>
                <a:cs typeface="Arial" pitchFamily="34" charset="0"/>
              </a:rPr>
            </a:br>
            <a:r>
              <a:rPr lang="en-AU" sz="2200" dirty="0" smtClean="0">
                <a:latin typeface="Arial" pitchFamily="34" charset="0"/>
                <a:cs typeface="Arial" pitchFamily="34" charset="0"/>
              </a:rPr>
              <a:t/>
            </a:r>
            <a:br>
              <a:rPr lang="en-AU" sz="2200" dirty="0" smtClean="0">
                <a:latin typeface="Arial" pitchFamily="34" charset="0"/>
                <a:cs typeface="Arial" pitchFamily="34" charset="0"/>
              </a:rPr>
            </a:br>
            <a:endParaRPr lang="en-AU" sz="2200" dirty="0">
              <a:latin typeface="Arial" pitchFamily="34" charset="0"/>
              <a:cs typeface="Arial" pitchFamily="34" charset="0"/>
            </a:endParaRPr>
          </a:p>
        </p:txBody>
      </p:sp>
      <p:graphicFrame>
        <p:nvGraphicFramePr>
          <p:cNvPr id="24578" name="Object 2"/>
          <p:cNvGraphicFramePr>
            <a:graphicFrameLocks noChangeAspect="1"/>
          </p:cNvGraphicFramePr>
          <p:nvPr/>
        </p:nvGraphicFramePr>
        <p:xfrm>
          <a:off x="3347864" y="1484784"/>
          <a:ext cx="2171700" cy="508000"/>
        </p:xfrm>
        <a:graphic>
          <a:graphicData uri="http://schemas.openxmlformats.org/presentationml/2006/ole">
            <mc:AlternateContent xmlns:mc="http://schemas.openxmlformats.org/markup-compatibility/2006">
              <mc:Choice xmlns:v="urn:schemas-microsoft-com:vml" Requires="v">
                <p:oleObj spid="_x0000_s3154" name="Equation" r:id="rId3" imgW="2171520" imgH="507960" progId="Equation.DSMT4">
                  <p:embed/>
                </p:oleObj>
              </mc:Choice>
              <mc:Fallback>
                <p:oleObj name="Equation" r:id="rId3" imgW="217152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484784"/>
                        <a:ext cx="2171700" cy="50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79" name="Object 3"/>
          <p:cNvGraphicFramePr>
            <a:graphicFrameLocks noChangeAspect="1"/>
          </p:cNvGraphicFramePr>
          <p:nvPr/>
        </p:nvGraphicFramePr>
        <p:xfrm>
          <a:off x="5580112" y="2564904"/>
          <a:ext cx="144016" cy="243489"/>
        </p:xfrm>
        <a:graphic>
          <a:graphicData uri="http://schemas.openxmlformats.org/presentationml/2006/ole">
            <mc:AlternateContent xmlns:mc="http://schemas.openxmlformats.org/markup-compatibility/2006">
              <mc:Choice xmlns:v="urn:schemas-microsoft-com:vml" Requires="v">
                <p:oleObj spid="_x0000_s3155" name="Equation" r:id="rId5" imgW="177480" imgH="228600" progId="Equation.DSMT4">
                  <p:embed/>
                </p:oleObj>
              </mc:Choice>
              <mc:Fallback>
                <p:oleObj name="Equation" r:id="rId5" imgW="1774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2564904"/>
                        <a:ext cx="144016" cy="2434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80" name="Object 4"/>
          <p:cNvGraphicFramePr>
            <a:graphicFrameLocks noChangeAspect="1"/>
          </p:cNvGraphicFramePr>
          <p:nvPr/>
        </p:nvGraphicFramePr>
        <p:xfrm>
          <a:off x="1763688" y="2276872"/>
          <a:ext cx="215207" cy="216024"/>
        </p:xfrm>
        <a:graphic>
          <a:graphicData uri="http://schemas.openxmlformats.org/presentationml/2006/ole">
            <mc:AlternateContent xmlns:mc="http://schemas.openxmlformats.org/markup-compatibility/2006">
              <mc:Choice xmlns:v="urn:schemas-microsoft-com:vml" Requires="v">
                <p:oleObj spid="_x0000_s3156" name="Equation" r:id="rId7" imgW="177480" imgH="228600" progId="Equation.DSMT4">
                  <p:embed/>
                </p:oleObj>
              </mc:Choice>
              <mc:Fallback>
                <p:oleObj name="Equation" r:id="rId7" imgW="1774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276872"/>
                        <a:ext cx="215207" cy="2160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4581" name="Object 5"/>
          <p:cNvGraphicFramePr>
            <a:graphicFrameLocks noChangeAspect="1"/>
          </p:cNvGraphicFramePr>
          <p:nvPr/>
        </p:nvGraphicFramePr>
        <p:xfrm>
          <a:off x="2195736" y="2564904"/>
          <a:ext cx="144289" cy="242888"/>
        </p:xfrm>
        <a:graphic>
          <a:graphicData uri="http://schemas.openxmlformats.org/presentationml/2006/ole">
            <mc:AlternateContent xmlns:mc="http://schemas.openxmlformats.org/markup-compatibility/2006">
              <mc:Choice xmlns:v="urn:schemas-microsoft-com:vml" Requires="v">
                <p:oleObj spid="_x0000_s3157" name="Equation" r:id="rId8" imgW="177480" imgH="228600" progId="Equation.DSMT4">
                  <p:embed/>
                </p:oleObj>
              </mc:Choice>
              <mc:Fallback>
                <p:oleObj name="Equation" r:id="rId8" imgW="17748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5736" y="2564904"/>
                        <a:ext cx="144289" cy="242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Прямоугольник 6"/>
          <p:cNvSpPr/>
          <p:nvPr/>
        </p:nvSpPr>
        <p:spPr>
          <a:xfrm>
            <a:off x="8028384" y="1484784"/>
            <a:ext cx="595035" cy="369332"/>
          </a:xfrm>
          <a:prstGeom prst="rect">
            <a:avLst/>
          </a:prstGeom>
        </p:spPr>
        <p:txBody>
          <a:bodyPr wrap="none">
            <a:spAutoFit/>
          </a:bodyPr>
          <a:lstStyle/>
          <a:p>
            <a:r>
              <a:rPr lang="en-AU" dirty="0" smtClean="0">
                <a:latin typeface="Arial" pitchFamily="34" charset="0"/>
                <a:cs typeface="Arial" pitchFamily="34" charset="0"/>
              </a:rPr>
              <a:t> (3) </a:t>
            </a:r>
            <a:endParaRPr lang="en-AU" dirty="0"/>
          </a:p>
        </p:txBody>
      </p:sp>
      <p:sp>
        <p:nvSpPr>
          <p:cNvPr id="8" name="TextBox 7"/>
          <p:cNvSpPr txBox="1"/>
          <p:nvPr/>
        </p:nvSpPr>
        <p:spPr>
          <a:xfrm>
            <a:off x="8596327" y="300788"/>
            <a:ext cx="313044" cy="369332"/>
          </a:xfrm>
          <a:prstGeom prst="rect">
            <a:avLst/>
          </a:prstGeom>
          <a:noFill/>
        </p:spPr>
        <p:txBody>
          <a:bodyPr wrap="none" rtlCol="0">
            <a:spAutoFit/>
          </a:bodyPr>
          <a:lstStyle/>
          <a:p>
            <a:r>
              <a:rPr lang="en-US" dirty="0">
                <a:latin typeface="Arial"/>
                <a:cs typeface="Arial"/>
              </a:rPr>
              <a:t>5</a:t>
            </a:r>
          </a:p>
        </p:txBody>
      </p:sp>
    </p:spTree>
    <p:extLst>
      <p:ext uri="{BB962C8B-B14F-4D97-AF65-F5344CB8AC3E}">
        <p14:creationId xmlns:p14="http://schemas.microsoft.com/office/powerpoint/2010/main" val="3842724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1600" y="274638"/>
            <a:ext cx="7715200" cy="1143000"/>
          </a:xfrm>
        </p:spPr>
        <p:txBody>
          <a:bodyPr>
            <a:normAutofit fontScale="90000"/>
          </a:bodyPr>
          <a:lstStyle/>
          <a:p>
            <a:pPr algn="l">
              <a:lnSpc>
                <a:spcPct val="150000"/>
              </a:lnSpc>
            </a:pP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Let define the number of DOF of the kinematic chains shown in Figs. 2 and 3 when one of links is fixed.</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br>
              <a:rPr lang="en-AU" sz="2000" dirty="0" smtClean="0">
                <a:latin typeface="Arial" pitchFamily="34" charset="0"/>
                <a:cs typeface="Arial" pitchFamily="34" charset="0"/>
              </a:rPr>
            </a:br>
            <a:r>
              <a:rPr lang="ru-RU" sz="2000" dirty="0" smtClean="0">
                <a:latin typeface="Arial" pitchFamily="34" charset="0"/>
                <a:cs typeface="Arial" pitchFamily="34" charset="0"/>
              </a:rPr>
              <a:t> </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r>
              <a:rPr lang="en-AU" sz="1800" dirty="0" smtClean="0"/>
              <a:t/>
            </a:r>
            <a:br>
              <a:rPr lang="en-AU" sz="1800" dirty="0" smtClean="0"/>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endParaRPr lang="en-AU" dirty="0"/>
          </a:p>
        </p:txBody>
      </p:sp>
      <p:sp>
        <p:nvSpPr>
          <p:cNvPr id="3" name="TextBox 2"/>
          <p:cNvSpPr txBox="1"/>
          <p:nvPr/>
        </p:nvSpPr>
        <p:spPr>
          <a:xfrm>
            <a:off x="8596327" y="300788"/>
            <a:ext cx="313044" cy="369332"/>
          </a:xfrm>
          <a:prstGeom prst="rect">
            <a:avLst/>
          </a:prstGeom>
          <a:noFill/>
        </p:spPr>
        <p:txBody>
          <a:bodyPr wrap="none" rtlCol="0">
            <a:spAutoFit/>
          </a:bodyPr>
          <a:lstStyle/>
          <a:p>
            <a:r>
              <a:rPr lang="en-US" dirty="0">
                <a:latin typeface="Arial"/>
                <a:cs typeface="Arial"/>
              </a:rPr>
              <a:t>6</a:t>
            </a:r>
          </a:p>
        </p:txBody>
      </p:sp>
      <p:pic>
        <p:nvPicPr>
          <p:cNvPr id="4" name="Picture 3" descr="Chertezh1-Model.pdf"/>
          <p:cNvPicPr>
            <a:picLocks noChangeAspect="1"/>
          </p:cNvPicPr>
          <p:nvPr/>
        </p:nvPicPr>
        <p:blipFill rotWithShape="1">
          <a:blip r:embed="rId2">
            <a:extLst>
              <a:ext uri="{28A0092B-C50C-407E-A947-70E740481C1C}">
                <a14:useLocalDpi xmlns:a14="http://schemas.microsoft.com/office/drawing/2010/main" val="0"/>
              </a:ext>
            </a:extLst>
          </a:blip>
          <a:srcRect l="3594" t="6564" r="26947" b="56231"/>
          <a:stretch/>
        </p:blipFill>
        <p:spPr>
          <a:xfrm>
            <a:off x="827584" y="1124744"/>
            <a:ext cx="7488832" cy="2698322"/>
          </a:xfrm>
          <a:prstGeom prst="rect">
            <a:avLst/>
          </a:prstGeom>
        </p:spPr>
      </p:pic>
      <p:sp>
        <p:nvSpPr>
          <p:cNvPr id="6" name="TextBox 5"/>
          <p:cNvSpPr txBox="1"/>
          <p:nvPr/>
        </p:nvSpPr>
        <p:spPr>
          <a:xfrm>
            <a:off x="4572000" y="3717032"/>
            <a:ext cx="697840" cy="369332"/>
          </a:xfrm>
          <a:prstGeom prst="rect">
            <a:avLst/>
          </a:prstGeom>
          <a:noFill/>
        </p:spPr>
        <p:txBody>
          <a:bodyPr wrap="none" rtlCol="0">
            <a:spAutoFit/>
          </a:bodyPr>
          <a:lstStyle/>
          <a:p>
            <a:r>
              <a:rPr lang="en-US" dirty="0">
                <a:latin typeface="Arial" pitchFamily="34" charset="0"/>
                <a:cs typeface="Arial" pitchFamily="34" charset="0"/>
              </a:rPr>
              <a:t>Fig</a:t>
            </a:r>
            <a:r>
              <a:rPr lang="ru-RU" dirty="0">
                <a:latin typeface="Arial" pitchFamily="34" charset="0"/>
                <a:cs typeface="Arial" pitchFamily="34" charset="0"/>
              </a:rPr>
              <a:t>.2</a:t>
            </a:r>
            <a:endParaRPr lang="en-US" dirty="0"/>
          </a:p>
        </p:txBody>
      </p:sp>
      <p:sp>
        <p:nvSpPr>
          <p:cNvPr id="7" name="TextBox 6"/>
          <p:cNvSpPr txBox="1"/>
          <p:nvPr/>
        </p:nvSpPr>
        <p:spPr>
          <a:xfrm>
            <a:off x="4572000" y="6165304"/>
            <a:ext cx="697840" cy="369332"/>
          </a:xfrm>
          <a:prstGeom prst="rect">
            <a:avLst/>
          </a:prstGeom>
          <a:noFill/>
        </p:spPr>
        <p:txBody>
          <a:bodyPr wrap="none" rtlCol="0">
            <a:spAutoFit/>
          </a:bodyPr>
          <a:lstStyle/>
          <a:p>
            <a:r>
              <a:rPr lang="en-US" dirty="0">
                <a:latin typeface="Arial" pitchFamily="34" charset="0"/>
                <a:cs typeface="Arial" pitchFamily="34" charset="0"/>
              </a:rPr>
              <a:t>Fig</a:t>
            </a:r>
            <a:r>
              <a:rPr lang="ru-RU" dirty="0">
                <a:latin typeface="Arial" pitchFamily="34" charset="0"/>
                <a:cs typeface="Arial" pitchFamily="34" charset="0"/>
              </a:rPr>
              <a:t>.3</a:t>
            </a:r>
            <a:endParaRPr lang="en-US" dirty="0"/>
          </a:p>
        </p:txBody>
      </p:sp>
      <p:pic>
        <p:nvPicPr>
          <p:cNvPr id="8" name="Picture 7" descr="Chertezh1-Model.pdf"/>
          <p:cNvPicPr>
            <a:picLocks noChangeAspect="1"/>
          </p:cNvPicPr>
          <p:nvPr/>
        </p:nvPicPr>
        <p:blipFill rotWithShape="1">
          <a:blip r:embed="rId3">
            <a:extLst>
              <a:ext uri="{28A0092B-C50C-407E-A947-70E740481C1C}">
                <a14:useLocalDpi xmlns:a14="http://schemas.microsoft.com/office/drawing/2010/main" val="0"/>
              </a:ext>
            </a:extLst>
          </a:blip>
          <a:srcRect t="43761" b="4505"/>
          <a:stretch/>
        </p:blipFill>
        <p:spPr>
          <a:xfrm>
            <a:off x="899592" y="3573016"/>
            <a:ext cx="7620747" cy="2785962"/>
          </a:xfrm>
          <a:prstGeom prst="rect">
            <a:avLst/>
          </a:prstGeom>
        </p:spPr>
      </p:pic>
      <p:sp>
        <p:nvSpPr>
          <p:cNvPr id="9" name="TextBox 8"/>
          <p:cNvSpPr txBox="1"/>
          <p:nvPr/>
        </p:nvSpPr>
        <p:spPr>
          <a:xfrm>
            <a:off x="899592" y="1484784"/>
            <a:ext cx="389913"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10" name="TextBox 9"/>
          <p:cNvSpPr txBox="1"/>
          <p:nvPr/>
        </p:nvSpPr>
        <p:spPr>
          <a:xfrm>
            <a:off x="3779912" y="1484784"/>
            <a:ext cx="389913" cy="369332"/>
          </a:xfrm>
          <a:prstGeom prst="rect">
            <a:avLst/>
          </a:prstGeom>
          <a:noFill/>
        </p:spPr>
        <p:txBody>
          <a:bodyPr wrap="none" rtlCol="0">
            <a:spAutoFit/>
          </a:bodyPr>
          <a:lstStyle/>
          <a:p>
            <a:r>
              <a:rPr lang="en-US" dirty="0">
                <a:latin typeface="Arial"/>
                <a:cs typeface="Arial"/>
              </a:rPr>
              <a:t>b</a:t>
            </a:r>
            <a:r>
              <a:rPr lang="en-US" dirty="0" smtClean="0">
                <a:latin typeface="Arial"/>
                <a:cs typeface="Arial"/>
              </a:rPr>
              <a:t>)</a:t>
            </a:r>
            <a:endParaRPr lang="en-US" dirty="0">
              <a:latin typeface="Arial"/>
              <a:cs typeface="Arial"/>
            </a:endParaRPr>
          </a:p>
        </p:txBody>
      </p:sp>
      <p:sp>
        <p:nvSpPr>
          <p:cNvPr id="11" name="TextBox 10"/>
          <p:cNvSpPr txBox="1"/>
          <p:nvPr/>
        </p:nvSpPr>
        <p:spPr>
          <a:xfrm>
            <a:off x="6660232" y="1484784"/>
            <a:ext cx="376951" cy="369332"/>
          </a:xfrm>
          <a:prstGeom prst="rect">
            <a:avLst/>
          </a:prstGeom>
          <a:noFill/>
        </p:spPr>
        <p:txBody>
          <a:bodyPr wrap="none" rtlCol="0">
            <a:spAutoFit/>
          </a:bodyPr>
          <a:lstStyle/>
          <a:p>
            <a:r>
              <a:rPr lang="en-US" dirty="0">
                <a:latin typeface="Arial"/>
                <a:cs typeface="Arial"/>
              </a:rPr>
              <a:t>c</a:t>
            </a:r>
            <a:r>
              <a:rPr lang="en-US" dirty="0" smtClean="0">
                <a:latin typeface="Arial"/>
                <a:cs typeface="Arial"/>
              </a:rPr>
              <a:t>)</a:t>
            </a:r>
            <a:endParaRPr lang="en-US" dirty="0">
              <a:latin typeface="Arial"/>
              <a:cs typeface="Arial"/>
            </a:endParaRPr>
          </a:p>
        </p:txBody>
      </p:sp>
      <p:sp>
        <p:nvSpPr>
          <p:cNvPr id="12" name="TextBox 11"/>
          <p:cNvSpPr txBox="1"/>
          <p:nvPr/>
        </p:nvSpPr>
        <p:spPr>
          <a:xfrm>
            <a:off x="899592" y="3789040"/>
            <a:ext cx="389913" cy="369332"/>
          </a:xfrm>
          <a:prstGeom prst="rect">
            <a:avLst/>
          </a:prstGeom>
          <a:noFill/>
        </p:spPr>
        <p:txBody>
          <a:bodyPr wrap="none" rtlCol="0">
            <a:spAutoFit/>
          </a:bodyPr>
          <a:lstStyle/>
          <a:p>
            <a:r>
              <a:rPr lang="en-US" dirty="0" smtClean="0">
                <a:latin typeface="Arial"/>
                <a:cs typeface="Arial"/>
              </a:rPr>
              <a:t>a)</a:t>
            </a:r>
            <a:endParaRPr lang="en-US" dirty="0">
              <a:latin typeface="Arial"/>
              <a:cs typeface="Arial"/>
            </a:endParaRPr>
          </a:p>
        </p:txBody>
      </p:sp>
      <p:sp>
        <p:nvSpPr>
          <p:cNvPr id="13" name="TextBox 12"/>
          <p:cNvSpPr txBox="1"/>
          <p:nvPr/>
        </p:nvSpPr>
        <p:spPr>
          <a:xfrm>
            <a:off x="5652120" y="3861048"/>
            <a:ext cx="389913" cy="369332"/>
          </a:xfrm>
          <a:prstGeom prst="rect">
            <a:avLst/>
          </a:prstGeom>
          <a:noFill/>
        </p:spPr>
        <p:txBody>
          <a:bodyPr wrap="none" rtlCol="0">
            <a:spAutoFit/>
          </a:bodyPr>
          <a:lstStyle/>
          <a:p>
            <a:r>
              <a:rPr lang="en-US" dirty="0">
                <a:latin typeface="Arial"/>
                <a:cs typeface="Arial"/>
              </a:rPr>
              <a:t>b</a:t>
            </a:r>
            <a:r>
              <a:rPr lang="en-US" dirty="0" smtClean="0">
                <a:latin typeface="Arial"/>
                <a:cs typeface="Arial"/>
              </a:rPr>
              <a:t>)</a:t>
            </a:r>
            <a:endParaRPr lang="en-US" dirty="0">
              <a:latin typeface="Arial"/>
              <a:cs typeface="Arial"/>
            </a:endParaRPr>
          </a:p>
        </p:txBody>
      </p:sp>
    </p:spTree>
    <p:extLst>
      <p:ext uri="{BB962C8B-B14F-4D97-AF65-F5344CB8AC3E}">
        <p14:creationId xmlns:p14="http://schemas.microsoft.com/office/powerpoint/2010/main" val="2173005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697" y="858742"/>
            <a:ext cx="7623172" cy="4154984"/>
          </a:xfrm>
          <a:prstGeom prst="rect">
            <a:avLst/>
          </a:prstGeom>
        </p:spPr>
        <p:txBody>
          <a:bodyPr wrap="square">
            <a:spAutoFit/>
          </a:bodyPr>
          <a:lstStyle/>
          <a:p>
            <a:r>
              <a:rPr lang="en-US" b="1" dirty="0">
                <a:latin typeface="Arial"/>
                <a:cs typeface="Arial"/>
              </a:rPr>
              <a:t>3. Compromises Between Manual Production, Hard Automation and </a:t>
            </a:r>
            <a:r>
              <a:rPr lang="en-US" b="1" dirty="0" smtClean="0">
                <a:latin typeface="Arial"/>
                <a:cs typeface="Arial"/>
              </a:rPr>
              <a:t>                                </a:t>
            </a:r>
          </a:p>
          <a:p>
            <a:r>
              <a:rPr lang="en-US" b="1" dirty="0" smtClean="0">
                <a:latin typeface="Arial"/>
                <a:cs typeface="Arial"/>
              </a:rPr>
              <a:t>    Flexible Automation</a:t>
            </a:r>
          </a:p>
          <a:p>
            <a:endParaRPr lang="en-US" b="1" dirty="0" smtClean="0">
              <a:latin typeface="Arial"/>
              <a:cs typeface="Arial"/>
            </a:endParaRPr>
          </a:p>
          <a:p>
            <a:endParaRPr lang="en-AU" dirty="0" smtClean="0">
              <a:latin typeface="Arial"/>
              <a:cs typeface="Arial"/>
            </a:endParaRPr>
          </a:p>
          <a:p>
            <a:pPr algn="just"/>
            <a:r>
              <a:rPr lang="en-US" dirty="0" smtClean="0">
                <a:latin typeface="Arial" pitchFamily="34" charset="0"/>
                <a:cs typeface="Arial" pitchFamily="34" charset="0"/>
              </a:rPr>
              <a:t>Manual production tends to be slow and makes it difficult to achieve consistent product quality.</a:t>
            </a:r>
          </a:p>
          <a:p>
            <a:pPr algn="just"/>
            <a:endParaRPr lang="en-US" sz="1000" dirty="0" smtClean="0">
              <a:latin typeface="Arial" pitchFamily="34" charset="0"/>
              <a:cs typeface="Arial" pitchFamily="34" charset="0"/>
            </a:endParaRPr>
          </a:p>
          <a:p>
            <a:pPr algn="just"/>
            <a:r>
              <a:rPr lang="en-US" dirty="0" smtClean="0">
                <a:latin typeface="Arial" pitchFamily="34" charset="0"/>
                <a:cs typeface="Arial" pitchFamily="34" charset="0"/>
              </a:rPr>
              <a:t>Hard automation is faster and more precise than the manual and flexible production methods.</a:t>
            </a:r>
          </a:p>
          <a:p>
            <a:pPr algn="just"/>
            <a:endParaRPr lang="ru-RU" sz="1000" dirty="0" smtClean="0">
              <a:latin typeface="Arial" pitchFamily="34" charset="0"/>
              <a:cs typeface="Arial" pitchFamily="34" charset="0"/>
            </a:endParaRPr>
          </a:p>
          <a:p>
            <a:pPr algn="just"/>
            <a:r>
              <a:rPr lang="en-US" dirty="0" smtClean="0">
                <a:latin typeface="Arial" pitchFamily="34" charset="0"/>
                <a:cs typeface="Arial" pitchFamily="34" charset="0"/>
              </a:rPr>
              <a:t>Typically, when the production volume is very low, manual production is more economical.       </a:t>
            </a:r>
          </a:p>
          <a:p>
            <a:pPr algn="just"/>
            <a:r>
              <a:rPr lang="en-US" sz="1000" dirty="0" smtClean="0">
                <a:latin typeface="Arial" pitchFamily="34" charset="0"/>
                <a:cs typeface="Arial" pitchFamily="34" charset="0"/>
              </a:rPr>
              <a:t>                                                                                                 </a:t>
            </a:r>
            <a:endParaRPr lang="ru-RU" sz="1000" dirty="0" smtClean="0">
              <a:latin typeface="Arial" pitchFamily="34" charset="0"/>
              <a:cs typeface="Arial" pitchFamily="34" charset="0"/>
            </a:endParaRPr>
          </a:p>
          <a:p>
            <a:pPr algn="just"/>
            <a:r>
              <a:rPr lang="en-US" dirty="0" smtClean="0">
                <a:latin typeface="Arial" pitchFamily="34" charset="0"/>
                <a:cs typeface="Arial" pitchFamily="34" charset="0"/>
              </a:rPr>
              <a:t>As the production volume increases, flexible automation becomes more cost-effective.</a:t>
            </a:r>
            <a:endParaRPr lang="ru-RU" dirty="0" smtClean="0">
              <a:latin typeface="Arial" pitchFamily="34" charset="0"/>
              <a:cs typeface="Arial" pitchFamily="34" charset="0"/>
            </a:endParaRPr>
          </a:p>
          <a:p>
            <a:endParaRPr lang="en-AU" dirty="0">
              <a:latin typeface="Arial"/>
              <a:cs typeface="Arial"/>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4</a:t>
            </a:r>
            <a:endParaRPr lang="en-US" dirty="0">
              <a:latin typeface="Arial"/>
              <a:cs typeface="Arial"/>
            </a:endParaRPr>
          </a:p>
        </p:txBody>
      </p:sp>
    </p:spTree>
    <p:extLst>
      <p:ext uri="{BB962C8B-B14F-4D97-AF65-F5344CB8AC3E}">
        <p14:creationId xmlns:p14="http://schemas.microsoft.com/office/powerpoint/2010/main" val="6557064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274638"/>
            <a:ext cx="7859216" cy="1143000"/>
          </a:xfrm>
        </p:spPr>
        <p:txBody>
          <a:bodyPr>
            <a:normAutofit fontScale="90000"/>
          </a:bodyPr>
          <a:lstStyle/>
          <a:p>
            <a:pPr algn="l"/>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Number of  DOF of the planar kinematic chains are defined by </a:t>
            </a:r>
            <a:r>
              <a:rPr lang="en-AU" sz="2000" dirty="0" err="1" smtClean="0">
                <a:latin typeface="Arial" pitchFamily="34" charset="0"/>
                <a:cs typeface="Arial" pitchFamily="34" charset="0"/>
              </a:rPr>
              <a:t>Chebyshev`s</a:t>
            </a:r>
            <a:r>
              <a:rPr lang="en-AU" sz="2000" dirty="0" smtClean="0">
                <a:latin typeface="Arial" pitchFamily="34" charset="0"/>
                <a:cs typeface="Arial" pitchFamily="34" charset="0"/>
              </a:rPr>
              <a:t> formula: </a:t>
            </a:r>
            <a:br>
              <a:rPr lang="en-AU" sz="2000" dirty="0" smtClean="0">
                <a:latin typeface="Arial" pitchFamily="34" charset="0"/>
                <a:cs typeface="Arial" pitchFamily="34" charset="0"/>
              </a:rPr>
            </a:br>
            <a:r>
              <a:rPr lang="en-AU" sz="2000" dirty="0" smtClean="0">
                <a:latin typeface="Arial" pitchFamily="34" charset="0"/>
                <a:cs typeface="Arial" pitchFamily="34" charset="0"/>
              </a:rPr>
              <a:t>a) for the four-bar closed-loop kinematic chain </a:t>
            </a:r>
            <a:r>
              <a:rPr lang="en-AU" sz="2000" i="1" dirty="0" smtClean="0">
                <a:latin typeface="Times New Roman" pitchFamily="18" charset="0"/>
                <a:cs typeface="Times New Roman" pitchFamily="18" charset="0"/>
              </a:rPr>
              <a:t>ABCD</a:t>
            </a:r>
            <a:r>
              <a:rPr lang="en-AU" sz="2000" i="1" dirty="0" smtClean="0">
                <a:latin typeface="Arial" pitchFamily="34" charset="0"/>
                <a:cs typeface="Arial" pitchFamily="34" charset="0"/>
              </a:rPr>
              <a:t> </a:t>
            </a:r>
            <a:r>
              <a:rPr lang="en-AU" sz="2000" dirty="0" smtClean="0">
                <a:latin typeface="Arial" pitchFamily="34" charset="0"/>
                <a:cs typeface="Arial" pitchFamily="34" charset="0"/>
              </a:rPr>
              <a:t> of type 4</a:t>
            </a:r>
            <a:r>
              <a:rPr lang="en-AU" sz="2000" dirty="0" smtClean="0">
                <a:latin typeface="Times New Roman" pitchFamily="18" charset="0"/>
                <a:cs typeface="Times New Roman" pitchFamily="18" charset="0"/>
              </a:rPr>
              <a:t>R</a:t>
            </a:r>
            <a:r>
              <a:rPr lang="en-AU" sz="2000" dirty="0" smtClean="0">
                <a:latin typeface="Arial" pitchFamily="34" charset="0"/>
                <a:cs typeface="Arial" pitchFamily="34" charset="0"/>
              </a:rPr>
              <a:t> when the     </a:t>
            </a:r>
            <a:br>
              <a:rPr lang="en-AU" sz="2000" dirty="0" smtClean="0">
                <a:latin typeface="Arial" pitchFamily="34" charset="0"/>
                <a:cs typeface="Arial" pitchFamily="34" charset="0"/>
              </a:rPr>
            </a:br>
            <a:r>
              <a:rPr lang="en-AU" sz="2000" dirty="0" smtClean="0">
                <a:latin typeface="Arial" pitchFamily="34" charset="0"/>
                <a:cs typeface="Arial" pitchFamily="34" charset="0"/>
              </a:rPr>
              <a:t>     link 4 is fixed. (Fig.2a), where  </a:t>
            </a:r>
            <a:r>
              <a:rPr lang="en-AU" sz="2000" i="1" dirty="0" smtClean="0">
                <a:latin typeface="Arial" pitchFamily="34" charset="0"/>
                <a:cs typeface="Arial" pitchFamily="34" charset="0"/>
              </a:rPr>
              <a:t>n</a:t>
            </a:r>
            <a:r>
              <a:rPr lang="en-AU" sz="2000" dirty="0" smtClean="0">
                <a:latin typeface="Arial" pitchFamily="34" charset="0"/>
                <a:cs typeface="Arial" pitchFamily="34" charset="0"/>
              </a:rPr>
              <a:t>=3,     = 4</a:t>
            </a:r>
            <a:br>
              <a:rPr lang="en-AU" sz="2000" dirty="0" smtClean="0">
                <a:latin typeface="Arial" pitchFamily="34" charset="0"/>
                <a:cs typeface="Arial" pitchFamily="34" charset="0"/>
              </a:rPr>
            </a:br>
            <a:r>
              <a:rPr lang="en-AU" sz="2000" i="1" dirty="0" smtClean="0">
                <a:latin typeface="Arial" pitchFamily="34" charset="0"/>
                <a:cs typeface="Arial" pitchFamily="34" charset="0"/>
              </a:rPr>
              <a:t>                                                </a:t>
            </a:r>
            <a:r>
              <a:rPr lang="en-US" sz="2000" i="1" dirty="0" smtClean="0">
                <a:latin typeface="Arial" pitchFamily="34" charset="0"/>
                <a:cs typeface="Arial" pitchFamily="34" charset="0"/>
              </a:rPr>
              <a:t> </a:t>
            </a:r>
            <a:r>
              <a:rPr lang="ru-RU" sz="2000" dirty="0" smtClean="0">
                <a:latin typeface="Arial" pitchFamily="34" charset="0"/>
                <a:cs typeface="Arial" pitchFamily="34" charset="0"/>
              </a:rPr>
              <a:t>                                            </a:t>
            </a:r>
            <a:r>
              <a:rPr lang="en-AU" sz="2000" dirty="0" smtClean="0">
                <a:latin typeface="Arial" pitchFamily="34" charset="0"/>
                <a:cs typeface="Arial" pitchFamily="34" charset="0"/>
              </a:rPr>
              <a:t>                 </a:t>
            </a:r>
            <a:r>
              <a:rPr lang="ru-RU" sz="2000" dirty="0" smtClean="0">
                <a:latin typeface="Arial" pitchFamily="34" charset="0"/>
                <a:cs typeface="Arial" pitchFamily="34" charset="0"/>
              </a:rPr>
              <a:t> (3)</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i="1" dirty="0" smtClean="0">
                <a:latin typeface="Arial" pitchFamily="34" charset="0"/>
                <a:cs typeface="Arial" pitchFamily="34" charset="0"/>
              </a:rPr>
              <a:t>b</a:t>
            </a:r>
            <a:r>
              <a:rPr lang="en-AU" sz="2000" dirty="0" smtClean="0">
                <a:latin typeface="Arial" pitchFamily="34" charset="0"/>
                <a:cs typeface="Arial" pitchFamily="34" charset="0"/>
              </a:rPr>
              <a:t>) for the five-bar closed-loop kinematic chain </a:t>
            </a:r>
            <a:r>
              <a:rPr lang="en-AU" sz="2000" i="1" dirty="0" smtClean="0">
                <a:latin typeface="Times New Roman" pitchFamily="18" charset="0"/>
                <a:cs typeface="Times New Roman" pitchFamily="18" charset="0"/>
              </a:rPr>
              <a:t>ABCDE</a:t>
            </a:r>
            <a:r>
              <a:rPr lang="en-AU" sz="2000" i="1" dirty="0" smtClean="0">
                <a:latin typeface="Arial" pitchFamily="34" charset="0"/>
                <a:cs typeface="Arial" pitchFamily="34" charset="0"/>
              </a:rPr>
              <a:t> </a:t>
            </a:r>
            <a:r>
              <a:rPr lang="en-AU" sz="2000" dirty="0" smtClean="0">
                <a:latin typeface="Arial" pitchFamily="34" charset="0"/>
                <a:cs typeface="Arial" pitchFamily="34" charset="0"/>
              </a:rPr>
              <a:t> of type 5</a:t>
            </a:r>
            <a:r>
              <a:rPr lang="en-AU" sz="2000" dirty="0" smtClean="0">
                <a:latin typeface="Times New Roman" pitchFamily="18" charset="0"/>
                <a:cs typeface="Times New Roman" pitchFamily="18" charset="0"/>
              </a:rPr>
              <a:t>R</a:t>
            </a:r>
            <a:r>
              <a:rPr lang="en-AU" sz="2000" dirty="0" smtClean="0">
                <a:latin typeface="Arial" pitchFamily="34" charset="0"/>
                <a:cs typeface="Arial" pitchFamily="34" charset="0"/>
              </a:rPr>
              <a:t> when the </a:t>
            </a:r>
            <a:br>
              <a:rPr lang="en-AU" sz="2000" dirty="0" smtClean="0">
                <a:latin typeface="Arial" pitchFamily="34" charset="0"/>
                <a:cs typeface="Arial" pitchFamily="34" charset="0"/>
              </a:rPr>
            </a:br>
            <a:r>
              <a:rPr lang="en-AU" sz="2000" dirty="0" smtClean="0">
                <a:latin typeface="Arial" pitchFamily="34" charset="0"/>
                <a:cs typeface="Arial" pitchFamily="34" charset="0"/>
              </a:rPr>
              <a:t>    link 5 is fixed (Fig.2b), where </a:t>
            </a:r>
            <a:r>
              <a:rPr lang="en-US" sz="2000" i="1" dirty="0" smtClean="0">
                <a:latin typeface="Arial" pitchFamily="34" charset="0"/>
                <a:cs typeface="Arial" pitchFamily="34" charset="0"/>
              </a:rPr>
              <a:t>n</a:t>
            </a:r>
            <a:r>
              <a:rPr lang="en-AU" sz="2000" dirty="0" smtClean="0">
                <a:latin typeface="Arial" pitchFamily="34" charset="0"/>
                <a:cs typeface="Arial" pitchFamily="34" charset="0"/>
              </a:rPr>
              <a:t> = 4,      = 5</a:t>
            </a:r>
            <a:br>
              <a:rPr lang="en-AU" sz="2000" dirty="0" smtClean="0">
                <a:latin typeface="Arial" pitchFamily="34" charset="0"/>
                <a:cs typeface="Arial" pitchFamily="34" charset="0"/>
              </a:rPr>
            </a:br>
            <a:r>
              <a:rPr lang="en-AU" sz="2000" i="1" dirty="0" smtClean="0">
                <a:latin typeface="Arial" pitchFamily="34" charset="0"/>
                <a:cs typeface="Arial" pitchFamily="34" charset="0"/>
              </a:rPr>
              <a:t>                                               </a:t>
            </a:r>
            <a:r>
              <a:rPr lang="en-US" sz="2000" i="1" dirty="0" smtClean="0">
                <a:latin typeface="Arial" pitchFamily="34" charset="0"/>
                <a:cs typeface="Arial" pitchFamily="34" charset="0"/>
              </a:rPr>
              <a:t> </a:t>
            </a:r>
            <a:r>
              <a:rPr lang="ru-RU" sz="2000" dirty="0" smtClean="0">
                <a:latin typeface="Arial" pitchFamily="34" charset="0"/>
                <a:cs typeface="Arial" pitchFamily="34" charset="0"/>
              </a:rPr>
              <a:t>                                             </a:t>
            </a:r>
            <a:r>
              <a:rPr lang="en-AU" sz="2000" dirty="0" smtClean="0">
                <a:latin typeface="Arial" pitchFamily="34" charset="0"/>
                <a:cs typeface="Arial" pitchFamily="34" charset="0"/>
              </a:rPr>
              <a:t>                   </a:t>
            </a:r>
            <a:r>
              <a:rPr lang="ru-RU" sz="2000" dirty="0" smtClean="0">
                <a:latin typeface="Arial" pitchFamily="34" charset="0"/>
                <a:cs typeface="Arial" pitchFamily="34" charset="0"/>
              </a:rPr>
              <a:t>(4)</a:t>
            </a: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i="1" dirty="0" smtClean="0">
                <a:latin typeface="Arial" pitchFamily="34" charset="0"/>
                <a:cs typeface="Arial" pitchFamily="34" charset="0"/>
              </a:rPr>
              <a:t>c</a:t>
            </a:r>
            <a:r>
              <a:rPr lang="en-AU" sz="2000" dirty="0" smtClean="0">
                <a:latin typeface="Arial" pitchFamily="34" charset="0"/>
                <a:cs typeface="Arial" pitchFamily="34" charset="0"/>
              </a:rPr>
              <a:t>) for the three-bar open kinematic chain </a:t>
            </a:r>
            <a:r>
              <a:rPr lang="en-AU" sz="2000" i="1" dirty="0" smtClean="0">
                <a:latin typeface="Times New Roman" pitchFamily="18" charset="0"/>
                <a:cs typeface="Times New Roman" pitchFamily="18" charset="0"/>
              </a:rPr>
              <a:t>ABC</a:t>
            </a:r>
            <a:r>
              <a:rPr lang="en-AU" sz="2000" i="1" dirty="0" smtClean="0">
                <a:latin typeface="Arial" pitchFamily="34" charset="0"/>
                <a:cs typeface="Arial" pitchFamily="34" charset="0"/>
              </a:rPr>
              <a:t> </a:t>
            </a:r>
            <a:r>
              <a:rPr lang="en-AU" sz="2000" dirty="0" smtClean="0">
                <a:latin typeface="Arial" pitchFamily="34" charset="0"/>
                <a:cs typeface="Arial" pitchFamily="34" charset="0"/>
              </a:rPr>
              <a:t> of type 2</a:t>
            </a:r>
            <a:r>
              <a:rPr lang="en-AU" sz="2000" dirty="0" smtClean="0">
                <a:latin typeface="Times New Roman" pitchFamily="18" charset="0"/>
                <a:cs typeface="Times New Roman" pitchFamily="18" charset="0"/>
              </a:rPr>
              <a:t>R</a:t>
            </a:r>
            <a:r>
              <a:rPr lang="en-AU" sz="2000" dirty="0" smtClean="0">
                <a:latin typeface="Arial" pitchFamily="34" charset="0"/>
                <a:cs typeface="Arial" pitchFamily="34" charset="0"/>
              </a:rPr>
              <a:t> when one of </a:t>
            </a:r>
            <a:br>
              <a:rPr lang="en-AU" sz="2000" dirty="0" smtClean="0">
                <a:latin typeface="Arial" pitchFamily="34" charset="0"/>
                <a:cs typeface="Arial" pitchFamily="34" charset="0"/>
              </a:rPr>
            </a:br>
            <a:r>
              <a:rPr lang="en-AU" sz="2000" dirty="0" smtClean="0">
                <a:latin typeface="Arial" pitchFamily="34" charset="0"/>
                <a:cs typeface="Arial" pitchFamily="34" charset="0"/>
              </a:rPr>
              <a:t>    elements if the joint </a:t>
            </a:r>
            <a:r>
              <a:rPr lang="ru-RU" sz="2000" i="1" dirty="0" smtClean="0">
                <a:latin typeface="Times New Roman" pitchFamily="18" charset="0"/>
                <a:cs typeface="Times New Roman" pitchFamily="18" charset="0"/>
              </a:rPr>
              <a:t>А</a:t>
            </a:r>
            <a:r>
              <a:rPr lang="ru-RU" sz="2000" i="1" dirty="0" smtClean="0">
                <a:latin typeface="Arial" pitchFamily="34" charset="0"/>
                <a:cs typeface="Arial" pitchFamily="34" charset="0"/>
              </a:rPr>
              <a:t> </a:t>
            </a:r>
            <a:r>
              <a:rPr lang="en-AU" sz="2000" dirty="0" smtClean="0">
                <a:latin typeface="Arial" pitchFamily="34" charset="0"/>
                <a:cs typeface="Arial" pitchFamily="34" charset="0"/>
              </a:rPr>
              <a:t>is</a:t>
            </a:r>
            <a:r>
              <a:rPr lang="en-AU" sz="2000" i="1" dirty="0" smtClean="0">
                <a:latin typeface="Arial" pitchFamily="34" charset="0"/>
                <a:cs typeface="Arial" pitchFamily="34" charset="0"/>
              </a:rPr>
              <a:t> </a:t>
            </a:r>
            <a:r>
              <a:rPr lang="en-AU" sz="2000" dirty="0" smtClean="0">
                <a:latin typeface="Arial" pitchFamily="34" charset="0"/>
                <a:cs typeface="Arial" pitchFamily="34" charset="0"/>
              </a:rPr>
              <a:t>fixed (</a:t>
            </a:r>
            <a:r>
              <a:rPr lang="en-US" sz="2000" dirty="0" smtClean="0">
                <a:latin typeface="Arial" pitchFamily="34" charset="0"/>
                <a:cs typeface="Arial" pitchFamily="34" charset="0"/>
              </a:rPr>
              <a:t>Fig</a:t>
            </a:r>
            <a:r>
              <a:rPr lang="en-AU" sz="2000" dirty="0" smtClean="0">
                <a:latin typeface="Arial" pitchFamily="34" charset="0"/>
                <a:cs typeface="Arial" pitchFamily="34" charset="0"/>
              </a:rPr>
              <a:t>.2</a:t>
            </a:r>
            <a:r>
              <a:rPr lang="en-US" sz="2000" dirty="0" smtClean="0">
                <a:latin typeface="Arial" pitchFamily="34" charset="0"/>
                <a:cs typeface="Arial" pitchFamily="34" charset="0"/>
              </a:rPr>
              <a:t>c</a:t>
            </a:r>
            <a:r>
              <a:rPr lang="en-AU" sz="2000" dirty="0" smtClean="0">
                <a:latin typeface="Arial" pitchFamily="34" charset="0"/>
                <a:cs typeface="Arial" pitchFamily="34" charset="0"/>
              </a:rPr>
              <a:t>), where </a:t>
            </a:r>
            <a:r>
              <a:rPr lang="en-US" sz="2000" i="1" dirty="0" smtClean="0">
                <a:latin typeface="Arial" pitchFamily="34" charset="0"/>
                <a:cs typeface="Arial" pitchFamily="34" charset="0"/>
              </a:rPr>
              <a:t>n</a:t>
            </a:r>
            <a:r>
              <a:rPr lang="en-AU" sz="2000" dirty="0" smtClean="0">
                <a:latin typeface="Arial" pitchFamily="34" charset="0"/>
                <a:cs typeface="Arial" pitchFamily="34" charset="0"/>
              </a:rPr>
              <a:t> = 2, </a:t>
            </a:r>
            <a:r>
              <a:rPr lang="en-US" sz="2000" i="1" dirty="0" smtClean="0">
                <a:latin typeface="Arial" pitchFamily="34" charset="0"/>
                <a:cs typeface="Arial" pitchFamily="34" charset="0"/>
              </a:rPr>
              <a:t>p</a:t>
            </a:r>
            <a:r>
              <a:rPr lang="en-AU" sz="2000" baseline="-25000" dirty="0" smtClean="0">
                <a:latin typeface="Arial" pitchFamily="34" charset="0"/>
                <a:cs typeface="Arial" pitchFamily="34" charset="0"/>
              </a:rPr>
              <a:t>5 </a:t>
            </a:r>
            <a:r>
              <a:rPr lang="en-AU" sz="2000" dirty="0" smtClean="0">
                <a:latin typeface="Arial" pitchFamily="34" charset="0"/>
                <a:cs typeface="Arial" pitchFamily="34" charset="0"/>
              </a:rPr>
              <a:t>= 2</a:t>
            </a:r>
            <a:br>
              <a:rPr lang="en-AU" sz="2000" dirty="0" smtClean="0">
                <a:latin typeface="Arial" pitchFamily="34" charset="0"/>
                <a:cs typeface="Arial" pitchFamily="34" charset="0"/>
              </a:rPr>
            </a:br>
            <a:r>
              <a:rPr lang="en-AU" sz="2000" i="1" dirty="0" smtClean="0">
                <a:latin typeface="Arial" pitchFamily="34" charset="0"/>
                <a:cs typeface="Arial" pitchFamily="34" charset="0"/>
              </a:rPr>
              <a:t>                                              </a:t>
            </a:r>
            <a:r>
              <a:rPr lang="en-US" sz="2000" i="1" dirty="0" smtClean="0">
                <a:latin typeface="Arial" pitchFamily="34" charset="0"/>
                <a:cs typeface="Arial" pitchFamily="34" charset="0"/>
              </a:rPr>
              <a:t> </a:t>
            </a:r>
            <a:r>
              <a:rPr lang="en-AU" sz="2000" dirty="0" smtClean="0">
                <a:latin typeface="Arial" pitchFamily="34" charset="0"/>
                <a:cs typeface="Arial" pitchFamily="34" charset="0"/>
              </a:rPr>
              <a:t>                                                                 (5)</a:t>
            </a:r>
            <a:r>
              <a:rPr lang="en-AU" dirty="0" smtClean="0"/>
              <a:t/>
            </a:r>
            <a:br>
              <a:rPr lang="en-AU" dirty="0" smtClean="0"/>
            </a:br>
            <a:endParaRPr lang="en-AU" dirty="0"/>
          </a:p>
        </p:txBody>
      </p:sp>
      <p:graphicFrame>
        <p:nvGraphicFramePr>
          <p:cNvPr id="27652" name="Object 4"/>
          <p:cNvGraphicFramePr>
            <a:graphicFrameLocks noChangeAspect="1"/>
          </p:cNvGraphicFramePr>
          <p:nvPr>
            <p:extLst/>
          </p:nvPr>
        </p:nvGraphicFramePr>
        <p:xfrm>
          <a:off x="4860032" y="3140968"/>
          <a:ext cx="254000" cy="317500"/>
        </p:xfrm>
        <a:graphic>
          <a:graphicData uri="http://schemas.openxmlformats.org/presentationml/2006/ole">
            <mc:AlternateContent xmlns:mc="http://schemas.openxmlformats.org/markup-compatibility/2006">
              <mc:Choice xmlns:v="urn:schemas-microsoft-com:vml" Requires="v">
                <p:oleObj spid="_x0000_s4198" name="Equation" r:id="rId3" imgW="253800" imgH="317160" progId="Equation.DSMT4">
                  <p:embed/>
                </p:oleObj>
              </mc:Choice>
              <mc:Fallback>
                <p:oleObj name="Equation" r:id="rId3" imgW="253800" imgH="3171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140968"/>
                        <a:ext cx="254000" cy="31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53" name="Object 5"/>
          <p:cNvGraphicFramePr>
            <a:graphicFrameLocks noChangeAspect="1"/>
          </p:cNvGraphicFramePr>
          <p:nvPr>
            <p:extLst/>
          </p:nvPr>
        </p:nvGraphicFramePr>
        <p:xfrm>
          <a:off x="4860032" y="1988840"/>
          <a:ext cx="254000" cy="317500"/>
        </p:xfrm>
        <a:graphic>
          <a:graphicData uri="http://schemas.openxmlformats.org/presentationml/2006/ole">
            <mc:AlternateContent xmlns:mc="http://schemas.openxmlformats.org/markup-compatibility/2006">
              <mc:Choice xmlns:v="urn:schemas-microsoft-com:vml" Requires="v">
                <p:oleObj spid="_x0000_s4199" name="Equation" r:id="rId5" imgW="253800" imgH="317160" progId="Equation.DSMT4">
                  <p:embed/>
                </p:oleObj>
              </mc:Choice>
              <mc:Fallback>
                <p:oleObj name="Equation" r:id="rId5" imgW="253800" imgH="3171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1988840"/>
                        <a:ext cx="254000" cy="31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54" name="Object 6"/>
          <p:cNvGraphicFramePr>
            <a:graphicFrameLocks noChangeAspect="1"/>
          </p:cNvGraphicFramePr>
          <p:nvPr/>
        </p:nvGraphicFramePr>
        <p:xfrm>
          <a:off x="3563888" y="2492896"/>
          <a:ext cx="1790700" cy="228600"/>
        </p:xfrm>
        <a:graphic>
          <a:graphicData uri="http://schemas.openxmlformats.org/presentationml/2006/ole">
            <mc:AlternateContent xmlns:mc="http://schemas.openxmlformats.org/markup-compatibility/2006">
              <mc:Choice xmlns:v="urn:schemas-microsoft-com:vml" Requires="v">
                <p:oleObj spid="_x0000_s4200" name="Equation" r:id="rId7" imgW="1790640" imgH="228600" progId="Equation.DSMT4">
                  <p:embed/>
                </p:oleObj>
              </mc:Choice>
              <mc:Fallback>
                <p:oleObj name="Equation" r:id="rId7" imgW="179064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63888" y="2492896"/>
                        <a:ext cx="17907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55" name="Object 7"/>
          <p:cNvGraphicFramePr>
            <a:graphicFrameLocks noChangeAspect="1"/>
          </p:cNvGraphicFramePr>
          <p:nvPr/>
        </p:nvGraphicFramePr>
        <p:xfrm>
          <a:off x="3419872" y="3645024"/>
          <a:ext cx="1981200" cy="228600"/>
        </p:xfrm>
        <a:graphic>
          <a:graphicData uri="http://schemas.openxmlformats.org/presentationml/2006/ole">
            <mc:AlternateContent xmlns:mc="http://schemas.openxmlformats.org/markup-compatibility/2006">
              <mc:Choice xmlns:v="urn:schemas-microsoft-com:vml" Requires="v">
                <p:oleObj spid="_x0000_s4201" name="Equation" r:id="rId9" imgW="1981080" imgH="228600" progId="Equation.DSMT4">
                  <p:embed/>
                </p:oleObj>
              </mc:Choice>
              <mc:Fallback>
                <p:oleObj name="Equation" r:id="rId9" imgW="198108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19872" y="3645024"/>
                        <a:ext cx="19812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27656" name="Object 8"/>
          <p:cNvGraphicFramePr>
            <a:graphicFrameLocks noChangeAspect="1"/>
          </p:cNvGraphicFramePr>
          <p:nvPr/>
        </p:nvGraphicFramePr>
        <p:xfrm>
          <a:off x="3563888" y="4725144"/>
          <a:ext cx="2095500" cy="228600"/>
        </p:xfrm>
        <a:graphic>
          <a:graphicData uri="http://schemas.openxmlformats.org/presentationml/2006/ole">
            <mc:AlternateContent xmlns:mc="http://schemas.openxmlformats.org/markup-compatibility/2006">
              <mc:Choice xmlns:v="urn:schemas-microsoft-com:vml" Requires="v">
                <p:oleObj spid="_x0000_s4202" name="Equation" r:id="rId11" imgW="2095200" imgH="228600" progId="Equation.DSMT4">
                  <p:embed/>
                </p:oleObj>
              </mc:Choice>
              <mc:Fallback>
                <p:oleObj name="Equation" r:id="rId11" imgW="209520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563888" y="4725144"/>
                        <a:ext cx="20955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TextBox 7"/>
          <p:cNvSpPr txBox="1"/>
          <p:nvPr/>
        </p:nvSpPr>
        <p:spPr>
          <a:xfrm>
            <a:off x="8596327" y="300788"/>
            <a:ext cx="313044" cy="369332"/>
          </a:xfrm>
          <a:prstGeom prst="rect">
            <a:avLst/>
          </a:prstGeom>
          <a:noFill/>
        </p:spPr>
        <p:txBody>
          <a:bodyPr wrap="none" rtlCol="0">
            <a:spAutoFit/>
          </a:bodyPr>
          <a:lstStyle/>
          <a:p>
            <a:r>
              <a:rPr lang="en-US" dirty="0">
                <a:latin typeface="Arial"/>
                <a:cs typeface="Arial"/>
              </a:rPr>
              <a:t>7</a:t>
            </a:r>
          </a:p>
        </p:txBody>
      </p:sp>
    </p:spTree>
    <p:extLst>
      <p:ext uri="{BB962C8B-B14F-4D97-AF65-F5344CB8AC3E}">
        <p14:creationId xmlns:p14="http://schemas.microsoft.com/office/powerpoint/2010/main" val="5402574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274638"/>
            <a:ext cx="7643192" cy="1143000"/>
          </a:xfrm>
        </p:spPr>
        <p:txBody>
          <a:bodyPr>
            <a:noAutofit/>
          </a:bodyPr>
          <a:lstStyle/>
          <a:p>
            <a:pPr algn="l"/>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US" sz="1800" dirty="0" smtClean="0">
                <a:latin typeface="Arial" pitchFamily="34" charset="0"/>
                <a:cs typeface="Arial" pitchFamily="34" charset="0"/>
              </a:rPr>
              <a:t>Number of DOF of the spatial kinematic chains are defined by the </a:t>
            </a:r>
            <a:r>
              <a:rPr lang="en-US" sz="1800" dirty="0" err="1" smtClean="0">
                <a:latin typeface="Arial" pitchFamily="34" charset="0"/>
                <a:cs typeface="Arial" pitchFamily="34" charset="0"/>
              </a:rPr>
              <a:t>Somov`s</a:t>
            </a:r>
            <a:r>
              <a:rPr lang="en-US" sz="1800" dirty="0" smtClean="0">
                <a:latin typeface="Arial" pitchFamily="34" charset="0"/>
                <a:cs typeface="Arial" pitchFamily="34" charset="0"/>
              </a:rPr>
              <a:t> – </a:t>
            </a:r>
            <a:r>
              <a:rPr lang="en-US" sz="1800" dirty="0" err="1" smtClean="0">
                <a:latin typeface="Arial" pitchFamily="34" charset="0"/>
                <a:cs typeface="Arial" pitchFamily="34" charset="0"/>
              </a:rPr>
              <a:t>Malyshev`s</a:t>
            </a:r>
            <a:r>
              <a:rPr lang="en-US" sz="1800" dirty="0" smtClean="0">
                <a:latin typeface="Arial" pitchFamily="34" charset="0"/>
                <a:cs typeface="Arial" pitchFamily="34" charset="0"/>
              </a:rPr>
              <a:t> formula:</a:t>
            </a:r>
            <a:br>
              <a:rPr lang="en-US"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US" sz="1800" dirty="0" smtClean="0"/>
              <a:t> </a:t>
            </a:r>
            <a:r>
              <a:rPr lang="en-US" sz="1800" dirty="0" smtClean="0">
                <a:latin typeface="Arial" pitchFamily="34" charset="0"/>
                <a:cs typeface="Arial" pitchFamily="34" charset="0"/>
              </a:rPr>
              <a:t>a) for the four - bar closed – loop kinematic chain </a:t>
            </a:r>
            <a:r>
              <a:rPr lang="en-US" sz="1800" i="1" dirty="0" smtClean="0">
                <a:latin typeface="Times New Roman" pitchFamily="18" charset="0"/>
                <a:cs typeface="Times New Roman" pitchFamily="18" charset="0"/>
              </a:rPr>
              <a:t>ABCD</a:t>
            </a:r>
            <a:r>
              <a:rPr lang="en-US" sz="1800" dirty="0" smtClean="0">
                <a:latin typeface="Arial" pitchFamily="34" charset="0"/>
                <a:cs typeface="Arial" pitchFamily="34" charset="0"/>
              </a:rPr>
              <a:t> of type </a:t>
            </a:r>
            <a:r>
              <a:rPr lang="en-US" sz="1800" i="1" dirty="0" smtClean="0">
                <a:latin typeface="Times New Roman" pitchFamily="18" charset="0"/>
                <a:cs typeface="Times New Roman" pitchFamily="18" charset="0"/>
              </a:rPr>
              <a:t>RCCC</a:t>
            </a:r>
            <a:r>
              <a:rPr lang="en-US" sz="1800" i="1" dirty="0" smtClean="0">
                <a:latin typeface="Arial" pitchFamily="34" charset="0"/>
                <a:cs typeface="Arial" pitchFamily="34" charset="0"/>
              </a:rPr>
              <a:t> </a:t>
            </a:r>
            <a:br>
              <a:rPr lang="en-US" sz="1800" i="1" dirty="0" smtClean="0">
                <a:latin typeface="Arial" pitchFamily="34" charset="0"/>
                <a:cs typeface="Arial" pitchFamily="34" charset="0"/>
              </a:rPr>
            </a:br>
            <a:r>
              <a:rPr lang="en-US" sz="1800" i="1" dirty="0" smtClean="0">
                <a:latin typeface="Arial" pitchFamily="34" charset="0"/>
                <a:cs typeface="Arial" pitchFamily="34" charset="0"/>
              </a:rPr>
              <a:t>     </a:t>
            </a:r>
            <a:r>
              <a:rPr lang="en-US" sz="1800" dirty="0" smtClean="0">
                <a:latin typeface="Arial" pitchFamily="34" charset="0"/>
                <a:cs typeface="Arial" pitchFamily="34" charset="0"/>
              </a:rPr>
              <a:t>when link 4 is fixed  (Fig.3a), where </a:t>
            </a:r>
            <a:r>
              <a:rPr lang="en-US" sz="1800" i="1" dirty="0" smtClean="0">
                <a:latin typeface="Times New Roman" pitchFamily="18" charset="0"/>
                <a:cs typeface="Times New Roman" pitchFamily="18" charset="0"/>
              </a:rPr>
              <a:t>n</a:t>
            </a:r>
            <a:r>
              <a:rPr lang="en-US" sz="1800" dirty="0" smtClean="0">
                <a:latin typeface="Times New Roman" pitchFamily="18" charset="0"/>
                <a:cs typeface="Times New Roman" pitchFamily="18" charset="0"/>
              </a:rPr>
              <a:t> </a:t>
            </a:r>
            <a:r>
              <a:rPr lang="en-US" sz="1800" dirty="0" smtClean="0">
                <a:latin typeface="Arial" pitchFamily="34" charset="0"/>
                <a:cs typeface="Arial" pitchFamily="34" charset="0"/>
              </a:rPr>
              <a:t>= 3, </a:t>
            </a:r>
            <a:r>
              <a:rPr lang="en-US" sz="1800" i="1" dirty="0" smtClean="0">
                <a:latin typeface="Times New Roman" pitchFamily="18" charset="0"/>
                <a:cs typeface="Times New Roman" pitchFamily="18" charset="0"/>
              </a:rPr>
              <a:t>p</a:t>
            </a:r>
            <a:r>
              <a:rPr lang="en-US" sz="1800" baseline="-25000" dirty="0" smtClean="0">
                <a:latin typeface="Times New Roman" pitchFamily="18" charset="0"/>
                <a:cs typeface="Times New Roman" pitchFamily="18" charset="0"/>
              </a:rPr>
              <a:t>4</a:t>
            </a:r>
            <a:r>
              <a:rPr lang="en-US" sz="1800" baseline="-25000" dirty="0" smtClean="0">
                <a:latin typeface="Arial" pitchFamily="34" charset="0"/>
                <a:cs typeface="Arial" pitchFamily="34" charset="0"/>
              </a:rPr>
              <a:t> </a:t>
            </a:r>
            <a:r>
              <a:rPr lang="en-US" sz="1800" dirty="0" smtClean="0">
                <a:latin typeface="Arial" pitchFamily="34" charset="0"/>
                <a:cs typeface="Arial" pitchFamily="34" charset="0"/>
              </a:rPr>
              <a:t>= 3,</a:t>
            </a:r>
            <a:r>
              <a:rPr lang="en-US" sz="1800" dirty="0" smtClean="0">
                <a:latin typeface="Times New Roman" pitchFamily="18" charset="0"/>
                <a:cs typeface="Times New Roman" pitchFamily="18" charset="0"/>
              </a:rPr>
              <a:t> </a:t>
            </a:r>
            <a:r>
              <a:rPr lang="en-US" sz="1800" i="1" dirty="0" smtClean="0">
                <a:latin typeface="Times New Roman" pitchFamily="18" charset="0"/>
                <a:cs typeface="Times New Roman" pitchFamily="18" charset="0"/>
              </a:rPr>
              <a:t>p</a:t>
            </a:r>
            <a:r>
              <a:rPr lang="en-US" sz="1800" baseline="-25000" dirty="0" smtClean="0">
                <a:latin typeface="Times New Roman" pitchFamily="18" charset="0"/>
                <a:cs typeface="Times New Roman" pitchFamily="18" charset="0"/>
              </a:rPr>
              <a:t>5</a:t>
            </a:r>
            <a:r>
              <a:rPr lang="en-US" sz="1800" dirty="0" smtClean="0">
                <a:latin typeface="Times New Roman" pitchFamily="18" charset="0"/>
                <a:cs typeface="Times New Roman" pitchFamily="18" charset="0"/>
              </a:rPr>
              <a:t> </a:t>
            </a:r>
            <a:r>
              <a:rPr lang="en-US" sz="1800" dirty="0" smtClean="0">
                <a:latin typeface="Arial" pitchFamily="34" charset="0"/>
                <a:cs typeface="Arial" pitchFamily="34" charset="0"/>
              </a:rPr>
              <a:t>= 1</a:t>
            </a: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US" sz="1800" dirty="0" smtClean="0">
                <a:latin typeface="Arial" pitchFamily="34" charset="0"/>
                <a:cs typeface="Arial" pitchFamily="34" charset="0"/>
              </a:rPr>
              <a:t/>
            </a:r>
            <a:br>
              <a:rPr lang="en-US" sz="1800" dirty="0" smtClean="0">
                <a:latin typeface="Arial" pitchFamily="34" charset="0"/>
                <a:cs typeface="Arial" pitchFamily="34" charset="0"/>
              </a:rPr>
            </a:br>
            <a:r>
              <a:rPr lang="en-AU" sz="1800" i="1" dirty="0" smtClean="0">
                <a:latin typeface="Arial" pitchFamily="34" charset="0"/>
                <a:cs typeface="Arial" pitchFamily="34" charset="0"/>
              </a:rPr>
              <a:t>                                             </a:t>
            </a:r>
            <a:r>
              <a:rPr lang="en-AU" sz="1800" dirty="0" smtClean="0">
                <a:latin typeface="Arial" pitchFamily="34" charset="0"/>
                <a:cs typeface="Arial" pitchFamily="34" charset="0"/>
              </a:rPr>
              <a:t>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i="1" dirty="0" smtClean="0">
                <a:latin typeface="Arial" pitchFamily="34" charset="0"/>
                <a:cs typeface="Arial" pitchFamily="34" charset="0"/>
              </a:rPr>
              <a:t>b</a:t>
            </a:r>
            <a:r>
              <a:rPr lang="en-AU" sz="1800" dirty="0" smtClean="0">
                <a:latin typeface="Arial" pitchFamily="34" charset="0"/>
                <a:cs typeface="Arial" pitchFamily="34" charset="0"/>
              </a:rPr>
              <a:t>) for the three – bar open kinematic chain </a:t>
            </a:r>
            <a:r>
              <a:rPr lang="en-AU" sz="1800" i="1" dirty="0" smtClean="0">
                <a:latin typeface="Times New Roman" pitchFamily="18" charset="0"/>
                <a:cs typeface="Times New Roman" pitchFamily="18" charset="0"/>
              </a:rPr>
              <a:t>ABC</a:t>
            </a:r>
            <a:r>
              <a:rPr lang="en-AU" sz="1800" dirty="0" smtClean="0">
                <a:latin typeface="Arial" pitchFamily="34" charset="0"/>
                <a:cs typeface="Arial" pitchFamily="34" charset="0"/>
              </a:rPr>
              <a:t> of type when one of </a:t>
            </a:r>
            <a:br>
              <a:rPr lang="en-AU" sz="1800" dirty="0" smtClean="0">
                <a:latin typeface="Arial" pitchFamily="34" charset="0"/>
                <a:cs typeface="Arial" pitchFamily="34" charset="0"/>
              </a:rPr>
            </a:br>
            <a:r>
              <a:rPr lang="en-AU" sz="1800" dirty="0" smtClean="0">
                <a:latin typeface="Arial" pitchFamily="34" charset="0"/>
                <a:cs typeface="Arial" pitchFamily="34" charset="0"/>
              </a:rPr>
              <a:t>    elements of the joint </a:t>
            </a:r>
            <a:r>
              <a:rPr lang="en-AU" sz="1800" i="1" dirty="0" smtClean="0">
                <a:latin typeface="Times New Roman" pitchFamily="18" charset="0"/>
                <a:cs typeface="Times New Roman" pitchFamily="18" charset="0"/>
              </a:rPr>
              <a:t>A</a:t>
            </a:r>
            <a:r>
              <a:rPr lang="en-AU" sz="1800" i="1" dirty="0" smtClean="0">
                <a:latin typeface="Arial" pitchFamily="34" charset="0"/>
                <a:cs typeface="Arial" pitchFamily="34" charset="0"/>
              </a:rPr>
              <a:t> </a:t>
            </a:r>
            <a:r>
              <a:rPr lang="en-AU" sz="1800" dirty="0" smtClean="0">
                <a:latin typeface="Arial" pitchFamily="34" charset="0"/>
                <a:cs typeface="Arial" pitchFamily="34" charset="0"/>
              </a:rPr>
              <a:t>is fixed (</a:t>
            </a:r>
            <a:r>
              <a:rPr lang="en-US" sz="1800" dirty="0" smtClean="0">
                <a:latin typeface="Arial" pitchFamily="34" charset="0"/>
                <a:cs typeface="Arial" pitchFamily="34" charset="0"/>
              </a:rPr>
              <a:t>Fig</a:t>
            </a:r>
            <a:r>
              <a:rPr lang="en-AU" sz="1800" dirty="0" smtClean="0">
                <a:latin typeface="Arial" pitchFamily="34" charset="0"/>
                <a:cs typeface="Arial" pitchFamily="34" charset="0"/>
              </a:rPr>
              <a:t>.3</a:t>
            </a:r>
            <a:r>
              <a:rPr lang="en-US" sz="1800" dirty="0" smtClean="0">
                <a:latin typeface="Arial" pitchFamily="34" charset="0"/>
                <a:cs typeface="Arial" pitchFamily="34" charset="0"/>
              </a:rPr>
              <a:t>b</a:t>
            </a:r>
            <a:r>
              <a:rPr lang="en-AU" sz="1800" dirty="0" smtClean="0">
                <a:latin typeface="Arial" pitchFamily="34" charset="0"/>
                <a:cs typeface="Arial" pitchFamily="34" charset="0"/>
              </a:rPr>
              <a:t>), where  </a:t>
            </a:r>
            <a:r>
              <a:rPr lang="en-US" sz="1800" i="1" dirty="0" smtClean="0">
                <a:latin typeface="Times New Roman" pitchFamily="18" charset="0"/>
                <a:cs typeface="Times New Roman" pitchFamily="18" charset="0"/>
              </a:rPr>
              <a:t>n</a:t>
            </a:r>
            <a:r>
              <a:rPr lang="en-AU" sz="1800" dirty="0" smtClean="0">
                <a:latin typeface="Arial" pitchFamily="34" charset="0"/>
                <a:cs typeface="Arial" pitchFamily="34" charset="0"/>
              </a:rPr>
              <a:t> = 2, </a:t>
            </a:r>
            <a:r>
              <a:rPr lang="en-US" sz="1800" i="1" dirty="0" smtClean="0">
                <a:latin typeface="Times New Roman" pitchFamily="18" charset="0"/>
                <a:cs typeface="Times New Roman" pitchFamily="18" charset="0"/>
              </a:rPr>
              <a:t>p</a:t>
            </a:r>
            <a:r>
              <a:rPr lang="en-US" sz="1800" baseline="-25000" dirty="0" smtClean="0">
                <a:latin typeface="Times New Roman" pitchFamily="18" charset="0"/>
                <a:cs typeface="Times New Roman" pitchFamily="18" charset="0"/>
              </a:rPr>
              <a:t>4</a:t>
            </a:r>
            <a:r>
              <a:rPr lang="en-US" sz="1800" baseline="-25000" dirty="0" smtClean="0">
                <a:latin typeface="Arial" pitchFamily="34" charset="0"/>
                <a:cs typeface="Arial" pitchFamily="34" charset="0"/>
              </a:rPr>
              <a:t> </a:t>
            </a:r>
            <a:r>
              <a:rPr lang="en-AU" sz="1800" dirty="0" smtClean="0">
                <a:latin typeface="Arial" pitchFamily="34" charset="0"/>
                <a:cs typeface="Arial" pitchFamily="34" charset="0"/>
              </a:rPr>
              <a:t>= 1, </a:t>
            </a:r>
            <a:r>
              <a:rPr lang="en-US" sz="1800" i="1" dirty="0" smtClean="0">
                <a:latin typeface="Times New Roman" pitchFamily="18" charset="0"/>
                <a:cs typeface="Times New Roman" pitchFamily="18" charset="0"/>
              </a:rPr>
              <a:t>p</a:t>
            </a:r>
            <a:r>
              <a:rPr lang="en-US" sz="1800" baseline="-25000" dirty="0" smtClean="0">
                <a:latin typeface="Times New Roman" pitchFamily="18" charset="0"/>
                <a:cs typeface="Times New Roman" pitchFamily="18" charset="0"/>
              </a:rPr>
              <a:t>5</a:t>
            </a:r>
            <a:r>
              <a:rPr lang="en-US" sz="1800" baseline="-25000" dirty="0" smtClean="0">
                <a:latin typeface="Arial" pitchFamily="34" charset="0"/>
                <a:cs typeface="Arial" pitchFamily="34" charset="0"/>
              </a:rPr>
              <a:t> </a:t>
            </a:r>
            <a:r>
              <a:rPr lang="en-AU" sz="1800" dirty="0" smtClean="0">
                <a:latin typeface="Arial" pitchFamily="34" charset="0"/>
                <a:cs typeface="Arial" pitchFamily="34" charset="0"/>
              </a:rPr>
              <a:t>= 1</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i="1" dirty="0" smtClean="0">
                <a:latin typeface="Arial" pitchFamily="34" charset="0"/>
                <a:cs typeface="Arial" pitchFamily="34" charset="0"/>
              </a:rPr>
              <a:t>                                                       </a:t>
            </a:r>
            <a:r>
              <a:rPr lang="en-AU" sz="1800" dirty="0" smtClean="0"/>
              <a:t/>
            </a:r>
            <a:br>
              <a:rPr lang="en-AU" sz="1800" dirty="0" smtClean="0"/>
            </a:br>
            <a:r>
              <a:rPr lang="en-AU" sz="1800" dirty="0" smtClean="0">
                <a:latin typeface="Arial" pitchFamily="34" charset="0"/>
                <a:cs typeface="Arial" pitchFamily="34" charset="0"/>
              </a:rPr>
              <a:t/>
            </a:r>
            <a:br>
              <a:rPr lang="en-AU" sz="1800" dirty="0" smtClean="0">
                <a:latin typeface="Arial" pitchFamily="34" charset="0"/>
                <a:cs typeface="Arial" pitchFamily="34" charset="0"/>
              </a:rPr>
            </a:br>
            <a:endParaRPr lang="en-AU" sz="1800" dirty="0">
              <a:latin typeface="Arial" pitchFamily="34" charset="0"/>
              <a:cs typeface="Arial" pitchFamily="34" charset="0"/>
            </a:endParaRPr>
          </a:p>
        </p:txBody>
      </p:sp>
      <p:graphicFrame>
        <p:nvGraphicFramePr>
          <p:cNvPr id="29698" name="Object 2"/>
          <p:cNvGraphicFramePr>
            <a:graphicFrameLocks noChangeAspect="1"/>
          </p:cNvGraphicFramePr>
          <p:nvPr/>
        </p:nvGraphicFramePr>
        <p:xfrm>
          <a:off x="3203848" y="2780928"/>
          <a:ext cx="2527300" cy="228600"/>
        </p:xfrm>
        <a:graphic>
          <a:graphicData uri="http://schemas.openxmlformats.org/presentationml/2006/ole">
            <mc:AlternateContent xmlns:mc="http://schemas.openxmlformats.org/markup-compatibility/2006">
              <mc:Choice xmlns:v="urn:schemas-microsoft-com:vml" Requires="v">
                <p:oleObj spid="_x0000_s5162" name="Equation" r:id="rId3" imgW="2527200" imgH="228600" progId="Equation.DSMT4">
                  <p:embed/>
                </p:oleObj>
              </mc:Choice>
              <mc:Fallback>
                <p:oleObj name="Equation" r:id="rId3" imgW="25272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848" y="2780928"/>
                        <a:ext cx="25273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Прямоугольник 3"/>
          <p:cNvSpPr/>
          <p:nvPr/>
        </p:nvSpPr>
        <p:spPr>
          <a:xfrm>
            <a:off x="8244408" y="2636912"/>
            <a:ext cx="466794" cy="369332"/>
          </a:xfrm>
          <a:prstGeom prst="rect">
            <a:avLst/>
          </a:prstGeom>
        </p:spPr>
        <p:txBody>
          <a:bodyPr wrap="none">
            <a:spAutoFit/>
          </a:bodyPr>
          <a:lstStyle/>
          <a:p>
            <a:r>
              <a:rPr lang="en-AU" dirty="0" smtClean="0">
                <a:latin typeface="Arial" pitchFamily="34" charset="0"/>
                <a:cs typeface="Arial" pitchFamily="34" charset="0"/>
              </a:rPr>
              <a:t>(6)</a:t>
            </a:r>
            <a:endParaRPr lang="en-AU" dirty="0">
              <a:latin typeface="Arial" pitchFamily="34" charset="0"/>
              <a:cs typeface="Arial" pitchFamily="34" charset="0"/>
            </a:endParaRPr>
          </a:p>
        </p:txBody>
      </p:sp>
      <p:graphicFrame>
        <p:nvGraphicFramePr>
          <p:cNvPr id="29704" name="Object 8"/>
          <p:cNvGraphicFramePr>
            <a:graphicFrameLocks noChangeAspect="1"/>
          </p:cNvGraphicFramePr>
          <p:nvPr/>
        </p:nvGraphicFramePr>
        <p:xfrm>
          <a:off x="3131840" y="4437112"/>
          <a:ext cx="2603500" cy="228600"/>
        </p:xfrm>
        <a:graphic>
          <a:graphicData uri="http://schemas.openxmlformats.org/presentationml/2006/ole">
            <mc:AlternateContent xmlns:mc="http://schemas.openxmlformats.org/markup-compatibility/2006">
              <mc:Choice xmlns:v="urn:schemas-microsoft-com:vml" Requires="v">
                <p:oleObj spid="_x0000_s5163" name="Equation" r:id="rId5" imgW="2603160" imgH="228600" progId="Equation.DSMT4">
                  <p:embed/>
                </p:oleObj>
              </mc:Choice>
              <mc:Fallback>
                <p:oleObj name="Equation" r:id="rId5" imgW="260316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1840" y="4437112"/>
                        <a:ext cx="26035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Прямоугольник 10"/>
          <p:cNvSpPr/>
          <p:nvPr/>
        </p:nvSpPr>
        <p:spPr>
          <a:xfrm>
            <a:off x="8244408" y="4293096"/>
            <a:ext cx="466794" cy="369332"/>
          </a:xfrm>
          <a:prstGeom prst="rect">
            <a:avLst/>
          </a:prstGeom>
        </p:spPr>
        <p:txBody>
          <a:bodyPr wrap="none">
            <a:spAutoFit/>
          </a:bodyPr>
          <a:lstStyle/>
          <a:p>
            <a:r>
              <a:rPr lang="ru-RU" dirty="0" smtClean="0">
                <a:latin typeface="Arial" pitchFamily="34" charset="0"/>
                <a:cs typeface="Arial" pitchFamily="34" charset="0"/>
              </a:rPr>
              <a:t>(7)</a:t>
            </a:r>
            <a:endParaRPr lang="en-AU" dirty="0">
              <a:latin typeface="Arial" pitchFamily="34" charset="0"/>
              <a:cs typeface="Arial" pitchFamily="34" charset="0"/>
            </a:endParaRPr>
          </a:p>
        </p:txBody>
      </p:sp>
      <p:sp>
        <p:nvSpPr>
          <p:cNvPr id="7" name="TextBox 6"/>
          <p:cNvSpPr txBox="1"/>
          <p:nvPr/>
        </p:nvSpPr>
        <p:spPr>
          <a:xfrm>
            <a:off x="8596327" y="300788"/>
            <a:ext cx="313044" cy="369332"/>
          </a:xfrm>
          <a:prstGeom prst="rect">
            <a:avLst/>
          </a:prstGeom>
          <a:noFill/>
        </p:spPr>
        <p:txBody>
          <a:bodyPr wrap="none" rtlCol="0">
            <a:spAutoFit/>
          </a:bodyPr>
          <a:lstStyle/>
          <a:p>
            <a:r>
              <a:rPr lang="en-US" dirty="0">
                <a:latin typeface="Arial"/>
                <a:cs typeface="Arial"/>
              </a:rPr>
              <a:t>8</a:t>
            </a:r>
          </a:p>
        </p:txBody>
      </p:sp>
    </p:spTree>
    <p:extLst>
      <p:ext uri="{BB962C8B-B14F-4D97-AF65-F5344CB8AC3E}">
        <p14:creationId xmlns:p14="http://schemas.microsoft.com/office/powerpoint/2010/main" val="29038448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43608" y="1052736"/>
            <a:ext cx="7715200" cy="1143000"/>
          </a:xfrm>
        </p:spPr>
        <p:txBody>
          <a:bodyPr>
            <a:normAutofit/>
          </a:bodyPr>
          <a:lstStyle/>
          <a:p>
            <a:pPr algn="l"/>
            <a:r>
              <a:rPr lang="en-AU" sz="1800" i="1" dirty="0" smtClean="0">
                <a:latin typeface="Arial" pitchFamily="34" charset="0"/>
                <a:cs typeface="Arial" pitchFamily="34" charset="0"/>
              </a:rPr>
              <a:t>d</a:t>
            </a:r>
            <a:r>
              <a:rPr lang="en-AU" sz="1800" dirty="0" smtClean="0">
                <a:latin typeface="Arial" pitchFamily="34" charset="0"/>
                <a:cs typeface="Arial" pitchFamily="34" charset="0"/>
              </a:rPr>
              <a:t>) for the four – bar spatial closed – loop kinematic chain </a:t>
            </a:r>
            <a:r>
              <a:rPr lang="en-AU" sz="1800" i="1" dirty="0" smtClean="0">
                <a:latin typeface="Times New Roman" pitchFamily="18" charset="0"/>
                <a:cs typeface="Times New Roman" pitchFamily="18" charset="0"/>
              </a:rPr>
              <a:t>ABCD</a:t>
            </a:r>
            <a:r>
              <a:rPr lang="en-AU" sz="1800" dirty="0" smtClean="0">
                <a:latin typeface="Arial" pitchFamily="34" charset="0"/>
                <a:cs typeface="Arial" pitchFamily="34" charset="0"/>
              </a:rPr>
              <a:t> of type </a:t>
            </a:r>
            <a:br>
              <a:rPr lang="en-AU" sz="1800" dirty="0" smtClean="0">
                <a:latin typeface="Arial" pitchFamily="34" charset="0"/>
                <a:cs typeface="Arial" pitchFamily="34" charset="0"/>
              </a:rPr>
            </a:br>
            <a:r>
              <a:rPr lang="en-AU" sz="1800" dirty="0" smtClean="0">
                <a:latin typeface="Arial" pitchFamily="34" charset="0"/>
                <a:cs typeface="Arial" pitchFamily="34" charset="0"/>
              </a:rPr>
              <a:t>    </a:t>
            </a:r>
            <a:r>
              <a:rPr lang="en-US" sz="1800" i="1" dirty="0" smtClean="0">
                <a:latin typeface="Times New Roman" pitchFamily="18" charset="0"/>
                <a:cs typeface="Times New Roman" pitchFamily="18" charset="0"/>
              </a:rPr>
              <a:t>RCCC</a:t>
            </a:r>
            <a:r>
              <a:rPr lang="en-AU" sz="1800" dirty="0" smtClean="0">
                <a:latin typeface="Arial" pitchFamily="34" charset="0"/>
                <a:cs typeface="Arial" pitchFamily="34" charset="0"/>
              </a:rPr>
              <a:t> (</a:t>
            </a:r>
            <a:r>
              <a:rPr lang="en-US" sz="1800" dirty="0" smtClean="0">
                <a:latin typeface="Arial" pitchFamily="34" charset="0"/>
                <a:cs typeface="Arial" pitchFamily="34" charset="0"/>
              </a:rPr>
              <a:t>Fig</a:t>
            </a:r>
            <a:r>
              <a:rPr lang="en-AU" sz="1800" dirty="0" smtClean="0">
                <a:latin typeface="Arial" pitchFamily="34" charset="0"/>
                <a:cs typeface="Arial" pitchFamily="34" charset="0"/>
              </a:rPr>
              <a:t>.3</a:t>
            </a:r>
            <a:r>
              <a:rPr lang="en-US" sz="1800" dirty="0" smtClean="0">
                <a:latin typeface="Arial" pitchFamily="34" charset="0"/>
                <a:cs typeface="Arial" pitchFamily="34" charset="0"/>
              </a:rPr>
              <a:t>a</a:t>
            </a:r>
            <a:r>
              <a:rPr lang="en-AU" sz="1800" dirty="0" smtClean="0">
                <a:latin typeface="Arial" pitchFamily="34" charset="0"/>
                <a:cs typeface="Arial" pitchFamily="34" charset="0"/>
              </a:rPr>
              <a:t>)</a:t>
            </a:r>
            <a:r>
              <a:rPr lang="kk-KZ" sz="1800" dirty="0" smtClean="0">
                <a:latin typeface="Arial" pitchFamily="34" charset="0"/>
                <a:cs typeface="Arial" pitchFamily="34" charset="0"/>
              </a:rPr>
              <a:t>, </a:t>
            </a:r>
            <a:r>
              <a:rPr lang="en-AU" sz="1800" dirty="0" smtClean="0">
                <a:latin typeface="Arial" pitchFamily="34" charset="0"/>
                <a:cs typeface="Arial" pitchFamily="34" charset="0"/>
              </a:rPr>
              <a:t>where</a:t>
            </a:r>
            <a:r>
              <a:rPr lang="en-AU" sz="1800" dirty="0" smtClean="0">
                <a:latin typeface="Times New Roman" pitchFamily="18" charset="0"/>
                <a:cs typeface="Times New Roman" pitchFamily="18" charset="0"/>
              </a:rPr>
              <a:t> </a:t>
            </a:r>
            <a:r>
              <a:rPr lang="ru-RU" sz="1800" dirty="0" err="1" smtClean="0">
                <a:latin typeface="Times New Roman" pitchFamily="18" charset="0"/>
                <a:cs typeface="Times New Roman" pitchFamily="18" charset="0"/>
              </a:rPr>
              <a:t>λ</a:t>
            </a:r>
            <a:r>
              <a:rPr lang="en-AU" sz="1800" dirty="0" smtClean="0">
                <a:latin typeface="Times New Roman" pitchFamily="18" charset="0"/>
                <a:cs typeface="Times New Roman" pitchFamily="18" charset="0"/>
              </a:rPr>
              <a:t> </a:t>
            </a:r>
            <a:r>
              <a:rPr lang="en-AU" sz="1800" dirty="0" smtClean="0">
                <a:latin typeface="Arial" pitchFamily="34" charset="0"/>
                <a:cs typeface="Arial" pitchFamily="34" charset="0"/>
              </a:rPr>
              <a:t>= </a:t>
            </a:r>
            <a:r>
              <a:rPr lang="kk-KZ" sz="1800" dirty="0" smtClean="0">
                <a:latin typeface="Arial" pitchFamily="34" charset="0"/>
                <a:cs typeface="Arial" pitchFamily="34" charset="0"/>
              </a:rPr>
              <a:t>6</a:t>
            </a:r>
            <a:r>
              <a:rPr lang="en-AU" sz="1800" dirty="0" smtClean="0">
                <a:latin typeface="Arial" pitchFamily="34" charset="0"/>
                <a:cs typeface="Arial" pitchFamily="34" charset="0"/>
              </a:rPr>
              <a:t>, </a:t>
            </a:r>
            <a:r>
              <a:rPr lang="en-US" sz="1800" i="1" dirty="0" smtClean="0">
                <a:latin typeface="Times New Roman" pitchFamily="18" charset="0"/>
                <a:cs typeface="Times New Roman" pitchFamily="18" charset="0"/>
              </a:rPr>
              <a:t>n</a:t>
            </a:r>
            <a:r>
              <a:rPr lang="en-AU" sz="1800" dirty="0" smtClean="0">
                <a:latin typeface="Arial" pitchFamily="34" charset="0"/>
                <a:cs typeface="Arial" pitchFamily="34" charset="0"/>
              </a:rPr>
              <a:t> = </a:t>
            </a:r>
            <a:r>
              <a:rPr lang="kk-KZ" sz="1800" dirty="0" smtClean="0">
                <a:latin typeface="Arial" pitchFamily="34" charset="0"/>
                <a:cs typeface="Arial" pitchFamily="34" charset="0"/>
              </a:rPr>
              <a:t>4</a:t>
            </a:r>
            <a:r>
              <a:rPr lang="en-AU" sz="1800" dirty="0" smtClean="0">
                <a:latin typeface="Arial" pitchFamily="34" charset="0"/>
                <a:cs typeface="Arial" pitchFamily="34" charset="0"/>
              </a:rPr>
              <a:t>, </a:t>
            </a:r>
            <a:r>
              <a:rPr lang="en-US" sz="1800" i="1" dirty="0" smtClean="0">
                <a:latin typeface="Times New Roman" pitchFamily="18" charset="0"/>
                <a:cs typeface="Times New Roman" pitchFamily="18" charset="0"/>
              </a:rPr>
              <a:t>j</a:t>
            </a:r>
            <a:r>
              <a:rPr lang="en-AU" sz="1800" baseline="-25000" dirty="0" smtClean="0">
                <a:latin typeface="Times New Roman" pitchFamily="18" charset="0"/>
                <a:cs typeface="Times New Roman" pitchFamily="18" charset="0"/>
              </a:rPr>
              <a:t>1</a:t>
            </a:r>
            <a:r>
              <a:rPr lang="en-AU" sz="1800" dirty="0" smtClean="0">
                <a:latin typeface="Times New Roman" pitchFamily="18" charset="0"/>
                <a:cs typeface="Times New Roman" pitchFamily="18" charset="0"/>
              </a:rPr>
              <a:t> </a:t>
            </a:r>
            <a:r>
              <a:rPr lang="en-AU" sz="1800" dirty="0" smtClean="0">
                <a:latin typeface="Arial" pitchFamily="34" charset="0"/>
                <a:cs typeface="Arial" pitchFamily="34" charset="0"/>
              </a:rPr>
              <a:t>= </a:t>
            </a:r>
            <a:r>
              <a:rPr lang="kk-KZ" sz="1800" dirty="0" smtClean="0">
                <a:latin typeface="Arial" pitchFamily="34" charset="0"/>
                <a:cs typeface="Arial" pitchFamily="34" charset="0"/>
              </a:rPr>
              <a:t>1, </a:t>
            </a:r>
            <a:r>
              <a:rPr lang="en-US" sz="1800" i="1" dirty="0" smtClean="0">
                <a:latin typeface="Times New Roman" pitchFamily="18" charset="0"/>
                <a:cs typeface="Times New Roman" pitchFamily="18" charset="0"/>
              </a:rPr>
              <a:t>j</a:t>
            </a:r>
            <a:r>
              <a:rPr lang="en-AU" sz="1800" baseline="-25000" dirty="0" smtClean="0">
                <a:latin typeface="Times New Roman" pitchFamily="18" charset="0"/>
                <a:cs typeface="Times New Roman" pitchFamily="18" charset="0"/>
              </a:rPr>
              <a:t>2</a:t>
            </a:r>
            <a:r>
              <a:rPr lang="en-AU" sz="1800" dirty="0" smtClean="0">
                <a:latin typeface="Times New Roman" pitchFamily="18" charset="0"/>
                <a:cs typeface="Times New Roman" pitchFamily="18" charset="0"/>
              </a:rPr>
              <a:t> </a:t>
            </a:r>
            <a:r>
              <a:rPr lang="en-AU" sz="1800" dirty="0" smtClean="0">
                <a:latin typeface="Arial" pitchFamily="34" charset="0"/>
                <a:cs typeface="Arial" pitchFamily="34" charset="0"/>
              </a:rPr>
              <a:t>= 3</a:t>
            </a:r>
            <a:endParaRPr lang="en-AU" sz="1800" dirty="0">
              <a:latin typeface="Arial" pitchFamily="34" charset="0"/>
              <a:cs typeface="Arial" pitchFamily="34" charset="0"/>
            </a:endParaRPr>
          </a:p>
        </p:txBody>
      </p:sp>
      <p:graphicFrame>
        <p:nvGraphicFramePr>
          <p:cNvPr id="32770" name="Object 2"/>
          <p:cNvGraphicFramePr>
            <a:graphicFrameLocks noChangeAspect="1"/>
          </p:cNvGraphicFramePr>
          <p:nvPr/>
        </p:nvGraphicFramePr>
        <p:xfrm>
          <a:off x="2987824" y="2348880"/>
          <a:ext cx="3263900" cy="314325"/>
        </p:xfrm>
        <a:graphic>
          <a:graphicData uri="http://schemas.openxmlformats.org/presentationml/2006/ole">
            <mc:AlternateContent xmlns:mc="http://schemas.openxmlformats.org/markup-compatibility/2006">
              <mc:Choice xmlns:v="urn:schemas-microsoft-com:vml" Requires="v">
                <p:oleObj spid="_x0000_s6186" name="Equation" r:id="rId3" imgW="3263760" imgH="342720" progId="Equation.DSMT4">
                  <p:embed/>
                </p:oleObj>
              </mc:Choice>
              <mc:Fallback>
                <p:oleObj name="Equation" r:id="rId3" imgW="3263760" imgH="34272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7824" y="2348880"/>
                        <a:ext cx="3263900" cy="314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Прямоугольник 3"/>
          <p:cNvSpPr/>
          <p:nvPr/>
        </p:nvSpPr>
        <p:spPr>
          <a:xfrm>
            <a:off x="8244408" y="2276872"/>
            <a:ext cx="577915" cy="369332"/>
          </a:xfrm>
          <a:prstGeom prst="rect">
            <a:avLst/>
          </a:prstGeom>
        </p:spPr>
        <p:txBody>
          <a:bodyPr wrap="none">
            <a:spAutoFit/>
          </a:bodyPr>
          <a:lstStyle/>
          <a:p>
            <a:r>
              <a:rPr lang="en-AU" dirty="0" smtClean="0">
                <a:latin typeface="Arial" pitchFamily="34" charset="0"/>
                <a:cs typeface="Arial" pitchFamily="34" charset="0"/>
              </a:rPr>
              <a:t>(11)</a:t>
            </a:r>
            <a:endParaRPr lang="en-AU" dirty="0">
              <a:latin typeface="Arial" pitchFamily="34" charset="0"/>
              <a:cs typeface="Arial" pitchFamily="34" charset="0"/>
            </a:endParaRPr>
          </a:p>
        </p:txBody>
      </p:sp>
      <p:sp>
        <p:nvSpPr>
          <p:cNvPr id="32771" name="Rectangle 3"/>
          <p:cNvSpPr>
            <a:spLocks noChangeArrowheads="1"/>
          </p:cNvSpPr>
          <p:nvPr/>
        </p:nvSpPr>
        <p:spPr bwMode="auto">
          <a:xfrm>
            <a:off x="1115616" y="2966396"/>
            <a:ext cx="72008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spcBef>
                <a:spcPct val="0"/>
              </a:spcBef>
              <a:spcAft>
                <a:spcPct val="0"/>
              </a:spcAft>
              <a:buClrTx/>
              <a:buSzTx/>
              <a:buFontTx/>
              <a:buNone/>
              <a:tabLst/>
            </a:pPr>
            <a:r>
              <a:rPr kumimoji="0" lang="ru-RU" b="0" i="1" u="none" strike="noStrike" cap="none" normalizeH="0" baseline="0" dirty="0" smtClean="0">
                <a:ln>
                  <a:noFill/>
                </a:ln>
                <a:solidFill>
                  <a:schemeClr val="tx1"/>
                </a:solidFill>
                <a:effectLst/>
                <a:latin typeface="Arial" pitchFamily="34" charset="0"/>
                <a:ea typeface="Calibri" pitchFamily="34" charset="0"/>
                <a:cs typeface="Arial" pitchFamily="34" charset="0"/>
              </a:rPr>
              <a:t>е</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for the three – bar planar open kinematic chain </a:t>
            </a: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ABC</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of type </a:t>
            </a: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RC</a:t>
            </a:r>
            <a:r>
              <a:rPr kumimoji="0" lang="en-US" b="0" i="1" u="none" strike="noStrike" cap="none" normalizeH="0" baseline="0" dirty="0" smtClean="0">
                <a:ln>
                  <a:noFill/>
                </a:ln>
                <a:solidFill>
                  <a:schemeClr val="tx1"/>
                </a:solidFill>
                <a:effectLst/>
                <a:latin typeface="Arial" pitchFamily="34" charset="0"/>
                <a:ea typeface="Calibri" pitchFamily="34" charset="0"/>
                <a:cs typeface="Arial" pitchFamily="34" charset="0"/>
              </a:rPr>
              <a:t> </a:t>
            </a:r>
          </a:p>
          <a:p>
            <a:pPr marL="0" marR="0" lvl="0" indent="0" defTabSz="914400" rtl="0" eaLnBrk="1" fontAlgn="base" latinLnBrk="0" hangingPunct="1">
              <a:spcBef>
                <a:spcPct val="0"/>
              </a:spcBef>
              <a:spcAft>
                <a:spcPct val="0"/>
              </a:spcAft>
              <a:buClrTx/>
              <a:buSzTx/>
              <a:buFontTx/>
              <a:buNone/>
              <a:tabLst/>
            </a:pPr>
            <a:r>
              <a:rPr lang="en-US" i="1" dirty="0" smtClean="0">
                <a:latin typeface="Arial" pitchFamily="34" charset="0"/>
                <a:ea typeface="Calibri" pitchFamily="34" charset="0"/>
                <a:cs typeface="Arial" pitchFamily="34" charset="0"/>
              </a:rPr>
              <a:t>    </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Fig</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.3</a:t>
            </a: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b</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where </a:t>
            </a:r>
            <a:r>
              <a:rPr kumimoji="0" lang="ru-RU" b="0"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λ</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kk-KZ" b="0" i="0" u="none" strike="noStrike" cap="none" normalizeH="0" baseline="0" dirty="0" smtClean="0">
                <a:ln>
                  <a:noFill/>
                </a:ln>
                <a:solidFill>
                  <a:schemeClr val="tx1"/>
                </a:solidFill>
                <a:effectLst/>
                <a:latin typeface="Arial" pitchFamily="34" charset="0"/>
                <a:ea typeface="Calibri" pitchFamily="34" charset="0"/>
                <a:cs typeface="Arial" pitchFamily="34" charset="0"/>
              </a:rPr>
              <a:t>6</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 </a:t>
            </a:r>
            <a:r>
              <a:rPr kumimoji="0" lang="kk-KZ" b="0" i="0" u="none" strike="noStrike" cap="none" normalizeH="0" baseline="0" dirty="0" smtClean="0">
                <a:ln>
                  <a:noFill/>
                </a:ln>
                <a:solidFill>
                  <a:schemeClr val="tx1"/>
                </a:solidFill>
                <a:effectLst/>
                <a:latin typeface="Arial" pitchFamily="34" charset="0"/>
                <a:ea typeface="Calibri" pitchFamily="34" charset="0"/>
                <a:cs typeface="Arial" pitchFamily="34" charset="0"/>
              </a:rPr>
              <a:t>3</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j</a:t>
            </a:r>
            <a:r>
              <a:rPr kumimoji="0" lang="en-AU"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1</a:t>
            </a:r>
            <a:r>
              <a:rPr kumimoji="0" lang="en-AU"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a:t>
            </a:r>
            <a:r>
              <a:rPr kumimoji="0" lang="kk-KZ" b="0" i="0" u="none" strike="noStrike" cap="none" normalizeH="0" baseline="0" dirty="0" smtClean="0">
                <a:ln>
                  <a:noFill/>
                </a:ln>
                <a:solidFill>
                  <a:schemeClr val="tx1"/>
                </a:solidFill>
                <a:effectLst/>
                <a:latin typeface="Arial" pitchFamily="34" charset="0"/>
                <a:ea typeface="Calibri" pitchFamily="34" charset="0"/>
                <a:cs typeface="Arial" pitchFamily="34" charset="0"/>
              </a:rPr>
              <a:t>1, </a:t>
            </a:r>
            <a:r>
              <a:rPr kumimoji="0" lang="en-US" b="0" i="1"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j</a:t>
            </a:r>
            <a:r>
              <a:rPr kumimoji="0" lang="en-AU" b="0" i="0" u="none" strike="noStrike" cap="none" normalizeH="0" baseline="-30000" dirty="0" smtClean="0">
                <a:ln>
                  <a:noFill/>
                </a:ln>
                <a:solidFill>
                  <a:schemeClr val="tx1"/>
                </a:solidFill>
                <a:effectLst/>
                <a:latin typeface="Times New Roman" pitchFamily="18" charset="0"/>
                <a:ea typeface="Calibri" pitchFamily="34" charset="0"/>
                <a:cs typeface="Times New Roman" pitchFamily="18" charset="0"/>
              </a:rPr>
              <a:t>2</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 = 1:</a:t>
            </a:r>
            <a:endParaRPr kumimoji="0" lang="en-AU" b="0" i="0" u="none" strike="noStrike" cap="none" normalizeH="0" baseline="0" dirty="0" smtClean="0">
              <a:ln>
                <a:noFill/>
              </a:ln>
              <a:solidFill>
                <a:schemeClr val="tx1"/>
              </a:solidFill>
              <a:effectLst/>
              <a:latin typeface="Arial" pitchFamily="34" charset="0"/>
              <a:cs typeface="Arial" pitchFamily="34" charset="0"/>
            </a:endParaRPr>
          </a:p>
        </p:txBody>
      </p:sp>
      <p:graphicFrame>
        <p:nvGraphicFramePr>
          <p:cNvPr id="32772" name="Object 4"/>
          <p:cNvGraphicFramePr>
            <a:graphicFrameLocks noChangeAspect="1"/>
          </p:cNvGraphicFramePr>
          <p:nvPr/>
        </p:nvGraphicFramePr>
        <p:xfrm>
          <a:off x="2987824" y="4005064"/>
          <a:ext cx="3251200" cy="342900"/>
        </p:xfrm>
        <a:graphic>
          <a:graphicData uri="http://schemas.openxmlformats.org/presentationml/2006/ole">
            <mc:AlternateContent xmlns:mc="http://schemas.openxmlformats.org/markup-compatibility/2006">
              <mc:Choice xmlns:v="urn:schemas-microsoft-com:vml" Requires="v">
                <p:oleObj spid="_x0000_s6187" name="Equation" r:id="rId5" imgW="3251160" imgH="342720" progId="Equation.DSMT4">
                  <p:embed/>
                </p:oleObj>
              </mc:Choice>
              <mc:Fallback>
                <p:oleObj name="Equation" r:id="rId5" imgW="3251160" imgH="3427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87824" y="4005064"/>
                        <a:ext cx="32512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 name="Прямоугольник 6"/>
          <p:cNvSpPr/>
          <p:nvPr/>
        </p:nvSpPr>
        <p:spPr>
          <a:xfrm>
            <a:off x="8244408" y="3933056"/>
            <a:ext cx="595035" cy="369332"/>
          </a:xfrm>
          <a:prstGeom prst="rect">
            <a:avLst/>
          </a:prstGeom>
        </p:spPr>
        <p:txBody>
          <a:bodyPr wrap="none">
            <a:spAutoFit/>
          </a:bodyPr>
          <a:lstStyle/>
          <a:p>
            <a:r>
              <a:rPr lang="en-AU" dirty="0" smtClean="0">
                <a:latin typeface="Arial" pitchFamily="34" charset="0"/>
                <a:cs typeface="Arial" pitchFamily="34" charset="0"/>
              </a:rPr>
              <a:t>(12)</a:t>
            </a:r>
            <a:endParaRPr lang="en-AU" dirty="0">
              <a:latin typeface="Arial" pitchFamily="34" charset="0"/>
              <a:cs typeface="Arial" pitchFamily="34" charset="0"/>
            </a:endParaRPr>
          </a:p>
        </p:txBody>
      </p:sp>
      <p:sp>
        <p:nvSpPr>
          <p:cNvPr id="8" name="TextBox 7"/>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10</a:t>
            </a:r>
            <a:endParaRPr lang="en-US" dirty="0">
              <a:latin typeface="Arial"/>
              <a:cs typeface="Arial"/>
            </a:endParaRPr>
          </a:p>
        </p:txBody>
      </p:sp>
    </p:spTree>
    <p:extLst>
      <p:ext uri="{BB962C8B-B14F-4D97-AF65-F5344CB8AC3E}">
        <p14:creationId xmlns:p14="http://schemas.microsoft.com/office/powerpoint/2010/main" val="1185443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332656"/>
            <a:ext cx="7725544" cy="5400600"/>
          </a:xfrm>
        </p:spPr>
        <p:txBody>
          <a:bodyPr>
            <a:normAutofit fontScale="90000"/>
          </a:bodyPr>
          <a:lstStyle/>
          <a:p>
            <a:pPr algn="l"/>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Number of DOF spherical four – bar kinematic chain (Fig.4) is defined </a:t>
            </a:r>
            <a:r>
              <a:rPr lang="en-US" sz="2000" dirty="0" err="1" smtClean="0">
                <a:latin typeface="Arial" pitchFamily="34" charset="0"/>
                <a:cs typeface="Arial" pitchFamily="34" charset="0"/>
              </a:rPr>
              <a:t>similary</a:t>
            </a:r>
            <a:r>
              <a:rPr lang="en-US" sz="2000" dirty="0" smtClean="0">
                <a:latin typeface="Arial" pitchFamily="34" charset="0"/>
                <a:cs typeface="Arial" pitchFamily="34" charset="0"/>
              </a:rPr>
              <a:t> the four – bar planar kinematic chain of type </a:t>
            </a:r>
            <a:r>
              <a:rPr lang="en-AU" sz="2000" dirty="0" smtClean="0">
                <a:latin typeface="Arial" pitchFamily="34" charset="0"/>
                <a:cs typeface="Arial" pitchFamily="34" charset="0"/>
              </a:rPr>
              <a:t>4</a:t>
            </a:r>
            <a:r>
              <a:rPr lang="en-US" sz="2000" i="1" dirty="0" smtClean="0">
                <a:latin typeface="Times New Roman" pitchFamily="18" charset="0"/>
                <a:cs typeface="Times New Roman" pitchFamily="18" charset="0"/>
              </a:rPr>
              <a:t>R</a:t>
            </a:r>
            <a:r>
              <a:rPr lang="en-AU" sz="2000" dirty="0" smtClean="0">
                <a:latin typeface="Arial" pitchFamily="34" charset="0"/>
                <a:cs typeface="Arial" pitchFamily="34" charset="0"/>
              </a:rPr>
              <a:t> (</a:t>
            </a:r>
            <a:r>
              <a:rPr lang="en-US" sz="2000" dirty="0" smtClean="0">
                <a:latin typeface="Arial" pitchFamily="34" charset="0"/>
                <a:cs typeface="Arial" pitchFamily="34" charset="0"/>
              </a:rPr>
              <a:t>Fig</a:t>
            </a:r>
            <a:r>
              <a:rPr lang="en-AU" sz="2000" dirty="0" smtClean="0">
                <a:latin typeface="Arial" pitchFamily="34" charset="0"/>
                <a:cs typeface="Arial" pitchFamily="34" charset="0"/>
              </a:rPr>
              <a:t>.2</a:t>
            </a:r>
            <a:r>
              <a:rPr lang="en-US" sz="2000" dirty="0" smtClean="0">
                <a:latin typeface="Arial" pitchFamily="34" charset="0"/>
                <a:cs typeface="Arial" pitchFamily="34" charset="0"/>
              </a:rPr>
              <a:t>a</a:t>
            </a:r>
            <a:r>
              <a:rPr lang="en-AU" sz="2000" dirty="0" smtClean="0">
                <a:latin typeface="Arial" pitchFamily="34" charset="0"/>
                <a:cs typeface="Arial" pitchFamily="34" charset="0"/>
              </a:rPr>
              <a:t>).</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a:latin typeface="Arial" pitchFamily="34" charset="0"/>
                <a:cs typeface="Arial" pitchFamily="34" charset="0"/>
              </a:rPr>
              <a:t/>
            </a:r>
            <a:br>
              <a:rPr lang="en-AU" sz="2000" dirty="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t>
            </a:r>
            <a:r>
              <a:rPr lang="en-US" sz="2000" dirty="0" smtClean="0">
                <a:latin typeface="Arial" pitchFamily="34" charset="0"/>
                <a:cs typeface="Arial" pitchFamily="34" charset="0"/>
              </a:rPr>
              <a:t>Fig.4</a:t>
            </a:r>
            <a:r>
              <a:rPr lang="en-AU" dirty="0" smtClean="0"/>
              <a:t/>
            </a:r>
            <a:br>
              <a:rPr lang="en-AU" dirty="0" smtClean="0"/>
            </a:br>
            <a:endParaRPr lang="en-AU" dirty="0"/>
          </a:p>
        </p:txBody>
      </p:sp>
      <p:sp>
        <p:nvSpPr>
          <p:cNvPr id="3" name="TextBox 2"/>
          <p:cNvSpPr txBox="1"/>
          <p:nvPr/>
        </p:nvSpPr>
        <p:spPr>
          <a:xfrm>
            <a:off x="8596327" y="300788"/>
            <a:ext cx="424290" cy="369332"/>
          </a:xfrm>
          <a:prstGeom prst="rect">
            <a:avLst/>
          </a:prstGeom>
          <a:noFill/>
        </p:spPr>
        <p:txBody>
          <a:bodyPr wrap="none" rtlCol="0">
            <a:spAutoFit/>
          </a:bodyPr>
          <a:lstStyle/>
          <a:p>
            <a:r>
              <a:rPr lang="en-US" dirty="0" smtClean="0">
                <a:latin typeface="Arial"/>
                <a:cs typeface="Arial"/>
              </a:rPr>
              <a:t>11</a:t>
            </a:r>
            <a:endParaRPr lang="en-US" dirty="0">
              <a:latin typeface="Arial"/>
              <a:cs typeface="Arial"/>
            </a:endParaRPr>
          </a:p>
        </p:txBody>
      </p:sp>
      <p:pic>
        <p:nvPicPr>
          <p:cNvPr id="4" name="Picture 3" descr="IMAG0022.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4071" t="5393" r="33191" b="64970"/>
          <a:stretch/>
        </p:blipFill>
        <p:spPr>
          <a:xfrm rot="16200000">
            <a:off x="2366109" y="666341"/>
            <a:ext cx="4317810" cy="5666665"/>
          </a:xfrm>
          <a:prstGeom prst="rect">
            <a:avLst/>
          </a:prstGeom>
        </p:spPr>
      </p:pic>
    </p:spTree>
    <p:extLst>
      <p:ext uri="{BB962C8B-B14F-4D97-AF65-F5344CB8AC3E}">
        <p14:creationId xmlns:p14="http://schemas.microsoft.com/office/powerpoint/2010/main" val="100720276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274638"/>
            <a:ext cx="7787208" cy="1143000"/>
          </a:xfrm>
        </p:spPr>
        <p:txBody>
          <a:bodyPr>
            <a:noAutofit/>
          </a:bodyPr>
          <a:lstStyle/>
          <a:p>
            <a:pPr algn="l"/>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Binary links having the passive DOF may be present in the kinematic chains, for example, the binary link of type </a:t>
            </a:r>
            <a:r>
              <a:rPr lang="en-AU" sz="1800" i="1" dirty="0" smtClean="0">
                <a:latin typeface="Arial" pitchFamily="34" charset="0"/>
                <a:cs typeface="Arial" pitchFamily="34" charset="0"/>
              </a:rPr>
              <a:t>SS </a:t>
            </a:r>
            <a:r>
              <a:rPr lang="en-AU" sz="1800" dirty="0" smtClean="0">
                <a:latin typeface="Arial" pitchFamily="34" charset="0"/>
                <a:cs typeface="Arial" pitchFamily="34" charset="0"/>
              </a:rPr>
              <a:t>can rotate around an axis passing through the </a:t>
            </a:r>
            <a:r>
              <a:rPr lang="en-AU" sz="1800" dirty="0" err="1" smtClean="0">
                <a:latin typeface="Arial" pitchFamily="34" charset="0"/>
                <a:cs typeface="Arial" pitchFamily="34" charset="0"/>
              </a:rPr>
              <a:t>centers</a:t>
            </a:r>
            <a:r>
              <a:rPr lang="en-AU" sz="1800" dirty="0" smtClean="0">
                <a:latin typeface="Arial" pitchFamily="34" charset="0"/>
                <a:cs typeface="Arial" pitchFamily="34" charset="0"/>
              </a:rPr>
              <a:t> of the spherical joints. Therefore the passive DOF should be subtracted from the active DOF defining by </a:t>
            </a:r>
            <a:r>
              <a:rPr lang="en-AU" sz="1800" dirty="0" err="1" smtClean="0">
                <a:latin typeface="Arial" pitchFamily="34" charset="0"/>
                <a:cs typeface="Arial" pitchFamily="34" charset="0"/>
              </a:rPr>
              <a:t>Somov`s</a:t>
            </a:r>
            <a:r>
              <a:rPr lang="en-AU" sz="1800" dirty="0" smtClean="0">
                <a:latin typeface="Arial" pitchFamily="34" charset="0"/>
                <a:cs typeface="Arial" pitchFamily="34" charset="0"/>
              </a:rPr>
              <a:t> – </a:t>
            </a:r>
            <a:r>
              <a:rPr lang="en-AU" sz="1800" dirty="0" err="1" smtClean="0">
                <a:latin typeface="Arial" pitchFamily="34" charset="0"/>
                <a:cs typeface="Arial" pitchFamily="34" charset="0"/>
              </a:rPr>
              <a:t>Malyshev`s</a:t>
            </a:r>
            <a:r>
              <a:rPr lang="en-AU" sz="1800" dirty="0" smtClean="0">
                <a:latin typeface="Arial" pitchFamily="34" charset="0"/>
                <a:cs typeface="Arial" pitchFamily="34" charset="0"/>
              </a:rPr>
              <a:t> formula or </a:t>
            </a:r>
            <a:r>
              <a:rPr lang="en-AU" sz="1800" dirty="0" err="1" smtClean="0">
                <a:latin typeface="Arial" pitchFamily="34" charset="0"/>
                <a:cs typeface="Arial" pitchFamily="34" charset="0"/>
              </a:rPr>
              <a:t>Grubler</a:t>
            </a:r>
            <a:r>
              <a:rPr lang="en-AU" sz="1800" dirty="0" smtClean="0">
                <a:latin typeface="Arial" pitchFamily="34" charset="0"/>
                <a:cs typeface="Arial" pitchFamily="34" charset="0"/>
              </a:rPr>
              <a:t> and </a:t>
            </a:r>
            <a:r>
              <a:rPr lang="en-AU" sz="1800" dirty="0" err="1" smtClean="0">
                <a:latin typeface="Arial" pitchFamily="34" charset="0"/>
                <a:cs typeface="Arial" pitchFamily="34" charset="0"/>
              </a:rPr>
              <a:t>Kutzbach</a:t>
            </a:r>
            <a:r>
              <a:rPr lang="en-AU" sz="1800" dirty="0" smtClean="0">
                <a:latin typeface="Arial" pitchFamily="34" charset="0"/>
                <a:cs typeface="Arial" pitchFamily="34" charset="0"/>
              </a:rPr>
              <a:t> criterion</a:t>
            </a:r>
            <a:endParaRPr lang="en-AU" sz="1800" dirty="0">
              <a:latin typeface="Arial" pitchFamily="34" charset="0"/>
              <a:cs typeface="Arial" pitchFamily="34" charset="0"/>
            </a:endParaRPr>
          </a:p>
        </p:txBody>
      </p:sp>
      <p:graphicFrame>
        <p:nvGraphicFramePr>
          <p:cNvPr id="33794" name="Object 2"/>
          <p:cNvGraphicFramePr>
            <a:graphicFrameLocks noChangeAspect="1"/>
          </p:cNvGraphicFramePr>
          <p:nvPr/>
        </p:nvGraphicFramePr>
        <p:xfrm>
          <a:off x="3430588" y="2643188"/>
          <a:ext cx="2070100" cy="292100"/>
        </p:xfrm>
        <a:graphic>
          <a:graphicData uri="http://schemas.openxmlformats.org/presentationml/2006/ole">
            <mc:AlternateContent xmlns:mc="http://schemas.openxmlformats.org/markup-compatibility/2006">
              <mc:Choice xmlns:v="urn:schemas-microsoft-com:vml" Requires="v">
                <p:oleObj spid="_x0000_s7250" name="Equation" r:id="rId3" imgW="2070000" imgH="291960" progId="Equation.DSMT4">
                  <p:embed/>
                </p:oleObj>
              </mc:Choice>
              <mc:Fallback>
                <p:oleObj name="Equation" r:id="rId3" imgW="2070000" imgH="291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0588" y="2643188"/>
                        <a:ext cx="20701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 name="Прямоугольник 3"/>
          <p:cNvSpPr/>
          <p:nvPr/>
        </p:nvSpPr>
        <p:spPr>
          <a:xfrm>
            <a:off x="7092280" y="2564904"/>
            <a:ext cx="595035" cy="369332"/>
          </a:xfrm>
          <a:prstGeom prst="rect">
            <a:avLst/>
          </a:prstGeom>
        </p:spPr>
        <p:txBody>
          <a:bodyPr wrap="none">
            <a:spAutoFit/>
          </a:bodyPr>
          <a:lstStyle/>
          <a:p>
            <a:r>
              <a:rPr lang="en-AU" dirty="0" smtClean="0">
                <a:latin typeface="Arial" pitchFamily="34" charset="0"/>
                <a:cs typeface="Arial" pitchFamily="34" charset="0"/>
              </a:rPr>
              <a:t>(13)</a:t>
            </a:r>
            <a:endParaRPr lang="en-AU" dirty="0">
              <a:latin typeface="Arial" pitchFamily="34" charset="0"/>
              <a:cs typeface="Arial" pitchFamily="34" charset="0"/>
            </a:endParaRPr>
          </a:p>
        </p:txBody>
      </p:sp>
      <p:graphicFrame>
        <p:nvGraphicFramePr>
          <p:cNvPr id="33795" name="Object 3"/>
          <p:cNvGraphicFramePr>
            <a:graphicFrameLocks noChangeAspect="1"/>
          </p:cNvGraphicFramePr>
          <p:nvPr/>
        </p:nvGraphicFramePr>
        <p:xfrm>
          <a:off x="3251200" y="3263900"/>
          <a:ext cx="2641600" cy="330200"/>
        </p:xfrm>
        <a:graphic>
          <a:graphicData uri="http://schemas.openxmlformats.org/presentationml/2006/ole">
            <mc:AlternateContent xmlns:mc="http://schemas.openxmlformats.org/markup-compatibility/2006">
              <mc:Choice xmlns:v="urn:schemas-microsoft-com:vml" Requires="v">
                <p:oleObj spid="_x0000_s7251" name="Equation" r:id="rId5" imgW="2641320" imgH="330120" progId="Equation.DSMT4">
                  <p:embed/>
                </p:oleObj>
              </mc:Choice>
              <mc:Fallback>
                <p:oleObj name="Equation" r:id="rId5" imgW="2641320" imgH="3301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1200" y="3263900"/>
                        <a:ext cx="26416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6" name="Прямоугольник 5"/>
          <p:cNvSpPr/>
          <p:nvPr/>
        </p:nvSpPr>
        <p:spPr>
          <a:xfrm>
            <a:off x="7092280" y="3284984"/>
            <a:ext cx="595035" cy="369332"/>
          </a:xfrm>
          <a:prstGeom prst="rect">
            <a:avLst/>
          </a:prstGeom>
        </p:spPr>
        <p:txBody>
          <a:bodyPr wrap="none">
            <a:spAutoFit/>
          </a:bodyPr>
          <a:lstStyle/>
          <a:p>
            <a:r>
              <a:rPr lang="en-AU" dirty="0" smtClean="0">
                <a:latin typeface="Arial" pitchFamily="34" charset="0"/>
                <a:cs typeface="Arial" pitchFamily="34" charset="0"/>
              </a:rPr>
              <a:t>(14)</a:t>
            </a:r>
            <a:endParaRPr lang="en-AU" dirty="0">
              <a:latin typeface="Arial" pitchFamily="34" charset="0"/>
              <a:cs typeface="Arial" pitchFamily="34" charset="0"/>
            </a:endParaRPr>
          </a:p>
        </p:txBody>
      </p:sp>
      <p:sp>
        <p:nvSpPr>
          <p:cNvPr id="12" name="Прямоугольник 11"/>
          <p:cNvSpPr/>
          <p:nvPr/>
        </p:nvSpPr>
        <p:spPr>
          <a:xfrm>
            <a:off x="1115616" y="4077072"/>
            <a:ext cx="7272808" cy="369332"/>
          </a:xfrm>
          <a:prstGeom prst="rect">
            <a:avLst/>
          </a:prstGeom>
        </p:spPr>
        <p:txBody>
          <a:bodyPr wrap="square">
            <a:spAutoFit/>
          </a:bodyPr>
          <a:lstStyle/>
          <a:p>
            <a:r>
              <a:rPr lang="en-AU" dirty="0" smtClean="0">
                <a:latin typeface="Arial" pitchFamily="34" charset="0"/>
                <a:cs typeface="Arial" pitchFamily="34" charset="0"/>
              </a:rPr>
              <a:t>Where        and      are number of passive </a:t>
            </a:r>
            <a:r>
              <a:rPr lang="en-US" dirty="0" smtClean="0">
                <a:latin typeface="Arial" pitchFamily="34" charset="0"/>
                <a:cs typeface="Arial" pitchFamily="34" charset="0"/>
              </a:rPr>
              <a:t>DOF.</a:t>
            </a:r>
            <a:endParaRPr lang="en-AU" dirty="0">
              <a:latin typeface="Arial" pitchFamily="34" charset="0"/>
              <a:cs typeface="Arial" pitchFamily="34" charset="0"/>
            </a:endParaRPr>
          </a:p>
        </p:txBody>
      </p:sp>
      <p:graphicFrame>
        <p:nvGraphicFramePr>
          <p:cNvPr id="33801" name="Object 9"/>
          <p:cNvGraphicFramePr>
            <a:graphicFrameLocks noChangeAspect="1"/>
          </p:cNvGraphicFramePr>
          <p:nvPr/>
        </p:nvGraphicFramePr>
        <p:xfrm>
          <a:off x="1979712" y="4149080"/>
          <a:ext cx="304800" cy="342900"/>
        </p:xfrm>
        <a:graphic>
          <a:graphicData uri="http://schemas.openxmlformats.org/presentationml/2006/ole">
            <mc:AlternateContent xmlns:mc="http://schemas.openxmlformats.org/markup-compatibility/2006">
              <mc:Choice xmlns:v="urn:schemas-microsoft-com:vml" Requires="v">
                <p:oleObj spid="_x0000_s7252" name="Equation" r:id="rId7" imgW="304560" imgH="342720" progId="Equation.DSMT4">
                  <p:embed/>
                </p:oleObj>
              </mc:Choice>
              <mc:Fallback>
                <p:oleObj name="Equation" r:id="rId7" imgW="304560" imgH="3427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79712" y="4149080"/>
                        <a:ext cx="3048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802" name="Object 10"/>
          <p:cNvGraphicFramePr>
            <a:graphicFrameLocks noChangeAspect="1"/>
          </p:cNvGraphicFramePr>
          <p:nvPr/>
        </p:nvGraphicFramePr>
        <p:xfrm>
          <a:off x="2843808" y="4149080"/>
          <a:ext cx="190500" cy="342900"/>
        </p:xfrm>
        <a:graphic>
          <a:graphicData uri="http://schemas.openxmlformats.org/presentationml/2006/ole">
            <mc:AlternateContent xmlns:mc="http://schemas.openxmlformats.org/markup-compatibility/2006">
              <mc:Choice xmlns:v="urn:schemas-microsoft-com:vml" Requires="v">
                <p:oleObj spid="_x0000_s7253" name="Equation" r:id="rId9" imgW="190440" imgH="342720" progId="Equation.DSMT4">
                  <p:embed/>
                </p:oleObj>
              </mc:Choice>
              <mc:Fallback>
                <p:oleObj name="Equation" r:id="rId9" imgW="190440" imgH="34272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43808" y="4149080"/>
                        <a:ext cx="1905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TextBox 9"/>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12</a:t>
            </a:r>
            <a:endParaRPr lang="en-US" dirty="0">
              <a:latin typeface="Arial"/>
              <a:cs typeface="Arial"/>
            </a:endParaRPr>
          </a:p>
        </p:txBody>
      </p:sp>
    </p:spTree>
    <p:extLst>
      <p:ext uri="{BB962C8B-B14F-4D97-AF65-F5344CB8AC3E}">
        <p14:creationId xmlns:p14="http://schemas.microsoft.com/office/powerpoint/2010/main" val="22658085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692696"/>
            <a:ext cx="7725544" cy="1143000"/>
          </a:xfrm>
        </p:spPr>
        <p:txBody>
          <a:bodyPr>
            <a:noAutofit/>
          </a:bodyPr>
          <a:lstStyle/>
          <a:p>
            <a:pPr algn="l"/>
            <a:r>
              <a:rPr lang="en-AU" sz="1800" dirty="0" smtClean="0">
                <a:latin typeface="Arial" pitchFamily="34" charset="0"/>
                <a:cs typeface="Arial" pitchFamily="34" charset="0"/>
              </a:rPr>
              <a:t>For example, define the number of DOF of Stewart – Gough Platform (Fig.5), representing the spatial kinematic chain where a moving platform is connected with a base by six legs.</a:t>
            </a:r>
            <a:endParaRPr lang="en-AU" sz="1800" dirty="0">
              <a:latin typeface="Arial" pitchFamily="34" charset="0"/>
              <a:cs typeface="Arial" pitchFamily="34" charset="0"/>
            </a:endParaRPr>
          </a:p>
        </p:txBody>
      </p:sp>
      <p:sp>
        <p:nvSpPr>
          <p:cNvPr id="35841" name="Rectangle 1"/>
          <p:cNvSpPr>
            <a:spLocks noChangeArrowheads="1"/>
          </p:cNvSpPr>
          <p:nvPr/>
        </p:nvSpPr>
        <p:spPr bwMode="auto">
          <a:xfrm>
            <a:off x="4139952" y="5877272"/>
            <a:ext cx="697840" cy="36933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Calibri" pitchFamily="34" charset="0"/>
                <a:cs typeface="Arial" pitchFamily="34" charset="0"/>
              </a:rPr>
              <a:t>Fig</a:t>
            </a:r>
            <a:r>
              <a:rPr kumimoji="0" lang="en-AU" b="0" i="0" u="none" strike="noStrike" cap="none" normalizeH="0" baseline="0" dirty="0" smtClean="0">
                <a:ln>
                  <a:noFill/>
                </a:ln>
                <a:solidFill>
                  <a:schemeClr val="tx1"/>
                </a:solidFill>
                <a:effectLst/>
                <a:latin typeface="Arial" pitchFamily="34" charset="0"/>
                <a:ea typeface="Calibri" pitchFamily="34" charset="0"/>
                <a:cs typeface="Arial" pitchFamily="34" charset="0"/>
              </a:rPr>
              <a:t>.5</a:t>
            </a:r>
            <a:endParaRPr kumimoji="0" lang="en-AU" b="0" i="0" u="none" strike="noStrike" cap="none" normalizeH="0" baseline="0" dirty="0" smtClean="0">
              <a:ln>
                <a:noFill/>
              </a:ln>
              <a:solidFill>
                <a:schemeClr val="tx1"/>
              </a:solidFill>
              <a:effectLst/>
              <a:latin typeface="Arial" pitchFamily="34" charset="0"/>
              <a:cs typeface="Arial" pitchFamily="34" charset="0"/>
            </a:endParaRPr>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13</a:t>
            </a:r>
            <a:endParaRPr lang="en-US" dirty="0">
              <a:latin typeface="Arial"/>
              <a:cs typeface="Arial"/>
            </a:endParaRPr>
          </a:p>
        </p:txBody>
      </p:sp>
      <p:pic>
        <p:nvPicPr>
          <p:cNvPr id="3" name="Picture 2" descr="IMAG004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417" t="8881" r="65480" b="60697"/>
          <a:stretch/>
        </p:blipFill>
        <p:spPr>
          <a:xfrm rot="5400000">
            <a:off x="2599541" y="792947"/>
            <a:ext cx="4088933" cy="6048672"/>
          </a:xfrm>
          <a:prstGeom prst="rect">
            <a:avLst/>
          </a:prstGeom>
        </p:spPr>
      </p:pic>
    </p:spTree>
    <p:extLst>
      <p:ext uri="{BB962C8B-B14F-4D97-AF65-F5344CB8AC3E}">
        <p14:creationId xmlns:p14="http://schemas.microsoft.com/office/powerpoint/2010/main" val="299792114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908720"/>
            <a:ext cx="7869560" cy="1143000"/>
          </a:xfrm>
        </p:spPr>
        <p:txBody>
          <a:bodyPr>
            <a:noAutofit/>
          </a:bodyPr>
          <a:lstStyle/>
          <a:p>
            <a:pPr algn="l"/>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Each leg consists of a spatial dyad of type SPS and has one passive DOF.</a:t>
            </a:r>
            <a:br>
              <a:rPr lang="en-AU" sz="1800" dirty="0" smtClean="0">
                <a:latin typeface="Arial" pitchFamily="34" charset="0"/>
                <a:cs typeface="Arial" pitchFamily="34" charset="0"/>
              </a:rPr>
            </a:br>
            <a:r>
              <a:rPr lang="en-AU" sz="1800" dirty="0" smtClean="0">
                <a:latin typeface="Arial" pitchFamily="34" charset="0"/>
                <a:cs typeface="Arial" pitchFamily="34" charset="0"/>
              </a:rPr>
              <a:t>Then by the </a:t>
            </a:r>
            <a:r>
              <a:rPr lang="en-AU" sz="1800" dirty="0" err="1" smtClean="0">
                <a:latin typeface="Arial" pitchFamily="34" charset="0"/>
                <a:cs typeface="Arial" pitchFamily="34" charset="0"/>
              </a:rPr>
              <a:t>Somov`s</a:t>
            </a:r>
            <a:r>
              <a:rPr lang="en-AU" sz="1800" dirty="0" smtClean="0">
                <a:latin typeface="Arial" pitchFamily="34" charset="0"/>
                <a:cs typeface="Arial" pitchFamily="34" charset="0"/>
              </a:rPr>
              <a:t> – </a:t>
            </a:r>
            <a:r>
              <a:rPr lang="en-AU" sz="1800" dirty="0" err="1" smtClean="0">
                <a:latin typeface="Arial" pitchFamily="34" charset="0"/>
                <a:cs typeface="Arial" pitchFamily="34" charset="0"/>
              </a:rPr>
              <a:t>Malyshev`s</a:t>
            </a:r>
            <a:r>
              <a:rPr lang="en-AU" sz="1800" dirty="0" smtClean="0">
                <a:latin typeface="Arial" pitchFamily="34" charset="0"/>
                <a:cs typeface="Arial" pitchFamily="34" charset="0"/>
              </a:rPr>
              <a:t> formula in </a:t>
            </a:r>
            <a:r>
              <a:rPr lang="en-AU" sz="1800" i="1" dirty="0" smtClean="0">
                <a:latin typeface="Times New Roman" pitchFamily="18" charset="0"/>
                <a:cs typeface="Times New Roman" pitchFamily="18" charset="0"/>
              </a:rPr>
              <a:t>n</a:t>
            </a:r>
            <a:r>
              <a:rPr lang="en-AU" sz="1800" dirty="0" smtClean="0">
                <a:latin typeface="Arial" pitchFamily="34" charset="0"/>
                <a:cs typeface="Arial" pitchFamily="34" charset="0"/>
              </a:rPr>
              <a:t>=13,             ,                        we obtain</a:t>
            </a:r>
            <a:br>
              <a:rPr lang="en-AU" sz="1800" dirty="0" smtClean="0">
                <a:latin typeface="Arial" pitchFamily="34" charset="0"/>
                <a:cs typeface="Arial" pitchFamily="34" charset="0"/>
              </a:rPr>
            </a:br>
            <a:r>
              <a:rPr lang="en-AU" sz="1800" i="1" dirty="0" smtClean="0">
                <a:latin typeface="Arial" pitchFamily="34" charset="0"/>
                <a:cs typeface="Arial" pitchFamily="34" charset="0"/>
              </a:rPr>
              <a:t> </a:t>
            </a: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
            </a:r>
            <a:br>
              <a:rPr lang="en-AU" sz="1800" dirty="0" smtClean="0">
                <a:latin typeface="Arial" pitchFamily="34" charset="0"/>
                <a:cs typeface="Arial" pitchFamily="34" charset="0"/>
              </a:rPr>
            </a:br>
            <a:r>
              <a:rPr lang="en-AU" sz="1800" dirty="0" smtClean="0">
                <a:latin typeface="Arial" pitchFamily="34" charset="0"/>
                <a:cs typeface="Arial" pitchFamily="34" charset="0"/>
              </a:rPr>
              <a:t>According to the  </a:t>
            </a:r>
            <a:r>
              <a:rPr lang="en-US" sz="1800" dirty="0" err="1" smtClean="0">
                <a:latin typeface="Arial" pitchFamily="34" charset="0"/>
                <a:cs typeface="Arial" pitchFamily="34" charset="0"/>
              </a:rPr>
              <a:t>Grubler</a:t>
            </a:r>
            <a:r>
              <a:rPr lang="en-US" sz="1800" dirty="0" smtClean="0">
                <a:latin typeface="Arial" pitchFamily="34" charset="0"/>
                <a:cs typeface="Arial" pitchFamily="34" charset="0"/>
              </a:rPr>
              <a:t> and </a:t>
            </a:r>
            <a:r>
              <a:rPr lang="en-US" sz="1800" dirty="0" err="1" smtClean="0">
                <a:latin typeface="Arial" pitchFamily="34" charset="0"/>
                <a:cs typeface="Arial" pitchFamily="34" charset="0"/>
              </a:rPr>
              <a:t>Kutzbach</a:t>
            </a:r>
            <a:r>
              <a:rPr lang="en-US" sz="1800" dirty="0" smtClean="0">
                <a:latin typeface="Arial" pitchFamily="34" charset="0"/>
                <a:cs typeface="Arial" pitchFamily="34" charset="0"/>
              </a:rPr>
              <a:t> criterion </a:t>
            </a:r>
            <a:r>
              <a:rPr lang="en-AU" sz="1800" dirty="0" smtClean="0">
                <a:latin typeface="Arial" pitchFamily="34" charset="0"/>
                <a:cs typeface="Arial" pitchFamily="34" charset="0"/>
              </a:rPr>
              <a:t>in </a:t>
            </a:r>
            <a:r>
              <a:rPr lang="ru-RU" sz="1800" dirty="0" err="1" smtClean="0">
                <a:latin typeface="Times New Roman" pitchFamily="18" charset="0"/>
                <a:cs typeface="Times New Roman" pitchFamily="18" charset="0"/>
              </a:rPr>
              <a:t>λ</a:t>
            </a:r>
            <a:r>
              <a:rPr lang="en-US" sz="1800" dirty="0" smtClean="0">
                <a:latin typeface="Arial" pitchFamily="34" charset="0"/>
                <a:cs typeface="Arial" pitchFamily="34" charset="0"/>
              </a:rPr>
              <a:t> = </a:t>
            </a:r>
            <a:r>
              <a:rPr lang="kk-KZ" sz="1800" dirty="0" smtClean="0">
                <a:latin typeface="Arial" pitchFamily="34" charset="0"/>
                <a:cs typeface="Arial" pitchFamily="34" charset="0"/>
              </a:rPr>
              <a:t>6</a:t>
            </a:r>
            <a:r>
              <a:rPr lang="en-US" sz="1800" dirty="0" smtClean="0">
                <a:latin typeface="Arial" pitchFamily="34" charset="0"/>
                <a:cs typeface="Arial" pitchFamily="34" charset="0"/>
              </a:rPr>
              <a:t>, </a:t>
            </a:r>
            <a:r>
              <a:rPr lang="en-US" sz="1800" i="1" dirty="0" smtClean="0">
                <a:latin typeface="Times New Roman" pitchFamily="18" charset="0"/>
                <a:cs typeface="Times New Roman" pitchFamily="18" charset="0"/>
              </a:rPr>
              <a:t>n</a:t>
            </a:r>
            <a:r>
              <a:rPr lang="en-US" sz="1800" dirty="0" smtClean="0">
                <a:latin typeface="Arial" pitchFamily="34" charset="0"/>
                <a:cs typeface="Arial" pitchFamily="34" charset="0"/>
              </a:rPr>
              <a:t> = </a:t>
            </a:r>
            <a:r>
              <a:rPr lang="kk-KZ" sz="1800" dirty="0" smtClean="0">
                <a:latin typeface="Arial" pitchFamily="34" charset="0"/>
                <a:cs typeface="Arial" pitchFamily="34" charset="0"/>
              </a:rPr>
              <a:t>14</a:t>
            </a:r>
            <a:r>
              <a:rPr lang="en-US" sz="1800" dirty="0" smtClean="0">
                <a:latin typeface="Arial" pitchFamily="34" charset="0"/>
                <a:cs typeface="Arial" pitchFamily="34" charset="0"/>
              </a:rPr>
              <a:t>,</a:t>
            </a:r>
            <a:r>
              <a:rPr lang="en-AU" sz="1800" dirty="0" smtClean="0">
                <a:latin typeface="Arial" pitchFamily="34" charset="0"/>
                <a:cs typeface="Arial" pitchFamily="34" charset="0"/>
              </a:rPr>
              <a:t> </a:t>
            </a:r>
            <a:r>
              <a:rPr lang="en-US" sz="1800" i="1" dirty="0" smtClean="0">
                <a:latin typeface="Times New Roman" pitchFamily="18" charset="0"/>
                <a:cs typeface="Times New Roman" pitchFamily="18" charset="0"/>
              </a:rPr>
              <a:t>j</a:t>
            </a:r>
            <a:r>
              <a:rPr lang="en-AU" sz="1800" baseline="-25000" dirty="0" smtClean="0">
                <a:latin typeface="Times New Roman" pitchFamily="18" charset="0"/>
                <a:cs typeface="Times New Roman" pitchFamily="18" charset="0"/>
              </a:rPr>
              <a:t>1</a:t>
            </a:r>
            <a:r>
              <a:rPr lang="en-US" sz="1800" dirty="0" smtClean="0">
                <a:latin typeface="Arial" pitchFamily="34" charset="0"/>
                <a:cs typeface="Arial" pitchFamily="34" charset="0"/>
              </a:rPr>
              <a:t> = </a:t>
            </a:r>
            <a:r>
              <a:rPr lang="kk-KZ" sz="1800" dirty="0" smtClean="0">
                <a:latin typeface="Arial" pitchFamily="34" charset="0"/>
                <a:cs typeface="Arial" pitchFamily="34" charset="0"/>
              </a:rPr>
              <a:t>6, </a:t>
            </a:r>
            <a:r>
              <a:rPr lang="en-US" sz="1800" i="1" dirty="0" smtClean="0">
                <a:latin typeface="Arial" pitchFamily="34" charset="0"/>
                <a:cs typeface="Arial" pitchFamily="34" charset="0"/>
              </a:rPr>
              <a:t>j</a:t>
            </a:r>
            <a:r>
              <a:rPr lang="en-US" sz="1800" baseline="-25000" dirty="0" smtClean="0">
                <a:latin typeface="Arial" pitchFamily="34" charset="0"/>
                <a:cs typeface="Arial" pitchFamily="34" charset="0"/>
              </a:rPr>
              <a:t>3</a:t>
            </a:r>
            <a:r>
              <a:rPr lang="en-US" sz="1800" dirty="0" smtClean="0">
                <a:latin typeface="Arial" pitchFamily="34" charset="0"/>
                <a:cs typeface="Arial" pitchFamily="34" charset="0"/>
              </a:rPr>
              <a:t> = 12,     = 6 </a:t>
            </a:r>
            <a:r>
              <a:rPr lang="en-AU" sz="1800" dirty="0" smtClean="0">
                <a:latin typeface="Arial" pitchFamily="34" charset="0"/>
                <a:cs typeface="Arial" pitchFamily="34" charset="0"/>
              </a:rPr>
              <a:t>yields</a:t>
            </a:r>
            <a:endParaRPr lang="en-AU" sz="1800" dirty="0">
              <a:latin typeface="Arial" pitchFamily="34" charset="0"/>
              <a:cs typeface="Arial" pitchFamily="34" charset="0"/>
            </a:endParaRPr>
          </a:p>
        </p:txBody>
      </p:sp>
      <p:graphicFrame>
        <p:nvGraphicFramePr>
          <p:cNvPr id="36867" name="Object 3"/>
          <p:cNvGraphicFramePr>
            <a:graphicFrameLocks noChangeAspect="1"/>
          </p:cNvGraphicFramePr>
          <p:nvPr/>
        </p:nvGraphicFramePr>
        <p:xfrm>
          <a:off x="6372200" y="1196752"/>
          <a:ext cx="698500" cy="292100"/>
        </p:xfrm>
        <a:graphic>
          <a:graphicData uri="http://schemas.openxmlformats.org/presentationml/2006/ole">
            <mc:AlternateContent xmlns:mc="http://schemas.openxmlformats.org/markup-compatibility/2006">
              <mc:Choice xmlns:v="urn:schemas-microsoft-com:vml" Requires="v">
                <p:oleObj spid="_x0000_s8314" name="Equation" r:id="rId3" imgW="698400" imgH="291960" progId="Equation.DSMT4">
                  <p:embed/>
                </p:oleObj>
              </mc:Choice>
              <mc:Fallback>
                <p:oleObj name="Equation" r:id="rId3" imgW="698400" imgH="291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00" y="1196752"/>
                        <a:ext cx="6985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8" name="Object 4"/>
          <p:cNvGraphicFramePr>
            <a:graphicFrameLocks noChangeAspect="1"/>
          </p:cNvGraphicFramePr>
          <p:nvPr/>
        </p:nvGraphicFramePr>
        <p:xfrm>
          <a:off x="7164288" y="1196752"/>
          <a:ext cx="660400" cy="292100"/>
        </p:xfrm>
        <a:graphic>
          <a:graphicData uri="http://schemas.openxmlformats.org/presentationml/2006/ole">
            <mc:AlternateContent xmlns:mc="http://schemas.openxmlformats.org/markup-compatibility/2006">
              <mc:Choice xmlns:v="urn:schemas-microsoft-com:vml" Requires="v">
                <p:oleObj spid="_x0000_s8315" name="Equation" r:id="rId5" imgW="660240" imgH="291960" progId="Equation.DSMT4">
                  <p:embed/>
                </p:oleObj>
              </mc:Choice>
              <mc:Fallback>
                <p:oleObj name="Equation" r:id="rId5" imgW="660240" imgH="291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288" y="1196752"/>
                        <a:ext cx="660400" cy="2921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69" name="Object 5"/>
          <p:cNvGraphicFramePr>
            <a:graphicFrameLocks noChangeAspect="1"/>
          </p:cNvGraphicFramePr>
          <p:nvPr/>
        </p:nvGraphicFramePr>
        <p:xfrm>
          <a:off x="7884368" y="1196752"/>
          <a:ext cx="647700" cy="330200"/>
        </p:xfrm>
        <a:graphic>
          <a:graphicData uri="http://schemas.openxmlformats.org/presentationml/2006/ole">
            <mc:AlternateContent xmlns:mc="http://schemas.openxmlformats.org/markup-compatibility/2006">
              <mc:Choice xmlns:v="urn:schemas-microsoft-com:vml" Requires="v">
                <p:oleObj spid="_x0000_s8316" name="Equation" r:id="rId7" imgW="647640" imgH="330120" progId="Equation.DSMT4">
                  <p:embed/>
                </p:oleObj>
              </mc:Choice>
              <mc:Fallback>
                <p:oleObj name="Equation" r:id="rId7" imgW="647640" imgH="33012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84368" y="1196752"/>
                        <a:ext cx="6477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6870" name="Object 6"/>
          <p:cNvGraphicFramePr>
            <a:graphicFrameLocks noChangeAspect="1"/>
          </p:cNvGraphicFramePr>
          <p:nvPr/>
        </p:nvGraphicFramePr>
        <p:xfrm>
          <a:off x="3278188" y="2060575"/>
          <a:ext cx="2692400" cy="228600"/>
        </p:xfrm>
        <a:graphic>
          <a:graphicData uri="http://schemas.openxmlformats.org/presentationml/2006/ole">
            <mc:AlternateContent xmlns:mc="http://schemas.openxmlformats.org/markup-compatibility/2006">
              <mc:Choice xmlns:v="urn:schemas-microsoft-com:vml" Requires="v">
                <p:oleObj spid="_x0000_s8317" name="Equation" r:id="rId9" imgW="2692080" imgH="228600" progId="Equation.DSMT4">
                  <p:embed/>
                </p:oleObj>
              </mc:Choice>
              <mc:Fallback>
                <p:oleObj name="Equation" r:id="rId9" imgW="2692080" imgH="2286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78188" y="2060575"/>
                        <a:ext cx="26924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8" name="Прямоугольник 7"/>
          <p:cNvSpPr/>
          <p:nvPr/>
        </p:nvSpPr>
        <p:spPr>
          <a:xfrm>
            <a:off x="8244408" y="1916832"/>
            <a:ext cx="595035" cy="369332"/>
          </a:xfrm>
          <a:prstGeom prst="rect">
            <a:avLst/>
          </a:prstGeom>
        </p:spPr>
        <p:txBody>
          <a:bodyPr wrap="none">
            <a:spAutoFit/>
          </a:bodyPr>
          <a:lstStyle/>
          <a:p>
            <a:r>
              <a:rPr lang="ru-RU" dirty="0" smtClean="0">
                <a:latin typeface="Arial" pitchFamily="34" charset="0"/>
                <a:cs typeface="Arial" pitchFamily="34" charset="0"/>
              </a:rPr>
              <a:t>(15)</a:t>
            </a:r>
            <a:endParaRPr lang="en-AU" dirty="0">
              <a:latin typeface="Arial" pitchFamily="34" charset="0"/>
              <a:cs typeface="Arial" pitchFamily="34" charset="0"/>
            </a:endParaRPr>
          </a:p>
        </p:txBody>
      </p:sp>
      <p:graphicFrame>
        <p:nvGraphicFramePr>
          <p:cNvPr id="36871" name="Object 7"/>
          <p:cNvGraphicFramePr>
            <a:graphicFrameLocks noChangeAspect="1"/>
          </p:cNvGraphicFramePr>
          <p:nvPr/>
        </p:nvGraphicFramePr>
        <p:xfrm>
          <a:off x="2582863" y="3716338"/>
          <a:ext cx="4140200" cy="342900"/>
        </p:xfrm>
        <a:graphic>
          <a:graphicData uri="http://schemas.openxmlformats.org/presentationml/2006/ole">
            <mc:AlternateContent xmlns:mc="http://schemas.openxmlformats.org/markup-compatibility/2006">
              <mc:Choice xmlns:v="urn:schemas-microsoft-com:vml" Requires="v">
                <p:oleObj spid="_x0000_s8318" name="Equation" r:id="rId11" imgW="4140000" imgH="342720" progId="Equation.DSMT4">
                  <p:embed/>
                </p:oleObj>
              </mc:Choice>
              <mc:Fallback>
                <p:oleObj name="Equation" r:id="rId11" imgW="4140000" imgH="34272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82863" y="3716338"/>
                        <a:ext cx="4140200" cy="3429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0" name="Прямоугольник 9"/>
          <p:cNvSpPr/>
          <p:nvPr/>
        </p:nvSpPr>
        <p:spPr>
          <a:xfrm>
            <a:off x="8244408" y="3645024"/>
            <a:ext cx="595035" cy="369332"/>
          </a:xfrm>
          <a:prstGeom prst="rect">
            <a:avLst/>
          </a:prstGeom>
        </p:spPr>
        <p:txBody>
          <a:bodyPr wrap="none">
            <a:spAutoFit/>
          </a:bodyPr>
          <a:lstStyle/>
          <a:p>
            <a:r>
              <a:rPr lang="en-US" dirty="0" smtClean="0">
                <a:latin typeface="Arial" pitchFamily="34" charset="0"/>
                <a:cs typeface="Arial" pitchFamily="34" charset="0"/>
              </a:rPr>
              <a:t>(16)</a:t>
            </a:r>
            <a:endParaRPr lang="en-AU" dirty="0">
              <a:latin typeface="Arial" pitchFamily="34" charset="0"/>
              <a:cs typeface="Arial" pitchFamily="34" charset="0"/>
            </a:endParaRPr>
          </a:p>
        </p:txBody>
      </p:sp>
      <p:graphicFrame>
        <p:nvGraphicFramePr>
          <p:cNvPr id="36872" name="Object 8"/>
          <p:cNvGraphicFramePr>
            <a:graphicFrameLocks noChangeAspect="1"/>
          </p:cNvGraphicFramePr>
          <p:nvPr/>
        </p:nvGraphicFramePr>
        <p:xfrm>
          <a:off x="1331640" y="2852936"/>
          <a:ext cx="266700" cy="330200"/>
        </p:xfrm>
        <a:graphic>
          <a:graphicData uri="http://schemas.openxmlformats.org/presentationml/2006/ole">
            <mc:AlternateContent xmlns:mc="http://schemas.openxmlformats.org/markup-compatibility/2006">
              <mc:Choice xmlns:v="urn:schemas-microsoft-com:vml" Requires="v">
                <p:oleObj spid="_x0000_s8319" name="Equation" r:id="rId13" imgW="266400" imgH="330120" progId="Equation.DSMT4">
                  <p:embed/>
                </p:oleObj>
              </mc:Choice>
              <mc:Fallback>
                <p:oleObj name="Equation" r:id="rId13" imgW="266400" imgH="33012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31640" y="2852936"/>
                        <a:ext cx="266700" cy="33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11" name="TextBox 10"/>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14</a:t>
            </a:r>
            <a:endParaRPr lang="en-US" dirty="0">
              <a:latin typeface="Arial"/>
              <a:cs typeface="Arial"/>
            </a:endParaRPr>
          </a:p>
        </p:txBody>
      </p:sp>
    </p:spTree>
    <p:extLst>
      <p:ext uri="{BB962C8B-B14F-4D97-AF65-F5344CB8AC3E}">
        <p14:creationId xmlns:p14="http://schemas.microsoft.com/office/powerpoint/2010/main" val="11126436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899592" y="1340768"/>
            <a:ext cx="7920880" cy="6120680"/>
          </a:xfrm>
        </p:spPr>
        <p:txBody>
          <a:bodyPr>
            <a:normAutofit/>
          </a:bodyPr>
          <a:lstStyle/>
          <a:p>
            <a:pPr algn="l"/>
            <a:r>
              <a:rPr lang="en-US" sz="1800" b="1" dirty="0">
                <a:solidFill>
                  <a:schemeClr val="tx1"/>
                </a:solidFill>
                <a:latin typeface="Arial" pitchFamily="34" charset="0"/>
                <a:cs typeface="Arial" pitchFamily="34" charset="0"/>
              </a:rPr>
              <a:t>2</a:t>
            </a:r>
            <a:r>
              <a:rPr lang="en-US" sz="1800" b="1" dirty="0" smtClean="0">
                <a:solidFill>
                  <a:schemeClr val="tx1"/>
                </a:solidFill>
                <a:latin typeface="Arial" pitchFamily="34" charset="0"/>
                <a:cs typeface="Arial" pitchFamily="34" charset="0"/>
              </a:rPr>
              <a:t>. Mechanisms</a:t>
            </a:r>
          </a:p>
          <a:p>
            <a:pPr algn="l"/>
            <a:endParaRPr lang="ru-RU" sz="1800" dirty="0">
              <a:solidFill>
                <a:schemeClr val="tx1"/>
              </a:solidFill>
              <a:latin typeface="Arial" pitchFamily="34" charset="0"/>
              <a:cs typeface="Arial" pitchFamily="34" charset="0"/>
            </a:endParaRPr>
          </a:p>
          <a:p>
            <a:pPr algn="l"/>
            <a:r>
              <a:rPr lang="en-US" sz="1800" b="1" dirty="0">
                <a:solidFill>
                  <a:schemeClr val="tx1"/>
                </a:solidFill>
                <a:latin typeface="Arial" pitchFamily="34" charset="0"/>
                <a:cs typeface="Arial" pitchFamily="34" charset="0"/>
              </a:rPr>
              <a:t>Mechanisms </a:t>
            </a:r>
            <a:r>
              <a:rPr lang="en-US" sz="1800" dirty="0">
                <a:solidFill>
                  <a:schemeClr val="tx1"/>
                </a:solidFill>
                <a:latin typeface="Arial" pitchFamily="34" charset="0"/>
                <a:cs typeface="Arial" pitchFamily="34" charset="0"/>
              </a:rPr>
              <a:t>is a kinematic chain one link which is </a:t>
            </a:r>
            <a:r>
              <a:rPr lang="en-US" sz="1800" dirty="0" smtClean="0">
                <a:solidFill>
                  <a:schemeClr val="tx1"/>
                </a:solidFill>
                <a:latin typeface="Arial" pitchFamily="34" charset="0"/>
                <a:cs typeface="Arial" pitchFamily="34" charset="0"/>
              </a:rPr>
              <a:t>fixed</a:t>
            </a:r>
            <a:r>
              <a:rPr lang="en-US" sz="1800" dirty="0">
                <a:solidFill>
                  <a:schemeClr val="tx1"/>
                </a:solidFill>
                <a:latin typeface="Arial" pitchFamily="34" charset="0"/>
                <a:cs typeface="Arial" pitchFamily="34" charset="0"/>
              </a:rPr>
              <a:t>, and it transforms the given motions of one or more links to the required motions of one or more other links</a:t>
            </a:r>
            <a:r>
              <a:rPr lang="en-US" sz="1800" dirty="0" smtClean="0">
                <a:solidFill>
                  <a:schemeClr val="tx1"/>
                </a:solidFill>
                <a:latin typeface="Arial" pitchFamily="34" charset="0"/>
                <a:cs typeface="Arial" pitchFamily="34" charset="0"/>
              </a:rPr>
              <a:t>.</a:t>
            </a:r>
          </a:p>
          <a:p>
            <a:pPr algn="l"/>
            <a:endParaRPr lang="en-US" sz="1800" dirty="0" smtClean="0">
              <a:solidFill>
                <a:schemeClr val="tx1"/>
              </a:solidFill>
              <a:latin typeface="Arial" pitchFamily="34" charset="0"/>
              <a:cs typeface="Arial" pitchFamily="34" charset="0"/>
            </a:endParaRPr>
          </a:p>
          <a:p>
            <a:pPr algn="l"/>
            <a:r>
              <a:rPr lang="en-US" sz="1800" dirty="0" smtClean="0">
                <a:solidFill>
                  <a:schemeClr val="tx1"/>
                </a:solidFill>
                <a:latin typeface="Arial" pitchFamily="34" charset="0"/>
                <a:cs typeface="Arial" pitchFamily="34" charset="0"/>
              </a:rPr>
              <a:t> </a:t>
            </a:r>
            <a:r>
              <a:rPr lang="en-US" sz="1800" dirty="0">
                <a:solidFill>
                  <a:schemeClr val="tx1"/>
                </a:solidFill>
                <a:latin typeface="Arial" pitchFamily="34" charset="0"/>
                <a:cs typeface="Arial" pitchFamily="34" charset="0"/>
              </a:rPr>
              <a:t>A link the law of the motion which is given is called an </a:t>
            </a:r>
            <a:r>
              <a:rPr lang="en-US" sz="1800" b="1" dirty="0">
                <a:solidFill>
                  <a:schemeClr val="tx1"/>
                </a:solidFill>
                <a:latin typeface="Arial" pitchFamily="34" charset="0"/>
                <a:cs typeface="Arial" pitchFamily="34" charset="0"/>
              </a:rPr>
              <a:t>input link. </a:t>
            </a:r>
            <a:r>
              <a:rPr lang="en-US" sz="1800" dirty="0">
                <a:solidFill>
                  <a:schemeClr val="tx1"/>
                </a:solidFill>
                <a:latin typeface="Arial" pitchFamily="34" charset="0"/>
                <a:cs typeface="Arial" pitchFamily="34" charset="0"/>
              </a:rPr>
              <a:t>Number of the possible motions of the input link is defined by the number of GOF of mechanism.</a:t>
            </a:r>
            <a:endParaRPr lang="ru-RU" sz="1800" dirty="0">
              <a:solidFill>
                <a:schemeClr val="tx1"/>
              </a:solidFill>
              <a:latin typeface="Arial" pitchFamily="34" charset="0"/>
              <a:cs typeface="Arial" pitchFamily="34" charset="0"/>
            </a:endParaRPr>
          </a:p>
          <a:p>
            <a:endParaRPr lang="ru-RU" dirty="0"/>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15</a:t>
            </a:r>
            <a:endParaRPr lang="en-US" dirty="0">
              <a:latin typeface="Arial"/>
              <a:cs typeface="Arial"/>
            </a:endParaRPr>
          </a:p>
        </p:txBody>
      </p:sp>
    </p:spTree>
    <p:extLst>
      <p:ext uri="{BB962C8B-B14F-4D97-AF65-F5344CB8AC3E}">
        <p14:creationId xmlns:p14="http://schemas.microsoft.com/office/powerpoint/2010/main" val="40040269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404664"/>
            <a:ext cx="7920880" cy="6264696"/>
          </a:xfrm>
          <a:prstGeom prst="rect">
            <a:avLst/>
          </a:prstGeom>
        </p:spPr>
        <p:txBody>
          <a:bodyPr wrap="square">
            <a:spAutoFit/>
          </a:bodyPr>
          <a:lstStyle/>
          <a:p>
            <a:r>
              <a:rPr lang="en-US" dirty="0">
                <a:latin typeface="Arial" pitchFamily="34" charset="0"/>
                <a:cs typeface="Arial" pitchFamily="34" charset="0"/>
              </a:rPr>
              <a:t>If we choose the link 1 of the for-bar kinematic chains of type 4</a:t>
            </a:r>
            <a:r>
              <a:rPr lang="en-US" dirty="0">
                <a:latin typeface="Times New Roman" pitchFamily="18" charset="0"/>
                <a:cs typeface="Times New Roman" pitchFamily="18" charset="0"/>
              </a:rPr>
              <a:t>R </a:t>
            </a:r>
            <a:r>
              <a:rPr lang="en-US" dirty="0">
                <a:latin typeface="Arial" pitchFamily="34" charset="0"/>
                <a:cs typeface="Arial" pitchFamily="34" charset="0"/>
              </a:rPr>
              <a:t>and type  </a:t>
            </a:r>
            <a:r>
              <a:rPr lang="en-US" i="1" dirty="0">
                <a:latin typeface="Times New Roman" pitchFamily="18" charset="0"/>
                <a:cs typeface="Times New Roman" pitchFamily="18" charset="0"/>
              </a:rPr>
              <a:t>RCCC</a:t>
            </a:r>
            <a:r>
              <a:rPr lang="en-US" dirty="0">
                <a:latin typeface="Arial" pitchFamily="34" charset="0"/>
                <a:cs typeface="Arial" pitchFamily="34" charset="0"/>
              </a:rPr>
              <a:t> having one DOF; links 1 and 4 of the five-bar kinematic chains of type </a:t>
            </a:r>
            <a:r>
              <a:rPr lang="en-US" i="1" dirty="0">
                <a:latin typeface="Arial" pitchFamily="34" charset="0"/>
                <a:cs typeface="Arial" pitchFamily="34" charset="0"/>
              </a:rPr>
              <a:t>5</a:t>
            </a:r>
            <a:r>
              <a:rPr lang="en-US" i="1" dirty="0">
                <a:latin typeface="Times New Roman" pitchFamily="18" charset="0"/>
                <a:cs typeface="Times New Roman" pitchFamily="18" charset="0"/>
              </a:rPr>
              <a:t>R</a:t>
            </a:r>
            <a:r>
              <a:rPr lang="en-US" dirty="0">
                <a:latin typeface="Arial" pitchFamily="34" charset="0"/>
                <a:cs typeface="Arial" pitchFamily="34" charset="0"/>
              </a:rPr>
              <a:t> (Fig.2b) and the links 1 and 2 of the three-bar kinematic chain of type </a:t>
            </a:r>
            <a:r>
              <a:rPr lang="en-US" i="1" dirty="0">
                <a:latin typeface="Arial" pitchFamily="34" charset="0"/>
                <a:cs typeface="Arial" pitchFamily="34" charset="0"/>
              </a:rPr>
              <a:t>2</a:t>
            </a:r>
            <a:r>
              <a:rPr lang="en-US" i="1" dirty="0">
                <a:latin typeface="Times New Roman" pitchFamily="18" charset="0"/>
                <a:cs typeface="Times New Roman" pitchFamily="18" charset="0"/>
              </a:rPr>
              <a:t>R</a:t>
            </a:r>
            <a:r>
              <a:rPr lang="en-US" dirty="0">
                <a:latin typeface="Arial" pitchFamily="34" charset="0"/>
                <a:cs typeface="Arial" pitchFamily="34" charset="0"/>
              </a:rPr>
              <a:t> (Fig.3c)  having two DOF; and of kind </a:t>
            </a:r>
            <a:r>
              <a:rPr lang="en-US" i="1" dirty="0">
                <a:latin typeface="Times New Roman" pitchFamily="18" charset="0"/>
                <a:cs typeface="Times New Roman" pitchFamily="18" charset="0"/>
              </a:rPr>
              <a:t>RC</a:t>
            </a:r>
            <a:r>
              <a:rPr lang="en-US" dirty="0">
                <a:latin typeface="Arial" pitchFamily="34" charset="0"/>
                <a:cs typeface="Arial" pitchFamily="34" charset="0"/>
              </a:rPr>
              <a:t> having three DOF as the input links then we obtain the planar and spatial mechanisms with one, two and three DOF (Fig.6a,b,c,d,e). </a:t>
            </a:r>
            <a:endParaRPr lang="ru-RU" dirty="0">
              <a:latin typeface="Arial" pitchFamily="34" charset="0"/>
              <a:cs typeface="Arial" pitchFamily="34" charset="0"/>
            </a:endParaRPr>
          </a:p>
          <a:p>
            <a:r>
              <a:rPr lang="en-AU" dirty="0">
                <a:latin typeface="Arial" pitchFamily="34" charset="0"/>
                <a:cs typeface="Arial" pitchFamily="34" charset="0"/>
              </a:rPr>
              <a:t>                                                        </a:t>
            </a: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en-AU" dirty="0" smtClean="0">
              <a:latin typeface="Arial" pitchFamily="34" charset="0"/>
              <a:cs typeface="Arial" pitchFamily="34" charset="0"/>
            </a:endParaRP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ru-RU" dirty="0">
              <a:latin typeface="Arial" pitchFamily="34" charset="0"/>
              <a:cs typeface="Arial" pitchFamily="34" charset="0"/>
            </a:endParaRPr>
          </a:p>
          <a:p>
            <a:r>
              <a:rPr lang="en-US" dirty="0">
                <a:latin typeface="Arial" pitchFamily="34" charset="0"/>
                <a:cs typeface="Arial" pitchFamily="34" charset="0"/>
              </a:rPr>
              <a:t>                                                          Fig.</a:t>
            </a:r>
            <a:r>
              <a:rPr lang="en-US" dirty="0" smtClean="0">
                <a:latin typeface="Arial" pitchFamily="34" charset="0"/>
                <a:cs typeface="Arial" pitchFamily="34" charset="0"/>
              </a:rPr>
              <a:t>6</a:t>
            </a:r>
          </a:p>
          <a:p>
            <a:r>
              <a:rPr lang="en-US" dirty="0" smtClean="0">
                <a:latin typeface="Arial" pitchFamily="34" charset="0"/>
                <a:cs typeface="Arial" pitchFamily="34" charset="0"/>
              </a:rPr>
              <a:t>The </a:t>
            </a:r>
            <a:r>
              <a:rPr lang="en-US" dirty="0">
                <a:latin typeface="Arial" pitchFamily="34" charset="0"/>
                <a:cs typeface="Arial" pitchFamily="34" charset="0"/>
              </a:rPr>
              <a:t>input links are denoted by vectors showing the directions of possible motions.</a:t>
            </a:r>
            <a:endParaRPr lang="ru-RU" dirty="0">
              <a:latin typeface="Arial" pitchFamily="34" charset="0"/>
              <a:cs typeface="Arial" pitchFamily="34" charset="0"/>
            </a:endParaRPr>
          </a:p>
        </p:txBody>
      </p:sp>
      <p:pic>
        <p:nvPicPr>
          <p:cNvPr id="5" name="Picture 4" descr="Chertezh1-Model.pdf"/>
          <p:cNvPicPr>
            <a:picLocks noChangeAspect="1"/>
          </p:cNvPicPr>
          <p:nvPr/>
        </p:nvPicPr>
        <p:blipFill rotWithShape="1">
          <a:blip r:embed="rId2">
            <a:extLst>
              <a:ext uri="{28A0092B-C50C-407E-A947-70E740481C1C}">
                <a14:useLocalDpi xmlns:a14="http://schemas.microsoft.com/office/drawing/2010/main" val="0"/>
              </a:ext>
            </a:extLst>
          </a:blip>
          <a:srcRect l="3594" t="6564" r="26947" b="56231"/>
          <a:stretch/>
        </p:blipFill>
        <p:spPr>
          <a:xfrm>
            <a:off x="1403648" y="1988840"/>
            <a:ext cx="6508598" cy="2038030"/>
          </a:xfrm>
          <a:prstGeom prst="rect">
            <a:avLst/>
          </a:prstGeom>
        </p:spPr>
      </p:pic>
      <p:pic>
        <p:nvPicPr>
          <p:cNvPr id="6" name="Picture 5" descr="Chertezh1-Model.pdf"/>
          <p:cNvPicPr>
            <a:picLocks noChangeAspect="1"/>
          </p:cNvPicPr>
          <p:nvPr/>
        </p:nvPicPr>
        <p:blipFill rotWithShape="1">
          <a:blip r:embed="rId3">
            <a:extLst>
              <a:ext uri="{28A0092B-C50C-407E-A947-70E740481C1C}">
                <a14:useLocalDpi xmlns:a14="http://schemas.microsoft.com/office/drawing/2010/main" val="0"/>
              </a:ext>
            </a:extLst>
          </a:blip>
          <a:srcRect t="43761" b="4505"/>
          <a:stretch/>
        </p:blipFill>
        <p:spPr>
          <a:xfrm>
            <a:off x="1907704" y="3841874"/>
            <a:ext cx="5112568" cy="1869032"/>
          </a:xfrm>
          <a:prstGeom prst="rect">
            <a:avLst/>
          </a:prstGeom>
        </p:spPr>
      </p:pic>
    </p:spTree>
    <p:extLst>
      <p:ext uri="{BB962C8B-B14F-4D97-AF65-F5344CB8AC3E}">
        <p14:creationId xmlns:p14="http://schemas.microsoft.com/office/powerpoint/2010/main" val="35405702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628800"/>
            <a:ext cx="7941568" cy="3561259"/>
          </a:xfrm>
        </p:spPr>
        <p:txBody>
          <a:bodyPr/>
          <a:lstStyle/>
          <a:p>
            <a:pPr marL="0" indent="0" algn="ctr">
              <a:buNone/>
            </a:pPr>
            <a:endParaRPr lang="ru-RU" sz="1800" dirty="0">
              <a:latin typeface="Arial" pitchFamily="34" charset="0"/>
              <a:cs typeface="Arial" pitchFamily="34" charset="0"/>
            </a:endParaRPr>
          </a:p>
          <a:p>
            <a:pPr marL="0" indent="0">
              <a:buNone/>
            </a:pPr>
            <a:r>
              <a:rPr lang="en-US" sz="1800" dirty="0">
                <a:latin typeface="Arial" pitchFamily="34" charset="0"/>
                <a:cs typeface="Arial" pitchFamily="34" charset="0"/>
              </a:rPr>
              <a:t>The </a:t>
            </a:r>
            <a:r>
              <a:rPr lang="en-US" sz="1800" dirty="0" smtClean="0">
                <a:latin typeface="Arial" pitchFamily="34" charset="0"/>
                <a:cs typeface="Arial" pitchFamily="34" charset="0"/>
              </a:rPr>
              <a:t>spatial mechanism </a:t>
            </a:r>
            <a:r>
              <a:rPr lang="en-US" sz="1800" dirty="0">
                <a:latin typeface="Arial" pitchFamily="34" charset="0"/>
                <a:cs typeface="Arial" pitchFamily="34" charset="0"/>
              </a:rPr>
              <a:t>of type </a:t>
            </a:r>
            <a:r>
              <a:rPr lang="en-US" sz="1800" i="1" dirty="0">
                <a:latin typeface="Times New Roman" pitchFamily="18" charset="0"/>
                <a:cs typeface="Times New Roman" pitchFamily="18" charset="0"/>
              </a:rPr>
              <a:t>RC</a:t>
            </a:r>
            <a:r>
              <a:rPr lang="en-US" sz="1800" dirty="0">
                <a:latin typeface="Arial" pitchFamily="34" charset="0"/>
                <a:cs typeface="Arial" pitchFamily="34" charset="0"/>
              </a:rPr>
              <a:t> having three DOF (Fig.5e) is a mechanism with two input links 1 and 2. In this case the link 1 has one possible motion </a:t>
            </a:r>
            <a:r>
              <a:rPr lang="en-US" sz="1800" dirty="0" smtClean="0">
                <a:latin typeface="Arial" pitchFamily="34" charset="0"/>
                <a:cs typeface="Arial" pitchFamily="34" charset="0"/>
              </a:rPr>
              <a:t>(rotation </a:t>
            </a:r>
            <a:r>
              <a:rPr lang="en-US" sz="1800" dirty="0">
                <a:latin typeface="Arial" pitchFamily="34" charset="0"/>
                <a:cs typeface="Arial" pitchFamily="34" charset="0"/>
              </a:rPr>
              <a:t>about the axis of the revolute joint </a:t>
            </a:r>
            <a:r>
              <a:rPr lang="en-US" sz="1800" i="1" dirty="0">
                <a:latin typeface="Arial" pitchFamily="34" charset="0"/>
                <a:cs typeface="Arial" pitchFamily="34" charset="0"/>
              </a:rPr>
              <a:t>A</a:t>
            </a:r>
            <a:r>
              <a:rPr lang="en-US" sz="1800" dirty="0">
                <a:latin typeface="Arial" pitchFamily="34" charset="0"/>
                <a:cs typeface="Arial" pitchFamily="34" charset="0"/>
              </a:rPr>
              <a:t>), and the link 2 has two possible motions (rotation and translation about and along the cylindrical joint </a:t>
            </a:r>
            <a:r>
              <a:rPr lang="en-US" sz="1800" i="1" dirty="0">
                <a:latin typeface="Arial" pitchFamily="34" charset="0"/>
                <a:cs typeface="Arial" pitchFamily="34" charset="0"/>
              </a:rPr>
              <a:t>B</a:t>
            </a:r>
            <a:r>
              <a:rPr lang="en-US" sz="1800" dirty="0">
                <a:latin typeface="Arial" pitchFamily="34" charset="0"/>
                <a:cs typeface="Arial" pitchFamily="34" charset="0"/>
              </a:rPr>
              <a:t>). </a:t>
            </a:r>
            <a:endParaRPr lang="ru-RU" sz="1800" dirty="0">
              <a:latin typeface="Arial" pitchFamily="34" charset="0"/>
              <a:cs typeface="Arial" pitchFamily="34" charset="0"/>
            </a:endParaRPr>
          </a:p>
          <a:p>
            <a:endParaRPr lang="ru-RU" dirty="0"/>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16</a:t>
            </a:r>
            <a:endParaRPr lang="en-US" dirty="0">
              <a:latin typeface="Arial"/>
              <a:cs typeface="Arial"/>
            </a:endParaRPr>
          </a:p>
        </p:txBody>
      </p:sp>
    </p:spTree>
    <p:extLst>
      <p:ext uri="{BB962C8B-B14F-4D97-AF65-F5344CB8AC3E}">
        <p14:creationId xmlns:p14="http://schemas.microsoft.com/office/powerpoint/2010/main" val="4230943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111" y="1115816"/>
            <a:ext cx="7394222" cy="4224234"/>
          </a:xfrm>
          <a:prstGeom prst="rect">
            <a:avLst/>
          </a:prstGeom>
        </p:spPr>
        <p:txBody>
          <a:bodyPr wrap="square">
            <a:spAutoFit/>
          </a:bodyPr>
          <a:lstStyle/>
          <a:p>
            <a:r>
              <a:rPr lang="ru-RU" b="1" dirty="0">
                <a:latin typeface="Arial"/>
                <a:cs typeface="Arial"/>
              </a:rPr>
              <a:t>4. </a:t>
            </a:r>
            <a:r>
              <a:rPr lang="en-US" b="1" dirty="0">
                <a:latin typeface="Arial"/>
                <a:cs typeface="Arial"/>
              </a:rPr>
              <a:t>Definition of</a:t>
            </a:r>
            <a:r>
              <a:rPr lang="ru-RU" b="1" dirty="0">
                <a:latin typeface="Arial"/>
                <a:cs typeface="Arial"/>
              </a:rPr>
              <a:t> “</a:t>
            </a:r>
            <a:r>
              <a:rPr lang="en-US" b="1" dirty="0">
                <a:latin typeface="Arial"/>
                <a:cs typeface="Arial"/>
              </a:rPr>
              <a:t>Robot</a:t>
            </a:r>
            <a:r>
              <a:rPr lang="ru-RU" b="1" dirty="0" smtClean="0">
                <a:latin typeface="Arial"/>
                <a:cs typeface="Arial"/>
              </a:rPr>
              <a:t>”</a:t>
            </a:r>
            <a:endParaRPr lang="en-US" b="1" dirty="0" smtClean="0">
              <a:latin typeface="Arial"/>
              <a:cs typeface="Arial"/>
            </a:endParaRPr>
          </a:p>
          <a:p>
            <a:endParaRPr lang="en-US" b="1" dirty="0" smtClean="0">
              <a:latin typeface="Arial"/>
              <a:cs typeface="Arial"/>
            </a:endParaRPr>
          </a:p>
          <a:p>
            <a:pPr algn="just"/>
            <a:r>
              <a:rPr lang="en-US" dirty="0" smtClean="0">
                <a:latin typeface="Arial" pitchFamily="34" charset="0"/>
                <a:cs typeface="Arial" pitchFamily="34" charset="0"/>
              </a:rPr>
              <a:t>The word "</a:t>
            </a:r>
            <a:r>
              <a:rPr lang="en-US" b="1" dirty="0" smtClean="0">
                <a:latin typeface="Arial" pitchFamily="34" charset="0"/>
                <a:cs typeface="Arial" pitchFamily="34" charset="0"/>
              </a:rPr>
              <a:t>robot</a:t>
            </a:r>
            <a:r>
              <a:rPr lang="en-US" dirty="0" smtClean="0">
                <a:latin typeface="Arial" pitchFamily="34" charset="0"/>
                <a:cs typeface="Arial" pitchFamily="34" charset="0"/>
              </a:rPr>
              <a:t>" was introduced  in 1921 by Czech writer  </a:t>
            </a:r>
            <a:r>
              <a:rPr lang="en-US" dirty="0" err="1" smtClean="0">
                <a:latin typeface="Arial" pitchFamily="34" charset="0"/>
                <a:cs typeface="Arial" pitchFamily="34" charset="0"/>
              </a:rPr>
              <a:t>Karel</a:t>
            </a:r>
            <a:r>
              <a:rPr lang="en-US" dirty="0" smtClean="0">
                <a:latin typeface="Arial" pitchFamily="34" charset="0"/>
                <a:cs typeface="Arial" pitchFamily="34" charset="0"/>
              </a:rPr>
              <a:t> Capek in his satirical drama  R.U.R. C ( </a:t>
            </a:r>
            <a:r>
              <a:rPr lang="en-US" dirty="0" err="1" smtClean="0">
                <a:latin typeface="Arial" pitchFamily="34" charset="0"/>
                <a:cs typeface="Arial" pitchFamily="34" charset="0"/>
              </a:rPr>
              <a:t>Rossum's</a:t>
            </a:r>
            <a:r>
              <a:rPr lang="en-US" dirty="0" smtClean="0">
                <a:latin typeface="Arial" pitchFamily="34" charset="0"/>
                <a:cs typeface="Arial" pitchFamily="34" charset="0"/>
              </a:rPr>
              <a:t>  Universal Robots) . In this work, robots are machines that  resemble people, but work tirelessly. The word robot  originated from the  Czech  word "</a:t>
            </a:r>
            <a:r>
              <a:rPr lang="en-US" b="1" dirty="0" err="1" smtClean="0">
                <a:latin typeface="Arial" pitchFamily="34" charset="0"/>
                <a:cs typeface="Arial" pitchFamily="34" charset="0"/>
              </a:rPr>
              <a:t>robota</a:t>
            </a:r>
            <a:r>
              <a:rPr lang="en-US" dirty="0" smtClean="0">
                <a:latin typeface="Arial" pitchFamily="34" charset="0"/>
                <a:cs typeface="Arial" pitchFamily="34" charset="0"/>
              </a:rPr>
              <a:t>", meaning  work.</a:t>
            </a:r>
          </a:p>
          <a:p>
            <a:pPr algn="just"/>
            <a:endParaRPr lang="ru-RU" dirty="0" smtClean="0">
              <a:latin typeface="Arial" pitchFamily="34" charset="0"/>
              <a:cs typeface="Arial" pitchFamily="34" charset="0"/>
            </a:endParaRPr>
          </a:p>
          <a:p>
            <a:pPr algn="just"/>
            <a:r>
              <a:rPr lang="en-US" dirty="0" smtClean="0">
                <a:latin typeface="Arial" pitchFamily="34" charset="0"/>
                <a:cs typeface="Arial" pitchFamily="34" charset="0"/>
              </a:rPr>
              <a:t>The definition used by the Robotics Institute of America: </a:t>
            </a:r>
            <a:r>
              <a:rPr lang="en-US" i="1" dirty="0" smtClean="0">
                <a:latin typeface="Arial" pitchFamily="34" charset="0"/>
                <a:cs typeface="Arial" pitchFamily="34" charset="0"/>
              </a:rPr>
              <a:t>“A robot is a re-programmable multi-functional manipulator designed to move materials, parts, tools or specialized devices, through variable programmed motions for the performance of a variety of tasks”.</a:t>
            </a:r>
            <a:r>
              <a:rPr lang="en-US" dirty="0" smtClean="0">
                <a:latin typeface="Arial" pitchFamily="34" charset="0"/>
                <a:cs typeface="Arial" pitchFamily="34" charset="0"/>
              </a:rPr>
              <a:t>  </a:t>
            </a:r>
            <a:endParaRPr lang="ru-RU" dirty="0" smtClean="0">
              <a:latin typeface="Arial" pitchFamily="34" charset="0"/>
              <a:cs typeface="Arial" pitchFamily="34" charset="0"/>
            </a:endParaRPr>
          </a:p>
          <a:p>
            <a:pPr>
              <a:lnSpc>
                <a:spcPct val="150000"/>
              </a:lnSpc>
            </a:pPr>
            <a:endParaRPr lang="en-AU" b="1" dirty="0" smtClean="0">
              <a:latin typeface="Arial"/>
              <a:cs typeface="Arial"/>
            </a:endParaRPr>
          </a:p>
          <a:p>
            <a:pPr>
              <a:lnSpc>
                <a:spcPct val="150000"/>
              </a:lnSpc>
            </a:pPr>
            <a:endParaRPr lang="en-AU" dirty="0">
              <a:latin typeface="Arial"/>
              <a:cs typeface="Arial"/>
            </a:endParaRPr>
          </a:p>
        </p:txBody>
      </p:sp>
      <p:sp>
        <p:nvSpPr>
          <p:cNvPr id="3" name="TextBox 2"/>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5</a:t>
            </a:r>
            <a:endParaRPr lang="en-US" dirty="0">
              <a:latin typeface="Arial"/>
              <a:cs typeface="Arial"/>
            </a:endParaRPr>
          </a:p>
        </p:txBody>
      </p:sp>
    </p:spTree>
    <p:extLst>
      <p:ext uri="{BB962C8B-B14F-4D97-AF65-F5344CB8AC3E}">
        <p14:creationId xmlns:p14="http://schemas.microsoft.com/office/powerpoint/2010/main" val="30823588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99592" y="188640"/>
            <a:ext cx="7344816" cy="6408712"/>
          </a:xfrm>
        </p:spPr>
        <p:txBody>
          <a:bodyPr>
            <a:normAutofit/>
          </a:bodyPr>
          <a:lstStyle/>
          <a:p>
            <a:pPr marL="0" indent="0">
              <a:buNone/>
            </a:pPr>
            <a:endParaRPr lang="en-AU" sz="1800" b="1" dirty="0" smtClean="0">
              <a:latin typeface="Arial" pitchFamily="34" charset="0"/>
              <a:cs typeface="Arial" pitchFamily="34" charset="0"/>
            </a:endParaRPr>
          </a:p>
          <a:p>
            <a:pPr marL="0" indent="0">
              <a:buNone/>
            </a:pPr>
            <a:r>
              <a:rPr lang="ru-RU" sz="1800" b="1" dirty="0" smtClean="0">
                <a:latin typeface="Arial" pitchFamily="34" charset="0"/>
                <a:cs typeface="Arial" pitchFamily="34" charset="0"/>
              </a:rPr>
              <a:t>3</a:t>
            </a:r>
            <a:r>
              <a:rPr lang="ru-RU" sz="1800" b="1" dirty="0">
                <a:latin typeface="Arial" pitchFamily="34" charset="0"/>
                <a:cs typeface="Arial" pitchFamily="34" charset="0"/>
              </a:rPr>
              <a:t>. </a:t>
            </a:r>
            <a:r>
              <a:rPr lang="en-US" sz="1800" b="1" dirty="0">
                <a:latin typeface="Arial" pitchFamily="34" charset="0"/>
                <a:cs typeface="Arial" pitchFamily="34" charset="0"/>
              </a:rPr>
              <a:t>Robot Manipulators</a:t>
            </a:r>
            <a:endParaRPr lang="ru-RU" sz="1800" dirty="0">
              <a:latin typeface="Arial" pitchFamily="34" charset="0"/>
              <a:cs typeface="Arial" pitchFamily="34" charset="0"/>
            </a:endParaRPr>
          </a:p>
          <a:p>
            <a:pPr marL="0" indent="0">
              <a:buNone/>
            </a:pPr>
            <a:r>
              <a:rPr lang="en-US" sz="1800" dirty="0">
                <a:latin typeface="Arial" pitchFamily="34" charset="0"/>
                <a:cs typeface="Arial" pitchFamily="34" charset="0"/>
              </a:rPr>
              <a:t>If to supply the link 3 of the three-and </a:t>
            </a:r>
            <a:r>
              <a:rPr lang="en-US" sz="1800" dirty="0" smtClean="0">
                <a:latin typeface="Arial" pitchFamily="34" charset="0"/>
                <a:cs typeface="Arial" pitchFamily="34" charset="0"/>
              </a:rPr>
              <a:t>five-bar </a:t>
            </a:r>
            <a:r>
              <a:rPr lang="en-US" sz="1800" dirty="0">
                <a:latin typeface="Arial" pitchFamily="34" charset="0"/>
                <a:cs typeface="Arial" pitchFamily="34" charset="0"/>
              </a:rPr>
              <a:t>mechanisms of types (Fig.5b,c,e) by the end-effector</a:t>
            </a:r>
            <a:r>
              <a:rPr lang="en-US" sz="1800" i="1" dirty="0">
                <a:latin typeface="Arial" pitchFamily="34" charset="0"/>
                <a:cs typeface="Arial" pitchFamily="34" charset="0"/>
              </a:rPr>
              <a:t> , </a:t>
            </a:r>
            <a:r>
              <a:rPr lang="en-US" sz="1800" dirty="0">
                <a:latin typeface="Arial" pitchFamily="34" charset="0"/>
                <a:cs typeface="Arial" pitchFamily="34" charset="0"/>
              </a:rPr>
              <a:t>which is an input link, then we obtain the robot manipulators (Fig.6).</a:t>
            </a:r>
            <a:r>
              <a:rPr lang="en-US" sz="1800" i="1" dirty="0">
                <a:latin typeface="Arial" pitchFamily="34" charset="0"/>
                <a:cs typeface="Arial" pitchFamily="34" charset="0"/>
              </a:rPr>
              <a:t> </a:t>
            </a:r>
            <a:endParaRPr lang="ru-RU" sz="1800" dirty="0">
              <a:latin typeface="Arial" pitchFamily="34" charset="0"/>
              <a:cs typeface="Arial" pitchFamily="34" charset="0"/>
            </a:endParaRPr>
          </a:p>
          <a:p>
            <a:pPr marL="0" indent="0">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buNone/>
            </a:pPr>
            <a:r>
              <a:rPr lang="en-AU" sz="1800" dirty="0" smtClean="0">
                <a:latin typeface="Arial" pitchFamily="34" charset="0"/>
                <a:cs typeface="Arial" pitchFamily="34" charset="0"/>
              </a:rPr>
              <a:t>                                                          </a:t>
            </a:r>
            <a:endParaRPr lang="en-AU" sz="1800" dirty="0">
              <a:latin typeface="Arial" pitchFamily="34" charset="0"/>
              <a:cs typeface="Arial" pitchFamily="34" charset="0"/>
            </a:endParaRPr>
          </a:p>
          <a:p>
            <a:pPr marL="0" indent="0">
              <a:buNone/>
            </a:pPr>
            <a:endParaRPr lang="en-AU" sz="1800" dirty="0" smtClean="0">
              <a:latin typeface="Arial" pitchFamily="34" charset="0"/>
              <a:cs typeface="Arial" pitchFamily="34" charset="0"/>
            </a:endParaRPr>
          </a:p>
          <a:p>
            <a:pPr marL="0" indent="0">
              <a:buNone/>
            </a:pPr>
            <a:endParaRPr lang="en-AU" sz="1800" dirty="0" smtClean="0">
              <a:latin typeface="Arial" pitchFamily="34" charset="0"/>
              <a:cs typeface="Arial" pitchFamily="34" charset="0"/>
            </a:endParaRPr>
          </a:p>
          <a:p>
            <a:pPr marL="0" indent="0">
              <a:buNone/>
            </a:pPr>
            <a:endParaRPr lang="en-AU" sz="1800" dirty="0">
              <a:latin typeface="Arial" pitchFamily="34" charset="0"/>
              <a:cs typeface="Arial" pitchFamily="34" charset="0"/>
            </a:endParaRPr>
          </a:p>
          <a:p>
            <a:pPr marL="0" indent="0">
              <a:buNone/>
            </a:pPr>
            <a:endParaRPr lang="en-AU" sz="1800" dirty="0" smtClean="0">
              <a:latin typeface="Arial" pitchFamily="34" charset="0"/>
              <a:cs typeface="Arial" pitchFamily="34" charset="0"/>
            </a:endParaRPr>
          </a:p>
          <a:p>
            <a:pPr marL="0" indent="0">
              <a:buNone/>
            </a:pPr>
            <a:endParaRPr lang="en-AU" sz="1800" dirty="0">
              <a:latin typeface="Arial" pitchFamily="34" charset="0"/>
              <a:cs typeface="Arial" pitchFamily="34" charset="0"/>
            </a:endParaRPr>
          </a:p>
          <a:p>
            <a:pPr marL="0" indent="0">
              <a:buNone/>
            </a:pPr>
            <a:endParaRPr lang="ru-RU" sz="1800" dirty="0">
              <a:latin typeface="Arial" pitchFamily="34" charset="0"/>
              <a:cs typeface="Arial" pitchFamily="34" charset="0"/>
            </a:endParaRPr>
          </a:p>
          <a:p>
            <a:pPr marL="0" indent="0">
              <a:buNone/>
            </a:pPr>
            <a:r>
              <a:rPr lang="en-US" sz="1800" dirty="0" smtClean="0">
                <a:latin typeface="Arial" pitchFamily="34" charset="0"/>
                <a:cs typeface="Arial" pitchFamily="34" charset="0"/>
              </a:rPr>
              <a:t>                                                            </a:t>
            </a:r>
            <a:endParaRPr lang="ru-RU" sz="1800" dirty="0">
              <a:latin typeface="Arial" pitchFamily="34" charset="0"/>
              <a:cs typeface="Arial" pitchFamily="34" charset="0"/>
            </a:endParaRPr>
          </a:p>
          <a:p>
            <a:pPr marL="0" indent="0">
              <a:buNone/>
            </a:pPr>
            <a:endParaRPr lang="en-US" sz="1800" dirty="0" smtClean="0">
              <a:latin typeface="Arial" pitchFamily="34" charset="0"/>
              <a:cs typeface="Arial" pitchFamily="34" charset="0"/>
            </a:endParaRPr>
          </a:p>
          <a:p>
            <a:pPr marL="0" indent="0">
              <a:buNone/>
            </a:pPr>
            <a:endParaRPr lang="en-US" sz="1800" dirty="0" smtClean="0">
              <a:latin typeface="Arial" pitchFamily="34" charset="0"/>
              <a:cs typeface="Arial" pitchFamily="34" charset="0"/>
            </a:endParaRPr>
          </a:p>
          <a:p>
            <a:pPr marL="0" indent="0">
              <a:buNone/>
            </a:pPr>
            <a:r>
              <a:rPr lang="en-US" sz="1800" dirty="0" smtClean="0">
                <a:latin typeface="Arial" pitchFamily="34" charset="0"/>
                <a:cs typeface="Arial" pitchFamily="34" charset="0"/>
              </a:rPr>
              <a:t>Hence</a:t>
            </a:r>
            <a:r>
              <a:rPr lang="en-US" sz="1800" dirty="0">
                <a:latin typeface="Arial" pitchFamily="34" charset="0"/>
                <a:cs typeface="Arial" pitchFamily="34" charset="0"/>
              </a:rPr>
              <a:t>, the robot manipulators are mechanisms with many DOF and their research is made by the methods of theory of mechanisms and machines. </a:t>
            </a:r>
            <a:endParaRPr lang="ru-RU" sz="1800" dirty="0">
              <a:latin typeface="Arial" pitchFamily="34" charset="0"/>
              <a:cs typeface="Arial" pitchFamily="34" charset="0"/>
            </a:endParaRPr>
          </a:p>
          <a:p>
            <a:endParaRPr lang="ru-RU" dirty="0"/>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17</a:t>
            </a:r>
            <a:endParaRPr lang="en-US" dirty="0">
              <a:latin typeface="Arial"/>
              <a:cs typeface="Arial"/>
            </a:endParaRPr>
          </a:p>
        </p:txBody>
      </p:sp>
      <p:pic>
        <p:nvPicPr>
          <p:cNvPr id="2" name="Picture 1" descr="Chertezh3-Model-2.pdf"/>
          <p:cNvPicPr>
            <a:picLocks noChangeAspect="1"/>
          </p:cNvPicPr>
          <p:nvPr/>
        </p:nvPicPr>
        <p:blipFill rotWithShape="1">
          <a:blip r:embed="rId2">
            <a:extLst>
              <a:ext uri="{28A0092B-C50C-407E-A947-70E740481C1C}">
                <a14:useLocalDpi xmlns:a14="http://schemas.microsoft.com/office/drawing/2010/main" val="0"/>
              </a:ext>
            </a:extLst>
          </a:blip>
          <a:srcRect l="46752" t="20143" b="16804"/>
          <a:stretch/>
        </p:blipFill>
        <p:spPr>
          <a:xfrm>
            <a:off x="4211960" y="1628800"/>
            <a:ext cx="3949326" cy="3304677"/>
          </a:xfrm>
          <a:prstGeom prst="rect">
            <a:avLst/>
          </a:prstGeom>
        </p:spPr>
      </p:pic>
      <p:pic>
        <p:nvPicPr>
          <p:cNvPr id="5" name="Picture 4" descr="Chertezh3-Model-2.pdf"/>
          <p:cNvPicPr>
            <a:picLocks noChangeAspect="1"/>
          </p:cNvPicPr>
          <p:nvPr/>
        </p:nvPicPr>
        <p:blipFill rotWithShape="1">
          <a:blip r:embed="rId3">
            <a:extLst>
              <a:ext uri="{28A0092B-C50C-407E-A947-70E740481C1C}">
                <a14:useLocalDpi xmlns:a14="http://schemas.microsoft.com/office/drawing/2010/main" val="0"/>
              </a:ext>
            </a:extLst>
          </a:blip>
          <a:srcRect t="19318" r="56634" b="20721"/>
          <a:stretch/>
        </p:blipFill>
        <p:spPr>
          <a:xfrm>
            <a:off x="899592" y="2132856"/>
            <a:ext cx="3024336" cy="2954977"/>
          </a:xfrm>
          <a:prstGeom prst="rect">
            <a:avLst/>
          </a:prstGeom>
        </p:spPr>
      </p:pic>
      <p:sp>
        <p:nvSpPr>
          <p:cNvPr id="6" name="TextBox 5"/>
          <p:cNvSpPr txBox="1"/>
          <p:nvPr/>
        </p:nvSpPr>
        <p:spPr>
          <a:xfrm>
            <a:off x="4067944" y="4293096"/>
            <a:ext cx="697840" cy="646331"/>
          </a:xfrm>
          <a:prstGeom prst="rect">
            <a:avLst/>
          </a:prstGeom>
          <a:noFill/>
        </p:spPr>
        <p:txBody>
          <a:bodyPr wrap="none" rtlCol="0">
            <a:spAutoFit/>
          </a:bodyPr>
          <a:lstStyle/>
          <a:p>
            <a:r>
              <a:rPr lang="en-US" dirty="0">
                <a:latin typeface="Arial" pitchFamily="34" charset="0"/>
                <a:cs typeface="Arial" pitchFamily="34" charset="0"/>
              </a:rPr>
              <a:t>Fig.6</a:t>
            </a:r>
            <a:endParaRPr lang="ru-RU" dirty="0">
              <a:latin typeface="Arial" pitchFamily="34" charset="0"/>
              <a:cs typeface="Arial" pitchFamily="34" charset="0"/>
            </a:endParaRPr>
          </a:p>
          <a:p>
            <a:endParaRPr lang="en-US" dirty="0"/>
          </a:p>
        </p:txBody>
      </p:sp>
    </p:spTree>
    <p:extLst>
      <p:ext uri="{BB962C8B-B14F-4D97-AF65-F5344CB8AC3E}">
        <p14:creationId xmlns:p14="http://schemas.microsoft.com/office/powerpoint/2010/main" val="135860121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548680"/>
            <a:ext cx="7653536" cy="5760640"/>
          </a:xfrm>
        </p:spPr>
        <p:txBody>
          <a:bodyPr>
            <a:normAutofit/>
          </a:bodyPr>
          <a:lstStyle/>
          <a:p>
            <a:pPr marL="0" indent="0">
              <a:buNone/>
            </a:pPr>
            <a:r>
              <a:rPr lang="en-US" sz="1800" dirty="0" smtClean="0">
                <a:latin typeface="Arial" pitchFamily="34" charset="0"/>
                <a:cs typeface="Arial" pitchFamily="34" charset="0"/>
              </a:rPr>
              <a:t>The </a:t>
            </a:r>
            <a:r>
              <a:rPr lang="en-US" sz="1800" dirty="0">
                <a:latin typeface="Arial" pitchFamily="34" charset="0"/>
                <a:cs typeface="Arial" pitchFamily="34" charset="0"/>
              </a:rPr>
              <a:t>point </a:t>
            </a:r>
            <a:r>
              <a:rPr lang="ru-RU" sz="1800" i="1" dirty="0">
                <a:latin typeface="Times New Roman" pitchFamily="18" charset="0"/>
                <a:cs typeface="Times New Roman" pitchFamily="18" charset="0"/>
              </a:rPr>
              <a:t>Р</a:t>
            </a:r>
            <a:r>
              <a:rPr lang="en-US" sz="1800" dirty="0">
                <a:latin typeface="Arial" pitchFamily="34" charset="0"/>
                <a:cs typeface="Arial" pitchFamily="34" charset="0"/>
              </a:rPr>
              <a:t>, of the manipulators showed in  Fig.6 </a:t>
            </a:r>
            <a:r>
              <a:rPr lang="en-US" sz="1800" dirty="0" err="1">
                <a:latin typeface="Arial" pitchFamily="34" charset="0"/>
                <a:cs typeface="Arial" pitchFamily="34" charset="0"/>
              </a:rPr>
              <a:t>a,b</a:t>
            </a:r>
            <a:r>
              <a:rPr lang="en-US" sz="1800" dirty="0">
                <a:latin typeface="Arial" pitchFamily="34" charset="0"/>
                <a:cs typeface="Arial" pitchFamily="34" charset="0"/>
              </a:rPr>
              <a:t> moves on the plane </a:t>
            </a:r>
            <a:r>
              <a:rPr lang="en-US" sz="1800" i="1" dirty="0">
                <a:latin typeface="Times New Roman" pitchFamily="18" charset="0"/>
                <a:cs typeface="Times New Roman" pitchFamily="18" charset="0"/>
              </a:rPr>
              <a:t>OXY</a:t>
            </a:r>
            <a:r>
              <a:rPr lang="en-US" sz="1800" dirty="0">
                <a:latin typeface="Arial" pitchFamily="34" charset="0"/>
                <a:cs typeface="Arial" pitchFamily="34" charset="0"/>
              </a:rPr>
              <a:t>. Motion of the point </a:t>
            </a:r>
            <a:r>
              <a:rPr lang="kk-KZ" sz="1800" i="1" dirty="0">
                <a:latin typeface="Times New Roman" pitchFamily="18" charset="0"/>
                <a:cs typeface="Times New Roman" pitchFamily="18" charset="0"/>
              </a:rPr>
              <a:t>Р</a:t>
            </a:r>
            <a:r>
              <a:rPr lang="kk-KZ" sz="1800" dirty="0">
                <a:latin typeface="Arial" pitchFamily="34" charset="0"/>
                <a:cs typeface="Arial" pitchFamily="34" charset="0"/>
              </a:rPr>
              <a:t> </a:t>
            </a:r>
            <a:r>
              <a:rPr lang="en-US" sz="1800" dirty="0">
                <a:latin typeface="Arial" pitchFamily="34" charset="0"/>
                <a:cs typeface="Arial" pitchFamily="34" charset="0"/>
              </a:rPr>
              <a:t>in the space </a:t>
            </a:r>
            <a:r>
              <a:rPr lang="en-US" sz="1800" i="1" dirty="0">
                <a:latin typeface="Times New Roman" pitchFamily="18" charset="0"/>
                <a:cs typeface="Times New Roman" pitchFamily="18" charset="0"/>
              </a:rPr>
              <a:t>OXYZ</a:t>
            </a:r>
            <a:r>
              <a:rPr lang="en-US" sz="1800" dirty="0">
                <a:latin typeface="Arial" pitchFamily="34" charset="0"/>
                <a:cs typeface="Arial" pitchFamily="34" charset="0"/>
              </a:rPr>
              <a:t>  of the planar manipulators 2</a:t>
            </a:r>
            <a:r>
              <a:rPr lang="en-US" sz="1800" dirty="0">
                <a:latin typeface="Times New Roman" pitchFamily="18" charset="0"/>
                <a:cs typeface="Times New Roman" pitchFamily="18" charset="0"/>
              </a:rPr>
              <a:t>R</a:t>
            </a:r>
            <a:r>
              <a:rPr lang="en-US" sz="1800" dirty="0">
                <a:latin typeface="Arial" pitchFamily="34" charset="0"/>
                <a:cs typeface="Arial" pitchFamily="34" charset="0"/>
              </a:rPr>
              <a:t> and 5</a:t>
            </a:r>
            <a:r>
              <a:rPr lang="en-US" sz="1800" dirty="0">
                <a:latin typeface="Times New Roman" pitchFamily="18" charset="0"/>
                <a:cs typeface="Times New Roman" pitchFamily="18" charset="0"/>
              </a:rPr>
              <a:t>R</a:t>
            </a:r>
            <a:r>
              <a:rPr lang="en-US" sz="1800" dirty="0">
                <a:latin typeface="Arial" pitchFamily="34" charset="0"/>
                <a:cs typeface="Arial" pitchFamily="34" charset="0"/>
              </a:rPr>
              <a:t> is possible if to rotate the base about the vertical axis (Fig.7).</a:t>
            </a:r>
            <a:endParaRPr lang="ru-RU" sz="1800" dirty="0">
              <a:latin typeface="Arial" pitchFamily="34" charset="0"/>
              <a:cs typeface="Arial" pitchFamily="34" charset="0"/>
            </a:endParaRPr>
          </a:p>
          <a:p>
            <a:pPr marL="0" indent="0">
              <a:buNone/>
            </a:pPr>
            <a:r>
              <a:rPr lang="en-US" sz="1800" dirty="0" smtClean="0">
                <a:latin typeface="Arial" pitchFamily="34" charset="0"/>
                <a:cs typeface="Arial" pitchFamily="34" charset="0"/>
              </a:rPr>
              <a:t>    </a:t>
            </a:r>
          </a:p>
          <a:p>
            <a:pPr marL="0" indent="0">
              <a:buNone/>
            </a:pPr>
            <a:endParaRPr lang="en-US" sz="1800" dirty="0">
              <a:latin typeface="Arial" pitchFamily="34" charset="0"/>
              <a:cs typeface="Arial" pitchFamily="34" charset="0"/>
            </a:endParaRPr>
          </a:p>
          <a:p>
            <a:pPr marL="0" indent="0">
              <a:buNone/>
            </a:pPr>
            <a:endParaRPr lang="en-US" sz="1800" dirty="0" smtClean="0">
              <a:latin typeface="Arial" pitchFamily="34" charset="0"/>
              <a:cs typeface="Arial" pitchFamily="34" charset="0"/>
            </a:endParaRPr>
          </a:p>
          <a:p>
            <a:pPr marL="0" indent="0">
              <a:buNone/>
            </a:pPr>
            <a:endParaRPr lang="ru-RU" sz="1800" dirty="0">
              <a:latin typeface="Arial" pitchFamily="34" charset="0"/>
              <a:cs typeface="Arial" pitchFamily="34" charset="0"/>
            </a:endParaRPr>
          </a:p>
          <a:p>
            <a:pPr marL="0" indent="0" algn="ctr">
              <a:buNone/>
            </a:pPr>
            <a:endParaRPr lang="en-AU" sz="1800" dirty="0">
              <a:latin typeface="Arial" pitchFamily="34" charset="0"/>
              <a:cs typeface="Arial" pitchFamily="34" charset="0"/>
            </a:endParaRPr>
          </a:p>
          <a:p>
            <a:pPr marL="0" indent="0" algn="ctr">
              <a:buNone/>
            </a:pPr>
            <a:endParaRPr lang="en-AU" sz="1800" dirty="0" smtClean="0">
              <a:latin typeface="Arial" pitchFamily="34" charset="0"/>
              <a:cs typeface="Arial" pitchFamily="34" charset="0"/>
            </a:endParaRPr>
          </a:p>
          <a:p>
            <a:pPr marL="0" indent="0" algn="ctr">
              <a:buNone/>
            </a:pPr>
            <a:endParaRPr lang="en-AU" sz="1800" dirty="0">
              <a:latin typeface="Arial" pitchFamily="34" charset="0"/>
              <a:cs typeface="Arial" pitchFamily="34" charset="0"/>
            </a:endParaRPr>
          </a:p>
          <a:p>
            <a:pPr marL="0" indent="0" algn="ctr">
              <a:buNone/>
            </a:pPr>
            <a:endParaRPr lang="en-AU" sz="1800" dirty="0" smtClean="0">
              <a:latin typeface="Arial" pitchFamily="34" charset="0"/>
              <a:cs typeface="Arial" pitchFamily="34" charset="0"/>
            </a:endParaRPr>
          </a:p>
          <a:p>
            <a:pPr marL="0" indent="0" algn="ctr">
              <a:buNone/>
            </a:pPr>
            <a:endParaRPr lang="en-AU" sz="1800" dirty="0">
              <a:latin typeface="Arial" pitchFamily="34" charset="0"/>
              <a:cs typeface="Arial" pitchFamily="34" charset="0"/>
            </a:endParaRPr>
          </a:p>
          <a:p>
            <a:pPr marL="0" indent="0" algn="ctr">
              <a:buNone/>
            </a:pPr>
            <a:endParaRPr lang="en-AU" sz="1800" dirty="0" smtClean="0">
              <a:latin typeface="Arial" pitchFamily="34" charset="0"/>
              <a:cs typeface="Arial" pitchFamily="34" charset="0"/>
            </a:endParaRPr>
          </a:p>
          <a:p>
            <a:pPr marL="0" indent="0" algn="ctr">
              <a:buNone/>
            </a:pPr>
            <a:endParaRPr lang="en-AU" sz="1800" dirty="0">
              <a:latin typeface="Arial" pitchFamily="34" charset="0"/>
              <a:cs typeface="Arial" pitchFamily="34" charset="0"/>
            </a:endParaRPr>
          </a:p>
          <a:p>
            <a:pPr marL="0" indent="0" algn="ctr">
              <a:buNone/>
            </a:pPr>
            <a:endParaRPr lang="en-AU" sz="1800" dirty="0" smtClean="0">
              <a:latin typeface="Arial" pitchFamily="34" charset="0"/>
              <a:cs typeface="Arial" pitchFamily="34" charset="0"/>
            </a:endParaRPr>
          </a:p>
          <a:p>
            <a:pPr marL="0" indent="0" algn="ctr">
              <a:buNone/>
            </a:pPr>
            <a:endParaRPr lang="ru-RU" sz="1800" dirty="0">
              <a:latin typeface="Arial" pitchFamily="34" charset="0"/>
              <a:cs typeface="Arial" pitchFamily="34" charset="0"/>
            </a:endParaRPr>
          </a:p>
          <a:p>
            <a:pPr marL="0" indent="0" algn="ctr">
              <a:buNone/>
            </a:pPr>
            <a:endParaRPr lang="ru-RU" sz="1800" dirty="0">
              <a:latin typeface="Arial" pitchFamily="34" charset="0"/>
              <a:cs typeface="Arial" pitchFamily="34" charset="0"/>
            </a:endParaRPr>
          </a:p>
          <a:p>
            <a:endParaRPr lang="ru-RU" dirty="0"/>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18</a:t>
            </a:r>
            <a:endParaRPr lang="en-US" dirty="0">
              <a:latin typeface="Arial"/>
              <a:cs typeface="Arial"/>
            </a:endParaRPr>
          </a:p>
        </p:txBody>
      </p:sp>
      <p:pic>
        <p:nvPicPr>
          <p:cNvPr id="2" name="Picture 1" descr="Chertezh2-Model (1)-2.pdf"/>
          <p:cNvPicPr>
            <a:picLocks noChangeAspect="1"/>
          </p:cNvPicPr>
          <p:nvPr/>
        </p:nvPicPr>
        <p:blipFill rotWithShape="1">
          <a:blip r:embed="rId2">
            <a:extLst>
              <a:ext uri="{28A0092B-C50C-407E-A947-70E740481C1C}">
                <a14:useLocalDpi xmlns:a14="http://schemas.microsoft.com/office/drawing/2010/main" val="0"/>
              </a:ext>
            </a:extLst>
          </a:blip>
          <a:srcRect l="14875" r="49980" b="34508"/>
          <a:stretch/>
        </p:blipFill>
        <p:spPr>
          <a:xfrm>
            <a:off x="2195736" y="1844824"/>
            <a:ext cx="2623124" cy="3454267"/>
          </a:xfrm>
          <a:prstGeom prst="rect">
            <a:avLst/>
          </a:prstGeom>
        </p:spPr>
      </p:pic>
      <p:pic>
        <p:nvPicPr>
          <p:cNvPr id="5" name="Picture 4" descr="Chertezh2-Model.pdf"/>
          <p:cNvPicPr>
            <a:picLocks noChangeAspect="1"/>
          </p:cNvPicPr>
          <p:nvPr/>
        </p:nvPicPr>
        <p:blipFill rotWithShape="1">
          <a:blip r:embed="rId3">
            <a:extLst>
              <a:ext uri="{28A0092B-C50C-407E-A947-70E740481C1C}">
                <a14:useLocalDpi xmlns:a14="http://schemas.microsoft.com/office/drawing/2010/main" val="0"/>
              </a:ext>
            </a:extLst>
          </a:blip>
          <a:srcRect l="58027" t="27265" r="6600" b="7679"/>
          <a:stretch/>
        </p:blipFill>
        <p:spPr>
          <a:xfrm>
            <a:off x="4932040" y="1844824"/>
            <a:ext cx="2625565" cy="3412301"/>
          </a:xfrm>
          <a:prstGeom prst="rect">
            <a:avLst/>
          </a:prstGeom>
        </p:spPr>
      </p:pic>
      <p:pic>
        <p:nvPicPr>
          <p:cNvPr id="6" name="Picture 5" descr="Chertezh2-Model.pdf"/>
          <p:cNvPicPr>
            <a:picLocks noChangeAspect="1"/>
          </p:cNvPicPr>
          <p:nvPr/>
        </p:nvPicPr>
        <p:blipFill rotWithShape="1">
          <a:blip r:embed="rId4">
            <a:extLst>
              <a:ext uri="{28A0092B-C50C-407E-A947-70E740481C1C}">
                <a14:useLocalDpi xmlns:a14="http://schemas.microsoft.com/office/drawing/2010/main" val="0"/>
              </a:ext>
            </a:extLst>
          </a:blip>
          <a:srcRect t="64999" r="73599"/>
          <a:stretch/>
        </p:blipFill>
        <p:spPr>
          <a:xfrm>
            <a:off x="755576" y="4005064"/>
            <a:ext cx="1952916" cy="1829573"/>
          </a:xfrm>
          <a:prstGeom prst="rect">
            <a:avLst/>
          </a:prstGeom>
        </p:spPr>
      </p:pic>
      <p:sp>
        <p:nvSpPr>
          <p:cNvPr id="8" name="TextBox 7"/>
          <p:cNvSpPr txBox="1"/>
          <p:nvPr/>
        </p:nvSpPr>
        <p:spPr>
          <a:xfrm>
            <a:off x="4644008" y="5517232"/>
            <a:ext cx="697840" cy="646331"/>
          </a:xfrm>
          <a:prstGeom prst="rect">
            <a:avLst/>
          </a:prstGeom>
          <a:noFill/>
        </p:spPr>
        <p:txBody>
          <a:bodyPr wrap="none" rtlCol="0">
            <a:spAutoFit/>
          </a:bodyPr>
          <a:lstStyle/>
          <a:p>
            <a:r>
              <a:rPr lang="en-US" dirty="0">
                <a:latin typeface="Arial" pitchFamily="34" charset="0"/>
                <a:cs typeface="Arial" pitchFamily="34" charset="0"/>
              </a:rPr>
              <a:t>Fig</a:t>
            </a:r>
            <a:r>
              <a:rPr lang="ru-RU" dirty="0">
                <a:latin typeface="Arial" pitchFamily="34" charset="0"/>
                <a:cs typeface="Arial" pitchFamily="34" charset="0"/>
              </a:rPr>
              <a:t>.7 </a:t>
            </a:r>
          </a:p>
          <a:p>
            <a:endParaRPr lang="en-US" dirty="0"/>
          </a:p>
        </p:txBody>
      </p:sp>
    </p:spTree>
    <p:extLst>
      <p:ext uri="{BB962C8B-B14F-4D97-AF65-F5344CB8AC3E}">
        <p14:creationId xmlns:p14="http://schemas.microsoft.com/office/powerpoint/2010/main" val="22155593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43608" y="2276872"/>
            <a:ext cx="7581528" cy="2581747"/>
          </a:xfrm>
        </p:spPr>
        <p:txBody>
          <a:bodyPr>
            <a:normAutofit/>
          </a:bodyPr>
          <a:lstStyle/>
          <a:p>
            <a:pPr marL="0" indent="0">
              <a:buNone/>
            </a:pPr>
            <a:r>
              <a:rPr lang="en-US" sz="1800" dirty="0">
                <a:latin typeface="Arial" pitchFamily="34" charset="0"/>
                <a:cs typeface="Arial" pitchFamily="34" charset="0"/>
              </a:rPr>
              <a:t>The manipulators shown in Fig.6 and Fig.7, don’t provide fully orientation of the manipulating object in space. These manipulators provide a delivery of the manipulating object to the predetermined point, and they are called an arm of the manipulator. For fully orientation of the manipulating object the </a:t>
            </a:r>
            <a:r>
              <a:rPr lang="en-US" sz="1800" b="1" dirty="0">
                <a:latin typeface="Arial" pitchFamily="34" charset="0"/>
                <a:cs typeface="Arial" pitchFamily="34" charset="0"/>
              </a:rPr>
              <a:t>wrist mechanism </a:t>
            </a:r>
            <a:r>
              <a:rPr lang="en-US" sz="1800" dirty="0">
                <a:latin typeface="Arial" pitchFamily="34" charset="0"/>
                <a:cs typeface="Arial" pitchFamily="34" charset="0"/>
              </a:rPr>
              <a:t>is installed in the </a:t>
            </a:r>
            <a:r>
              <a:rPr lang="en-US" sz="1800" dirty="0" smtClean="0">
                <a:latin typeface="Arial" pitchFamily="34" charset="0"/>
                <a:cs typeface="Arial" pitchFamily="34" charset="0"/>
              </a:rPr>
              <a:t>point </a:t>
            </a:r>
            <a:r>
              <a:rPr lang="en-US" sz="2000" i="1" dirty="0" smtClean="0">
                <a:latin typeface="Times New Roman" pitchFamily="18" charset="0"/>
                <a:cs typeface="Times New Roman" pitchFamily="18" charset="0"/>
              </a:rPr>
              <a:t>P</a:t>
            </a:r>
            <a:r>
              <a:rPr lang="en-US" sz="1800" dirty="0" smtClean="0">
                <a:latin typeface="Arial" pitchFamily="34" charset="0"/>
                <a:cs typeface="Arial" pitchFamily="34" charset="0"/>
              </a:rPr>
              <a:t> </a:t>
            </a:r>
            <a:r>
              <a:rPr lang="en-US" sz="1800" dirty="0">
                <a:latin typeface="Arial" pitchFamily="34" charset="0"/>
                <a:cs typeface="Arial" pitchFamily="34" charset="0"/>
              </a:rPr>
              <a:t>. </a:t>
            </a:r>
            <a:endParaRPr lang="ru-RU" sz="1800" dirty="0">
              <a:latin typeface="Arial" pitchFamily="34" charset="0"/>
              <a:cs typeface="Arial" pitchFamily="34" charset="0"/>
            </a:endParaRPr>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19</a:t>
            </a:r>
            <a:endParaRPr lang="en-US" dirty="0">
              <a:latin typeface="Arial"/>
              <a:cs typeface="Arial"/>
            </a:endParaRPr>
          </a:p>
        </p:txBody>
      </p:sp>
    </p:spTree>
    <p:extLst>
      <p:ext uri="{BB962C8B-B14F-4D97-AF65-F5344CB8AC3E}">
        <p14:creationId xmlns:p14="http://schemas.microsoft.com/office/powerpoint/2010/main" val="12951140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332656"/>
            <a:ext cx="8280920" cy="6525344"/>
          </a:xfrm>
        </p:spPr>
        <p:txBody>
          <a:bodyPr>
            <a:normAutofit/>
          </a:bodyPr>
          <a:lstStyle/>
          <a:p>
            <a:pPr marL="0" indent="0" algn="just">
              <a:buNone/>
            </a:pPr>
            <a:r>
              <a:rPr lang="en-US" sz="1800" b="1" dirty="0">
                <a:latin typeface="Arial" pitchFamily="34" charset="0"/>
                <a:cs typeface="Arial" pitchFamily="34" charset="0"/>
              </a:rPr>
              <a:t>4. Wrist Mechanisms and Grippers</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A robot manipulator needs at least 6 DOF to manipulate an object freely in space. The first three moving links are used for manipulating the position, and they are called the</a:t>
            </a:r>
            <a:r>
              <a:rPr lang="en-US" sz="1800" b="1" dirty="0">
                <a:latin typeface="Arial" pitchFamily="34" charset="0"/>
                <a:cs typeface="Arial" pitchFamily="34" charset="0"/>
              </a:rPr>
              <a:t> arm</a:t>
            </a:r>
            <a:r>
              <a:rPr lang="en-US" sz="1800" dirty="0">
                <a:latin typeface="Arial" pitchFamily="34" charset="0"/>
                <a:cs typeface="Arial" pitchFamily="34" charset="0"/>
              </a:rPr>
              <a:t> of manipulating robot. </a:t>
            </a:r>
            <a:endParaRPr lang="en-US" sz="900" dirty="0" smtClean="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r>
              <a:rPr lang="en-US" sz="900" dirty="0" smtClean="0">
                <a:latin typeface="Arial" pitchFamily="34" charset="0"/>
                <a:cs typeface="Arial" pitchFamily="34" charset="0"/>
              </a:rPr>
              <a:t>                                                                                                                       </a:t>
            </a: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en-US" sz="900" dirty="0">
              <a:latin typeface="Arial" pitchFamily="34" charset="0"/>
              <a:cs typeface="Arial" pitchFamily="34" charset="0"/>
            </a:endParaRPr>
          </a:p>
          <a:p>
            <a:pPr marL="0" indent="0">
              <a:buNone/>
            </a:pPr>
            <a:endParaRPr lang="en-US" sz="900" dirty="0" smtClean="0">
              <a:latin typeface="Arial" pitchFamily="34" charset="0"/>
              <a:cs typeface="Arial" pitchFamily="34" charset="0"/>
            </a:endParaRPr>
          </a:p>
          <a:p>
            <a:pPr marL="0" indent="0">
              <a:buNone/>
            </a:pPr>
            <a:endParaRPr lang="ru-RU" sz="900" dirty="0">
              <a:latin typeface="Arial" pitchFamily="34" charset="0"/>
              <a:cs typeface="Arial" pitchFamily="34" charset="0"/>
            </a:endParaRPr>
          </a:p>
          <a:p>
            <a:pPr marL="0" indent="0">
              <a:buNone/>
            </a:pPr>
            <a:r>
              <a:rPr lang="en-US" sz="1800" dirty="0">
                <a:latin typeface="Arial" pitchFamily="34" charset="0"/>
                <a:cs typeface="Arial" pitchFamily="34" charset="0"/>
              </a:rPr>
              <a:t> </a:t>
            </a:r>
            <a:r>
              <a:rPr lang="en-US" sz="1800" dirty="0" smtClean="0">
                <a:latin typeface="Arial" pitchFamily="34" charset="0"/>
                <a:cs typeface="Arial" pitchFamily="34" charset="0"/>
              </a:rPr>
              <a:t>                                                           </a:t>
            </a:r>
          </a:p>
          <a:p>
            <a:pPr marL="0" indent="0">
              <a:buNone/>
            </a:pPr>
            <a:r>
              <a:rPr lang="en-US" sz="1800" dirty="0" smtClean="0">
                <a:latin typeface="Arial" pitchFamily="34" charset="0"/>
                <a:cs typeface="Arial" pitchFamily="34" charset="0"/>
              </a:rPr>
              <a:t> </a:t>
            </a:r>
          </a:p>
          <a:p>
            <a:pPr marL="0" indent="0" algn="ctr">
              <a:buNone/>
            </a:pPr>
            <a:endParaRPr lang="ru-RU" sz="1800" dirty="0">
              <a:latin typeface="Arial" pitchFamily="34" charset="0"/>
              <a:cs typeface="Arial" pitchFamily="34" charset="0"/>
            </a:endParaRPr>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20</a:t>
            </a:r>
            <a:endParaRPr lang="en-US" dirty="0">
              <a:latin typeface="Arial"/>
              <a:cs typeface="Arial"/>
            </a:endParaRPr>
          </a:p>
        </p:txBody>
      </p:sp>
      <p:pic>
        <p:nvPicPr>
          <p:cNvPr id="5" name="Picture 4"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244599" y="2139777"/>
            <a:ext cx="4543127" cy="3521174"/>
          </a:xfrm>
          <a:prstGeom prst="rect">
            <a:avLst/>
          </a:prstGeom>
        </p:spPr>
      </p:pic>
      <p:sp>
        <p:nvSpPr>
          <p:cNvPr id="2" name="Rectangle 1"/>
          <p:cNvSpPr/>
          <p:nvPr/>
        </p:nvSpPr>
        <p:spPr>
          <a:xfrm>
            <a:off x="4579554" y="1844824"/>
            <a:ext cx="4168910" cy="2585323"/>
          </a:xfrm>
          <a:prstGeom prst="rect">
            <a:avLst/>
          </a:prstGeom>
        </p:spPr>
        <p:txBody>
          <a:bodyPr wrap="square">
            <a:spAutoFit/>
          </a:bodyPr>
          <a:lstStyle/>
          <a:p>
            <a:pPr algn="just"/>
            <a:r>
              <a:rPr lang="en-US" dirty="0">
                <a:latin typeface="Arial"/>
                <a:cs typeface="Arial"/>
              </a:rPr>
              <a:t>The last three links are used for the orientation of the end-effectors, and they are called the</a:t>
            </a:r>
            <a:r>
              <a:rPr lang="en-US" b="1" dirty="0">
                <a:latin typeface="Arial"/>
                <a:cs typeface="Arial"/>
              </a:rPr>
              <a:t> wrist. </a:t>
            </a:r>
            <a:r>
              <a:rPr lang="en-US" dirty="0">
                <a:latin typeface="Arial"/>
                <a:cs typeface="Arial"/>
              </a:rPr>
              <a:t>Furthermore the last three joint axes often designed to intersect at a common point called the </a:t>
            </a:r>
            <a:r>
              <a:rPr lang="en-US" b="1" dirty="0">
                <a:latin typeface="Arial"/>
                <a:cs typeface="Arial"/>
              </a:rPr>
              <a:t>wrist center</a:t>
            </a:r>
            <a:r>
              <a:rPr lang="en-US" dirty="0">
                <a:latin typeface="Arial"/>
                <a:cs typeface="Arial"/>
              </a:rPr>
              <a:t>. For  example, the first three links 1,2,3 of the Fanuc-S-900W robot (Fig.8) are the arm, and the last three links 4,5,6 are the wrist.</a:t>
            </a:r>
            <a:endParaRPr lang="ru-RU" dirty="0">
              <a:latin typeface="Arial"/>
              <a:cs typeface="Arial"/>
            </a:endParaRPr>
          </a:p>
        </p:txBody>
      </p:sp>
      <p:sp>
        <p:nvSpPr>
          <p:cNvPr id="7" name="TextBox 6"/>
          <p:cNvSpPr txBox="1"/>
          <p:nvPr/>
        </p:nvSpPr>
        <p:spPr>
          <a:xfrm>
            <a:off x="1979712" y="6309320"/>
            <a:ext cx="697840" cy="369332"/>
          </a:xfrm>
          <a:prstGeom prst="rect">
            <a:avLst/>
          </a:prstGeom>
          <a:noFill/>
        </p:spPr>
        <p:txBody>
          <a:bodyPr wrap="none" rtlCol="0">
            <a:spAutoFit/>
          </a:bodyPr>
          <a:lstStyle/>
          <a:p>
            <a:r>
              <a:rPr lang="en-US" dirty="0" smtClean="0">
                <a:latin typeface="Arial"/>
                <a:cs typeface="Arial"/>
              </a:rPr>
              <a:t>Fig.8</a:t>
            </a:r>
            <a:endParaRPr lang="en-US" dirty="0">
              <a:latin typeface="Arial"/>
              <a:cs typeface="Arial"/>
            </a:endParaRPr>
          </a:p>
        </p:txBody>
      </p:sp>
    </p:spTree>
    <p:extLst>
      <p:ext uri="{BB962C8B-B14F-4D97-AF65-F5344CB8AC3E}">
        <p14:creationId xmlns:p14="http://schemas.microsoft.com/office/powerpoint/2010/main" val="15906253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539552" y="404664"/>
            <a:ext cx="8229600" cy="6336704"/>
          </a:xfrm>
        </p:spPr>
        <p:txBody>
          <a:bodyPr>
            <a:normAutofit/>
          </a:bodyPr>
          <a:lstStyle/>
          <a:p>
            <a:pPr marL="0" indent="0">
              <a:buNone/>
            </a:pPr>
            <a:endParaRPr lang="ru-RU" sz="1800" dirty="0"/>
          </a:p>
          <a:p>
            <a:pPr marL="0" indent="0">
              <a:buNone/>
            </a:pPr>
            <a:r>
              <a:rPr lang="en-US" sz="1800" dirty="0">
                <a:latin typeface="Arial" pitchFamily="34" charset="0"/>
                <a:cs typeface="Arial" pitchFamily="34" charset="0"/>
              </a:rPr>
              <a:t>Figure 9 shows the kinematic structure of a 3 DOF serial wrist mechanism with three intersecting joint </a:t>
            </a:r>
            <a:r>
              <a:rPr lang="en-US" sz="1800" dirty="0" smtClean="0">
                <a:latin typeface="Arial" pitchFamily="34" charset="0"/>
                <a:cs typeface="Arial" pitchFamily="34" charset="0"/>
              </a:rPr>
              <a:t>axes.</a:t>
            </a:r>
            <a:endParaRPr lang="ru-RU" sz="1800" dirty="0" smtClean="0">
              <a:latin typeface="Arial" pitchFamily="34" charset="0"/>
              <a:cs typeface="Arial" pitchFamily="34" charset="0"/>
            </a:endParaRPr>
          </a:p>
          <a:p>
            <a:pPr marL="0" indent="0" algn="ctr">
              <a:buNone/>
            </a:pPr>
            <a:r>
              <a:rPr lang="en-US" sz="1800" dirty="0" smtClean="0">
                <a:latin typeface="Arial" pitchFamily="34" charset="0"/>
                <a:cs typeface="Arial" pitchFamily="34" charset="0"/>
              </a:rPr>
              <a:t>    </a:t>
            </a:r>
          </a:p>
          <a:p>
            <a:pPr marL="0" indent="0" algn="ctr">
              <a:buNone/>
            </a:pPr>
            <a:endParaRPr lang="en-US" sz="1800" dirty="0">
              <a:latin typeface="Arial" pitchFamily="34" charset="0"/>
              <a:cs typeface="Arial" pitchFamily="34" charset="0"/>
            </a:endParaRPr>
          </a:p>
          <a:p>
            <a:pPr marL="0" indent="0" algn="ctr">
              <a:buNone/>
            </a:pPr>
            <a:r>
              <a:rPr lang="en-US" sz="1800" dirty="0" smtClean="0">
                <a:latin typeface="Arial" pitchFamily="34" charset="0"/>
                <a:cs typeface="Arial" pitchFamily="34" charset="0"/>
              </a:rPr>
              <a:t> </a:t>
            </a: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lgn="ctr">
              <a:buNone/>
            </a:pPr>
            <a:endParaRPr lang="en-US" sz="1800" dirty="0" smtClean="0">
              <a:latin typeface="Arial" pitchFamily="34" charset="0"/>
              <a:cs typeface="Arial" pitchFamily="34" charset="0"/>
            </a:endParaRPr>
          </a:p>
          <a:p>
            <a:pPr marL="0" indent="0">
              <a:buNone/>
            </a:pPr>
            <a:r>
              <a:rPr lang="en-US" sz="1800" dirty="0" smtClean="0">
                <a:latin typeface="Arial" pitchFamily="34" charset="0"/>
                <a:cs typeface="Arial" pitchFamily="34" charset="0"/>
              </a:rPr>
              <a:t>The </a:t>
            </a:r>
            <a:r>
              <a:rPr lang="en-US" sz="1800" dirty="0">
                <a:latin typeface="Arial" pitchFamily="34" charset="0"/>
                <a:cs typeface="Arial" pitchFamily="34" charset="0"/>
              </a:rPr>
              <a:t>third link of the wrist mechanism has a </a:t>
            </a:r>
            <a:r>
              <a:rPr lang="en-US" sz="1800" b="1" dirty="0">
                <a:latin typeface="Arial" pitchFamily="34" charset="0"/>
                <a:cs typeface="Arial" pitchFamily="34" charset="0"/>
              </a:rPr>
              <a:t>gripper</a:t>
            </a:r>
            <a:r>
              <a:rPr lang="en-US" sz="1800" dirty="0">
                <a:latin typeface="Arial" pitchFamily="34" charset="0"/>
                <a:cs typeface="Arial" pitchFamily="34" charset="0"/>
              </a:rPr>
              <a:t> that is used for handling a few objects of similar shape, size and weight.</a:t>
            </a:r>
            <a:endParaRPr lang="ru-RU" sz="1800" dirty="0">
              <a:latin typeface="Arial" pitchFamily="34" charset="0"/>
              <a:cs typeface="Arial" pitchFamily="34" charset="0"/>
            </a:endParaRPr>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21</a:t>
            </a:r>
            <a:endParaRPr lang="en-US" dirty="0">
              <a:latin typeface="Arial"/>
              <a:cs typeface="Arial"/>
            </a:endParaRPr>
          </a:p>
        </p:txBody>
      </p:sp>
      <p:pic>
        <p:nvPicPr>
          <p:cNvPr id="2" name="Picture 1" descr="IMAG0046.PDF"/>
          <p:cNvPicPr>
            <a:picLocks noChangeAspect="1"/>
          </p:cNvPicPr>
          <p:nvPr/>
        </p:nvPicPr>
        <p:blipFill rotWithShape="1">
          <a:blip r:embed="rId2">
            <a:extLst>
              <a:ext uri="{28A0092B-C50C-407E-A947-70E740481C1C}">
                <a14:useLocalDpi xmlns:a14="http://schemas.microsoft.com/office/drawing/2010/main" val="0"/>
              </a:ext>
            </a:extLst>
          </a:blip>
          <a:srcRect l="44555" t="7601" r="25366" b="61075"/>
          <a:stretch/>
        </p:blipFill>
        <p:spPr>
          <a:xfrm rot="16200000">
            <a:off x="2824579" y="639917"/>
            <a:ext cx="3566851" cy="5256585"/>
          </a:xfrm>
          <a:prstGeom prst="rect">
            <a:avLst/>
          </a:prstGeom>
        </p:spPr>
      </p:pic>
      <p:sp>
        <p:nvSpPr>
          <p:cNvPr id="5" name="TextBox 4"/>
          <p:cNvSpPr txBox="1"/>
          <p:nvPr/>
        </p:nvSpPr>
        <p:spPr>
          <a:xfrm>
            <a:off x="-285416" y="4080911"/>
            <a:ext cx="184666" cy="369332"/>
          </a:xfrm>
          <a:prstGeom prst="rect">
            <a:avLst/>
          </a:prstGeom>
          <a:noFill/>
        </p:spPr>
        <p:txBody>
          <a:bodyPr wrap="none" rtlCol="0">
            <a:spAutoFit/>
          </a:bodyPr>
          <a:lstStyle/>
          <a:p>
            <a:endParaRPr lang="en-US" dirty="0"/>
          </a:p>
        </p:txBody>
      </p:sp>
      <p:sp>
        <p:nvSpPr>
          <p:cNvPr id="6" name="TextBox 5"/>
          <p:cNvSpPr txBox="1"/>
          <p:nvPr/>
        </p:nvSpPr>
        <p:spPr>
          <a:xfrm>
            <a:off x="4139952" y="5157192"/>
            <a:ext cx="697840" cy="369332"/>
          </a:xfrm>
          <a:prstGeom prst="rect">
            <a:avLst/>
          </a:prstGeom>
          <a:noFill/>
        </p:spPr>
        <p:txBody>
          <a:bodyPr wrap="none" rtlCol="0">
            <a:spAutoFit/>
          </a:bodyPr>
          <a:lstStyle/>
          <a:p>
            <a:pPr algn="ctr"/>
            <a:r>
              <a:rPr lang="en-US" dirty="0">
                <a:latin typeface="Arial" pitchFamily="34" charset="0"/>
                <a:cs typeface="Arial" pitchFamily="34" charset="0"/>
              </a:rPr>
              <a:t>Fig.9</a:t>
            </a:r>
          </a:p>
        </p:txBody>
      </p:sp>
    </p:spTree>
    <p:extLst>
      <p:ext uri="{BB962C8B-B14F-4D97-AF65-F5344CB8AC3E}">
        <p14:creationId xmlns:p14="http://schemas.microsoft.com/office/powerpoint/2010/main" val="18598496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11560" y="620688"/>
            <a:ext cx="7992888" cy="5400600"/>
          </a:xfrm>
        </p:spPr>
        <p:txBody>
          <a:bodyPr>
            <a:normAutofit/>
          </a:bodyPr>
          <a:lstStyle/>
          <a:p>
            <a:pPr marL="0" indent="0" algn="just">
              <a:buNone/>
            </a:pPr>
            <a:r>
              <a:rPr lang="en-US" sz="1800" dirty="0" smtClean="0">
                <a:latin typeface="Arial" pitchFamily="34" charset="0"/>
                <a:cs typeface="Arial" pitchFamily="34" charset="0"/>
              </a:rPr>
              <a:t>Grippers </a:t>
            </a:r>
            <a:r>
              <a:rPr lang="en-US" sz="1800" dirty="0">
                <a:latin typeface="Arial" pitchFamily="34" charset="0"/>
                <a:cs typeface="Arial" pitchFamily="34" charset="0"/>
              </a:rPr>
              <a:t>can be the simple grippers having one DOF and the universal grippers having many DOF and some sensing elements. </a:t>
            </a:r>
            <a:endParaRPr lang="ru-RU" sz="1800" dirty="0">
              <a:latin typeface="Arial" pitchFamily="34" charset="0"/>
              <a:cs typeface="Arial" pitchFamily="34" charset="0"/>
            </a:endParaRPr>
          </a:p>
          <a:p>
            <a:pPr marL="0" indent="0" algn="just">
              <a:buNone/>
            </a:pPr>
            <a:r>
              <a:rPr lang="en-US" sz="1800" dirty="0">
                <a:latin typeface="Arial" pitchFamily="34" charset="0"/>
                <a:cs typeface="Arial" pitchFamily="34" charset="0"/>
              </a:rPr>
              <a:t>Figure 10 shows a simple gripper with one DOF driven by a pneumatic source.</a:t>
            </a:r>
            <a:endParaRPr lang="ru-RU" sz="1800" dirty="0">
              <a:latin typeface="Arial" pitchFamily="34" charset="0"/>
              <a:cs typeface="Arial" pitchFamily="34" charset="0"/>
            </a:endParaRPr>
          </a:p>
          <a:p>
            <a:pPr marL="0" indent="0">
              <a:lnSpc>
                <a:spcPct val="120000"/>
              </a:lnSpc>
              <a:buNone/>
            </a:pPr>
            <a:r>
              <a:rPr lang="en-US" sz="1800" dirty="0">
                <a:latin typeface="Arial" pitchFamily="34" charset="0"/>
                <a:cs typeface="Arial" pitchFamily="34" charset="0"/>
              </a:rPr>
              <a:t> </a:t>
            </a:r>
            <a:endParaRPr lang="ru-RU" sz="1800" dirty="0">
              <a:latin typeface="Arial" pitchFamily="34" charset="0"/>
              <a:cs typeface="Arial" pitchFamily="34" charset="0"/>
            </a:endParaRPr>
          </a:p>
          <a:p>
            <a:pPr marL="0" indent="0">
              <a:lnSpc>
                <a:spcPct val="120000"/>
              </a:lnSpc>
              <a:buNone/>
            </a:pPr>
            <a:endParaRPr lang="en-US" sz="1800" dirty="0" smtClean="0">
              <a:latin typeface="Arial" pitchFamily="34" charset="0"/>
              <a:cs typeface="Arial" pitchFamily="34" charset="0"/>
            </a:endParaRPr>
          </a:p>
          <a:p>
            <a:pPr marL="0" indent="0">
              <a:lnSpc>
                <a:spcPct val="160000"/>
              </a:lnSpc>
              <a:buNone/>
            </a:pPr>
            <a:r>
              <a:rPr lang="en-US" sz="7200" dirty="0">
                <a:latin typeface="Arial" pitchFamily="34" charset="0"/>
                <a:cs typeface="Arial" pitchFamily="34" charset="0"/>
              </a:rPr>
              <a:t> </a:t>
            </a:r>
            <a:endParaRPr lang="ru-RU" sz="7200" dirty="0">
              <a:latin typeface="Arial" pitchFamily="34" charset="0"/>
              <a:cs typeface="Arial" pitchFamily="34" charset="0"/>
            </a:endParaRPr>
          </a:p>
          <a:p>
            <a:pPr marL="0" indent="0">
              <a:buNone/>
            </a:pPr>
            <a:r>
              <a:rPr lang="en-US" sz="1800" dirty="0"/>
              <a:t> </a:t>
            </a:r>
            <a:endParaRPr lang="ru-RU" sz="1800" dirty="0"/>
          </a:p>
        </p:txBody>
      </p:sp>
      <p:sp>
        <p:nvSpPr>
          <p:cNvPr id="4" name="TextBox 3"/>
          <p:cNvSpPr txBox="1"/>
          <p:nvPr/>
        </p:nvSpPr>
        <p:spPr>
          <a:xfrm>
            <a:off x="8596327" y="300788"/>
            <a:ext cx="441422" cy="369332"/>
          </a:xfrm>
          <a:prstGeom prst="rect">
            <a:avLst/>
          </a:prstGeom>
          <a:noFill/>
        </p:spPr>
        <p:txBody>
          <a:bodyPr wrap="none" rtlCol="0">
            <a:spAutoFit/>
          </a:bodyPr>
          <a:lstStyle/>
          <a:p>
            <a:r>
              <a:rPr lang="en-US" dirty="0" smtClean="0">
                <a:latin typeface="Arial"/>
                <a:cs typeface="Arial"/>
              </a:rPr>
              <a:t>22</a:t>
            </a:r>
            <a:endParaRPr lang="en-US" dirty="0">
              <a:latin typeface="Arial"/>
              <a:cs typeface="Arial"/>
            </a:endParaRPr>
          </a:p>
        </p:txBody>
      </p:sp>
      <p:sp>
        <p:nvSpPr>
          <p:cNvPr id="5" name="TextBox 4"/>
          <p:cNvSpPr txBox="1"/>
          <p:nvPr/>
        </p:nvSpPr>
        <p:spPr>
          <a:xfrm>
            <a:off x="4139952" y="5589240"/>
            <a:ext cx="826218" cy="646331"/>
          </a:xfrm>
          <a:prstGeom prst="rect">
            <a:avLst/>
          </a:prstGeom>
          <a:noFill/>
        </p:spPr>
        <p:txBody>
          <a:bodyPr wrap="none" rtlCol="0">
            <a:spAutoFit/>
          </a:bodyPr>
          <a:lstStyle/>
          <a:p>
            <a:r>
              <a:rPr lang="en-US" dirty="0">
                <a:latin typeface="Arial" pitchFamily="34" charset="0"/>
                <a:cs typeface="Arial" pitchFamily="34" charset="0"/>
              </a:rPr>
              <a:t>Fig.10</a:t>
            </a:r>
            <a:endParaRPr lang="ru-RU" dirty="0">
              <a:latin typeface="Arial" pitchFamily="34" charset="0"/>
              <a:cs typeface="Arial" pitchFamily="34" charset="0"/>
            </a:endParaRPr>
          </a:p>
          <a:p>
            <a:endParaRPr lang="en-US" dirty="0"/>
          </a:p>
        </p:txBody>
      </p:sp>
      <p:pic>
        <p:nvPicPr>
          <p:cNvPr id="7" name="Picture 6" descr="IMAG0017.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1653" t="6527" r="29657" b="64210"/>
          <a:stretch/>
        </p:blipFill>
        <p:spPr>
          <a:xfrm rot="16200000">
            <a:off x="2783787" y="1040750"/>
            <a:ext cx="3627076" cy="5235225"/>
          </a:xfrm>
          <a:prstGeom prst="rect">
            <a:avLst/>
          </a:prstGeom>
        </p:spPr>
      </p:pic>
    </p:spTree>
    <p:extLst>
      <p:ext uri="{BB962C8B-B14F-4D97-AF65-F5344CB8AC3E}">
        <p14:creationId xmlns:p14="http://schemas.microsoft.com/office/powerpoint/2010/main" val="183432911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16632"/>
            <a:ext cx="7772400" cy="1656184"/>
          </a:xfrm>
        </p:spPr>
        <p:txBody>
          <a:bodyPr>
            <a:normAutofit fontScale="90000"/>
          </a:bodyPr>
          <a:lstStyle/>
          <a:p>
            <a:pPr marL="0" indent="0" algn="l"/>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Figure 11 shows a universal gripper or </a:t>
            </a:r>
            <a:r>
              <a:rPr lang="en-US" sz="2000" b="1" dirty="0" smtClean="0">
                <a:latin typeface="Arial" pitchFamily="34" charset="0"/>
                <a:cs typeface="Arial" pitchFamily="34" charset="0"/>
              </a:rPr>
              <a:t>dexterous hand </a:t>
            </a:r>
            <a:r>
              <a:rPr lang="en-US" sz="2000" dirty="0" smtClean="0">
                <a:latin typeface="Arial" pitchFamily="34" charset="0"/>
                <a:cs typeface="Arial" pitchFamily="34" charset="0"/>
              </a:rPr>
              <a:t>with mechanical and sensing components.</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en-US" sz="2000" dirty="0" smtClean="0">
                <a:latin typeface="Arial" pitchFamily="34" charset="0"/>
                <a:cs typeface="Arial" pitchFamily="34" charset="0"/>
              </a:rPr>
              <a:t> </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en-US" sz="2000" dirty="0" smtClean="0">
                <a:latin typeface="Arial" pitchFamily="34" charset="0"/>
                <a:cs typeface="Arial" pitchFamily="34" charset="0"/>
              </a:rPr>
              <a:t>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a:latin typeface="Arial" pitchFamily="34" charset="0"/>
                <a:cs typeface="Arial" pitchFamily="34" charset="0"/>
              </a:rPr>
              <a:t/>
            </a:r>
            <a:br>
              <a:rPr lang="en-US" sz="2000" dirty="0">
                <a:latin typeface="Arial" pitchFamily="34" charset="0"/>
                <a:cs typeface="Arial" pitchFamily="34" charset="0"/>
              </a:rPr>
            </a:br>
            <a:r>
              <a:rPr lang="en-US" sz="2000" dirty="0" smtClean="0">
                <a:latin typeface="Arial" pitchFamily="34" charset="0"/>
                <a:cs typeface="Arial" pitchFamily="34" charset="0"/>
              </a:rPr>
              <a:t/>
            </a:r>
            <a:br>
              <a:rPr lang="en-US" sz="2000" dirty="0" smtClean="0">
                <a:latin typeface="Arial" pitchFamily="34" charset="0"/>
                <a:cs typeface="Arial" pitchFamily="34" charset="0"/>
              </a:rPr>
            </a:br>
            <a:r>
              <a:rPr lang="en-US" sz="2000" dirty="0" smtClean="0">
                <a:latin typeface="Arial" pitchFamily="34" charset="0"/>
                <a:cs typeface="Arial" pitchFamily="34" charset="0"/>
              </a:rPr>
              <a:t>                                                       </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en-US" sz="2000" dirty="0" smtClean="0">
                <a:latin typeface="Arial" pitchFamily="34" charset="0"/>
                <a:cs typeface="Arial" pitchFamily="34" charset="0"/>
              </a:rPr>
              <a:t>                                                        </a:t>
            </a:r>
            <a:br>
              <a:rPr lang="en-US" sz="2000" dirty="0" smtClean="0">
                <a:latin typeface="Arial" pitchFamily="34" charset="0"/>
                <a:cs typeface="Arial" pitchFamily="34" charset="0"/>
              </a:rPr>
            </a:br>
            <a:r>
              <a:rPr lang="en-US" sz="2000" dirty="0" smtClean="0">
                <a:latin typeface="Arial" pitchFamily="34" charset="0"/>
                <a:cs typeface="Arial" pitchFamily="34" charset="0"/>
              </a:rPr>
              <a:t> </a:t>
            </a:r>
            <a:r>
              <a:rPr lang="ru-RU" sz="2000" dirty="0" smtClean="0">
                <a:latin typeface="Arial" pitchFamily="34" charset="0"/>
                <a:cs typeface="Arial" pitchFamily="34" charset="0"/>
              </a:rPr>
              <a:t/>
            </a:r>
            <a:br>
              <a:rPr lang="ru-R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AU" sz="2000" dirty="0" smtClean="0">
                <a:latin typeface="Arial" pitchFamily="34" charset="0"/>
                <a:cs typeface="Arial" pitchFamily="34" charset="0"/>
              </a:rPr>
              <a:t/>
            </a:r>
            <a:br>
              <a:rPr lang="en-AU" sz="2000" dirty="0" smtClean="0">
                <a:latin typeface="Arial" pitchFamily="34" charset="0"/>
                <a:cs typeface="Arial" pitchFamily="34" charset="0"/>
              </a:rPr>
            </a:br>
            <a:r>
              <a:rPr lang="en-US" sz="2000" dirty="0" smtClean="0">
                <a:latin typeface="Arial" pitchFamily="34" charset="0"/>
                <a:cs typeface="Arial" pitchFamily="34" charset="0"/>
              </a:rPr>
              <a:t>Devices attached at the output link of the robot manipulator also are called </a:t>
            </a:r>
            <a:r>
              <a:rPr lang="en-US" sz="2000" b="1" dirty="0" smtClean="0">
                <a:latin typeface="Arial" pitchFamily="34" charset="0"/>
                <a:cs typeface="Arial" pitchFamily="34" charset="0"/>
              </a:rPr>
              <a:t>end-effectors</a:t>
            </a:r>
            <a:r>
              <a:rPr lang="en-US" sz="2000" dirty="0" smtClean="0">
                <a:latin typeface="Arial" pitchFamily="34" charset="0"/>
                <a:cs typeface="Arial" pitchFamily="34" charset="0"/>
              </a:rPr>
              <a:t>. </a:t>
            </a:r>
            <a:r>
              <a:rPr lang="ru-RU" dirty="0" smtClean="0">
                <a:latin typeface="Arial" pitchFamily="34" charset="0"/>
                <a:cs typeface="Arial" pitchFamily="34" charset="0"/>
              </a:rPr>
              <a:t/>
            </a:r>
            <a:br>
              <a:rPr lang="ru-RU" dirty="0" smtClean="0">
                <a:latin typeface="Arial" pitchFamily="34" charset="0"/>
                <a:cs typeface="Arial" pitchFamily="34" charset="0"/>
              </a:rPr>
            </a:br>
            <a:endParaRPr lang="en-AU" dirty="0"/>
          </a:p>
        </p:txBody>
      </p:sp>
      <p:sp>
        <p:nvSpPr>
          <p:cNvPr id="3" name="TextBox 2"/>
          <p:cNvSpPr txBox="1"/>
          <p:nvPr/>
        </p:nvSpPr>
        <p:spPr>
          <a:xfrm>
            <a:off x="8596327" y="300788"/>
            <a:ext cx="441422" cy="369332"/>
          </a:xfrm>
          <a:prstGeom prst="rect">
            <a:avLst/>
          </a:prstGeom>
          <a:noFill/>
        </p:spPr>
        <p:txBody>
          <a:bodyPr wrap="none" rtlCol="0">
            <a:spAutoFit/>
          </a:bodyPr>
          <a:lstStyle/>
          <a:p>
            <a:r>
              <a:rPr lang="en-US" smtClean="0">
                <a:latin typeface="Arial"/>
                <a:cs typeface="Arial"/>
              </a:rPr>
              <a:t>23</a:t>
            </a:r>
            <a:endParaRPr lang="en-US" dirty="0">
              <a:latin typeface="Arial"/>
              <a:cs typeface="Arial"/>
            </a:endParaRPr>
          </a:p>
        </p:txBody>
      </p:sp>
      <p:pic>
        <p:nvPicPr>
          <p:cNvPr id="4" name="Picture 3" descr="IMAG0031.PDF"/>
          <p:cNvPicPr>
            <a:picLocks noChangeAspect="1"/>
          </p:cNvPicPr>
          <p:nvPr/>
        </p:nvPicPr>
        <p:blipFill rotWithShape="1">
          <a:blip r:embed="rId2">
            <a:extLst>
              <a:ext uri="{28A0092B-C50C-407E-A947-70E740481C1C}">
                <a14:useLocalDpi xmlns:a14="http://schemas.microsoft.com/office/drawing/2010/main" val="0"/>
              </a:ext>
            </a:extLst>
          </a:blip>
          <a:srcRect l="7462" t="7396" r="40427" b="60550"/>
          <a:stretch/>
        </p:blipFill>
        <p:spPr>
          <a:xfrm rot="5400000">
            <a:off x="2414090" y="1266430"/>
            <a:ext cx="4177624" cy="3750236"/>
          </a:xfrm>
          <a:prstGeom prst="rect">
            <a:avLst/>
          </a:prstGeom>
        </p:spPr>
      </p:pic>
      <p:sp>
        <p:nvSpPr>
          <p:cNvPr id="6" name="TextBox 5"/>
          <p:cNvSpPr txBox="1"/>
          <p:nvPr/>
        </p:nvSpPr>
        <p:spPr>
          <a:xfrm>
            <a:off x="3923928" y="5373216"/>
            <a:ext cx="809086" cy="369332"/>
          </a:xfrm>
          <a:prstGeom prst="rect">
            <a:avLst/>
          </a:prstGeom>
          <a:noFill/>
        </p:spPr>
        <p:txBody>
          <a:bodyPr wrap="none" rtlCol="0">
            <a:spAutoFit/>
          </a:bodyPr>
          <a:lstStyle/>
          <a:p>
            <a:r>
              <a:rPr lang="en-US" dirty="0">
                <a:latin typeface="Arial" pitchFamily="34" charset="0"/>
                <a:cs typeface="Arial" pitchFamily="34" charset="0"/>
              </a:rPr>
              <a:t>Fig.11</a:t>
            </a:r>
            <a:endParaRPr lang="en-US" dirty="0"/>
          </a:p>
        </p:txBody>
      </p:sp>
    </p:spTree>
    <p:extLst>
      <p:ext uri="{BB962C8B-B14F-4D97-AF65-F5344CB8AC3E}">
        <p14:creationId xmlns:p14="http://schemas.microsoft.com/office/powerpoint/2010/main" val="96931051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6376" y="1317017"/>
            <a:ext cx="7678276" cy="3693319"/>
          </a:xfrm>
          <a:prstGeom prst="rect">
            <a:avLst/>
          </a:prstGeom>
        </p:spPr>
        <p:txBody>
          <a:bodyPr wrap="square">
            <a:spAutoFit/>
          </a:bodyPr>
          <a:lstStyle/>
          <a:p>
            <a:r>
              <a:rPr lang="en-US" sz="1800" b="1" dirty="0">
                <a:latin typeface="Arial"/>
                <a:cs typeface="Arial"/>
              </a:rPr>
              <a:t>Lecture </a:t>
            </a:r>
            <a:r>
              <a:rPr lang="en-US" sz="1800" b="1" dirty="0" smtClean="0">
                <a:latin typeface="Arial"/>
                <a:cs typeface="Arial"/>
              </a:rPr>
              <a:t>4.  </a:t>
            </a:r>
            <a:r>
              <a:rPr lang="en-US" sz="1800" b="1" dirty="0">
                <a:latin typeface="Arial"/>
                <a:cs typeface="Arial"/>
              </a:rPr>
              <a:t>CLASSIFICATION OF </a:t>
            </a:r>
            <a:r>
              <a:rPr lang="en-US" sz="1800" b="1" dirty="0" smtClean="0">
                <a:latin typeface="Arial"/>
                <a:cs typeface="Arial"/>
              </a:rPr>
              <a:t>ROBOTS</a:t>
            </a:r>
          </a:p>
          <a:p>
            <a:endParaRPr lang="en-AU" sz="1800" dirty="0">
              <a:latin typeface="Arial"/>
              <a:cs typeface="Arial"/>
            </a:endParaRPr>
          </a:p>
          <a:p>
            <a:r>
              <a:rPr lang="en-US" sz="1800" b="1" dirty="0">
                <a:latin typeface="Arial"/>
                <a:cs typeface="Arial"/>
              </a:rPr>
              <a:t>Topics</a:t>
            </a:r>
            <a:r>
              <a:rPr lang="en-US" sz="1800" b="1" dirty="0" smtClean="0">
                <a:latin typeface="Arial"/>
                <a:cs typeface="Arial"/>
              </a:rPr>
              <a:t>:</a:t>
            </a:r>
          </a:p>
          <a:p>
            <a:endParaRPr lang="en-AU" sz="1800" dirty="0">
              <a:latin typeface="Arial"/>
              <a:cs typeface="Arial"/>
            </a:endParaRPr>
          </a:p>
          <a:p>
            <a:pPr marL="342900" indent="-342900">
              <a:buAutoNum type="arabicPeriod"/>
            </a:pPr>
            <a:r>
              <a:rPr lang="en-US" sz="1800" b="1" dirty="0" smtClean="0">
                <a:latin typeface="Arial"/>
                <a:cs typeface="Arial"/>
              </a:rPr>
              <a:t>Classification </a:t>
            </a:r>
            <a:r>
              <a:rPr lang="en-US" sz="1800" b="1" dirty="0">
                <a:latin typeface="Arial"/>
                <a:cs typeface="Arial"/>
              </a:rPr>
              <a:t>by Degrees of </a:t>
            </a:r>
            <a:r>
              <a:rPr lang="en-US" sz="1800" b="1" dirty="0" smtClean="0">
                <a:latin typeface="Arial"/>
                <a:cs typeface="Arial"/>
              </a:rPr>
              <a:t>Freedom</a:t>
            </a:r>
          </a:p>
          <a:p>
            <a:endParaRPr lang="en-AU" sz="1800" dirty="0">
              <a:latin typeface="Arial"/>
              <a:cs typeface="Arial"/>
            </a:endParaRPr>
          </a:p>
          <a:p>
            <a:r>
              <a:rPr lang="en-US" sz="1800" b="1" dirty="0">
                <a:latin typeface="Arial"/>
                <a:cs typeface="Arial"/>
              </a:rPr>
              <a:t>2. Classification by Kinematic </a:t>
            </a:r>
            <a:r>
              <a:rPr lang="en-US" sz="1800" b="1" dirty="0" smtClean="0">
                <a:latin typeface="Arial"/>
                <a:cs typeface="Arial"/>
              </a:rPr>
              <a:t>Structure</a:t>
            </a:r>
          </a:p>
          <a:p>
            <a:endParaRPr lang="en-AU" sz="1800" dirty="0">
              <a:latin typeface="Arial"/>
              <a:cs typeface="Arial"/>
            </a:endParaRPr>
          </a:p>
          <a:p>
            <a:r>
              <a:rPr lang="en-US" sz="1800" b="1" dirty="0">
                <a:latin typeface="Arial"/>
                <a:cs typeface="Arial"/>
              </a:rPr>
              <a:t>3. Classification by Drive </a:t>
            </a:r>
            <a:r>
              <a:rPr lang="en-US" sz="1800" b="1" dirty="0" smtClean="0">
                <a:latin typeface="Arial"/>
                <a:cs typeface="Arial"/>
              </a:rPr>
              <a:t>Technology</a:t>
            </a:r>
          </a:p>
          <a:p>
            <a:endParaRPr lang="en-AU" sz="1800" dirty="0">
              <a:latin typeface="Arial"/>
              <a:cs typeface="Arial"/>
            </a:endParaRPr>
          </a:p>
          <a:p>
            <a:r>
              <a:rPr lang="en-US" sz="1800" b="1" dirty="0">
                <a:latin typeface="Arial"/>
                <a:cs typeface="Arial"/>
              </a:rPr>
              <a:t>4. Classification by Workspace </a:t>
            </a:r>
            <a:r>
              <a:rPr lang="en-US" sz="1800" b="1" dirty="0" smtClean="0">
                <a:latin typeface="Arial"/>
                <a:cs typeface="Arial"/>
              </a:rPr>
              <a:t>Geometry</a:t>
            </a:r>
          </a:p>
          <a:p>
            <a:endParaRPr lang="en-AU" sz="1800" dirty="0">
              <a:latin typeface="Arial"/>
              <a:cs typeface="Arial"/>
            </a:endParaRPr>
          </a:p>
          <a:p>
            <a:r>
              <a:rPr lang="en-US" sz="1800" b="1" dirty="0">
                <a:latin typeface="Arial"/>
                <a:cs typeface="Arial"/>
              </a:rPr>
              <a:t>5. Classification by Motion Characteristics</a:t>
            </a:r>
            <a:endParaRPr lang="en-AU" sz="1800" dirty="0">
              <a:latin typeface="Arial"/>
              <a:cs typeface="Arial"/>
            </a:endParaRPr>
          </a:p>
        </p:txBody>
      </p:sp>
      <p:sp>
        <p:nvSpPr>
          <p:cNvPr id="3" name="TextBox 2"/>
          <p:cNvSpPr txBox="1"/>
          <p:nvPr/>
        </p:nvSpPr>
        <p:spPr>
          <a:xfrm>
            <a:off x="8596327" y="300788"/>
            <a:ext cx="313044" cy="369332"/>
          </a:xfrm>
          <a:prstGeom prst="rect">
            <a:avLst/>
          </a:prstGeom>
          <a:noFill/>
        </p:spPr>
        <p:txBody>
          <a:bodyPr wrap="none" rtlCol="0">
            <a:spAutoFit/>
          </a:bodyPr>
          <a:lstStyle/>
          <a:p>
            <a:r>
              <a:rPr lang="en-US" sz="1800" dirty="0" smtClean="0">
                <a:latin typeface="Arial"/>
                <a:cs typeface="Arial"/>
              </a:rPr>
              <a:t>1</a:t>
            </a:r>
            <a:endParaRPr lang="en-US" sz="1800" dirty="0">
              <a:latin typeface="Arial"/>
              <a:cs typeface="Arial"/>
            </a:endParaRPr>
          </a:p>
        </p:txBody>
      </p:sp>
    </p:spTree>
    <p:extLst>
      <p:ext uri="{BB962C8B-B14F-4D97-AF65-F5344CB8AC3E}">
        <p14:creationId xmlns:p14="http://schemas.microsoft.com/office/powerpoint/2010/main" val="31967843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5894" y="1275373"/>
            <a:ext cx="7472843" cy="3416320"/>
          </a:xfrm>
          <a:prstGeom prst="rect">
            <a:avLst/>
          </a:prstGeom>
        </p:spPr>
        <p:txBody>
          <a:bodyPr wrap="square">
            <a:spAutoFit/>
          </a:bodyPr>
          <a:lstStyle/>
          <a:p>
            <a:pPr algn="just"/>
            <a:r>
              <a:rPr lang="en-US" sz="1800" dirty="0">
                <a:latin typeface="Arial"/>
                <a:cs typeface="Arial"/>
              </a:rPr>
              <a:t>Robots can be classified according to various criteria, such as their degrees of freedom, kinematic structure, drive technology, workspace geometry and motion characteristics</a:t>
            </a:r>
            <a:r>
              <a:rPr lang="en-US" sz="1800" dirty="0" smtClean="0">
                <a:latin typeface="Arial"/>
                <a:cs typeface="Arial"/>
              </a:rPr>
              <a:t>.</a:t>
            </a:r>
          </a:p>
          <a:p>
            <a:pPr algn="just"/>
            <a:endParaRPr lang="en-AU" sz="1800" dirty="0">
              <a:latin typeface="Arial"/>
              <a:cs typeface="Arial"/>
            </a:endParaRPr>
          </a:p>
          <a:p>
            <a:pPr marL="342900" indent="-342900" algn="just">
              <a:buAutoNum type="arabicPeriod"/>
            </a:pPr>
            <a:r>
              <a:rPr lang="en-US" sz="1800" b="1" dirty="0" smtClean="0">
                <a:latin typeface="Arial"/>
                <a:cs typeface="Arial"/>
              </a:rPr>
              <a:t>Classification </a:t>
            </a:r>
            <a:r>
              <a:rPr lang="en-US" sz="1800" b="1" dirty="0">
                <a:latin typeface="Arial"/>
                <a:cs typeface="Arial"/>
              </a:rPr>
              <a:t>by Degrees of </a:t>
            </a:r>
            <a:r>
              <a:rPr lang="en-US" sz="1800" b="1" dirty="0" smtClean="0">
                <a:latin typeface="Arial"/>
                <a:cs typeface="Arial"/>
              </a:rPr>
              <a:t>Freedom</a:t>
            </a:r>
          </a:p>
          <a:p>
            <a:pPr marL="342900" indent="-342900" algn="just">
              <a:buAutoNum type="arabicPeriod"/>
            </a:pPr>
            <a:endParaRPr lang="en-AU" sz="1800" dirty="0">
              <a:latin typeface="Arial"/>
              <a:cs typeface="Arial"/>
            </a:endParaRPr>
          </a:p>
          <a:p>
            <a:pPr algn="just"/>
            <a:r>
              <a:rPr lang="en-US" sz="1800" dirty="0">
                <a:latin typeface="Arial"/>
                <a:cs typeface="Arial"/>
              </a:rPr>
              <a:t>Ideally, a manipulator should possesses 6 DOF in order to manipulate an object in three-dimensional space. </a:t>
            </a:r>
            <a:endParaRPr lang="en-US" sz="1800" dirty="0" smtClean="0">
              <a:latin typeface="Arial"/>
              <a:cs typeface="Arial"/>
            </a:endParaRPr>
          </a:p>
          <a:p>
            <a:pPr algn="just"/>
            <a:endParaRPr lang="en-AU" sz="1800" dirty="0">
              <a:latin typeface="Arial"/>
              <a:cs typeface="Arial"/>
            </a:endParaRPr>
          </a:p>
          <a:p>
            <a:pPr algn="just"/>
            <a:r>
              <a:rPr lang="en-US" sz="1800" dirty="0">
                <a:latin typeface="Arial"/>
                <a:cs typeface="Arial"/>
              </a:rPr>
              <a:t>From this point of view, we call a robot a</a:t>
            </a:r>
            <a:r>
              <a:rPr lang="en-US" sz="1800" b="1" dirty="0">
                <a:latin typeface="Arial"/>
                <a:cs typeface="Arial"/>
              </a:rPr>
              <a:t> general-purpose robot</a:t>
            </a:r>
            <a:r>
              <a:rPr lang="en-US" sz="1800" dirty="0">
                <a:latin typeface="Arial"/>
                <a:cs typeface="Arial"/>
              </a:rPr>
              <a:t> if it possesses 6 DOF,   a</a:t>
            </a:r>
            <a:r>
              <a:rPr lang="en-US" sz="1800" b="1" dirty="0">
                <a:latin typeface="Arial"/>
                <a:cs typeface="Arial"/>
              </a:rPr>
              <a:t> redundant robot</a:t>
            </a:r>
            <a:r>
              <a:rPr lang="en-US" sz="1800" dirty="0">
                <a:latin typeface="Arial"/>
                <a:cs typeface="Arial"/>
              </a:rPr>
              <a:t> if it possesses more than 6 DOF, and a</a:t>
            </a:r>
            <a:r>
              <a:rPr lang="en-US" sz="1800" b="1" dirty="0">
                <a:latin typeface="Arial"/>
                <a:cs typeface="Arial"/>
              </a:rPr>
              <a:t> deficient robot</a:t>
            </a:r>
            <a:r>
              <a:rPr lang="en-US" sz="1800" dirty="0">
                <a:latin typeface="Arial"/>
                <a:cs typeface="Arial"/>
              </a:rPr>
              <a:t> if it possesses less than 6 DOF.</a:t>
            </a:r>
            <a:endParaRPr lang="en-AU" sz="1800" dirty="0">
              <a:latin typeface="Arial"/>
              <a:cs typeface="Arial"/>
            </a:endParaRPr>
          </a:p>
        </p:txBody>
      </p:sp>
      <p:sp>
        <p:nvSpPr>
          <p:cNvPr id="3" name="TextBox 2"/>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2</a:t>
            </a:r>
          </a:p>
        </p:txBody>
      </p:sp>
    </p:spTree>
    <p:extLst>
      <p:ext uri="{BB962C8B-B14F-4D97-AF65-F5344CB8AC3E}">
        <p14:creationId xmlns:p14="http://schemas.microsoft.com/office/powerpoint/2010/main" val="14368973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9518" y="441996"/>
            <a:ext cx="7753685" cy="646331"/>
          </a:xfrm>
          <a:prstGeom prst="rect">
            <a:avLst/>
          </a:prstGeom>
        </p:spPr>
        <p:txBody>
          <a:bodyPr wrap="square">
            <a:spAutoFit/>
          </a:bodyPr>
          <a:lstStyle/>
          <a:p>
            <a:r>
              <a:rPr lang="en-US" sz="1800" dirty="0">
                <a:latin typeface="Arial"/>
                <a:cs typeface="Arial"/>
              </a:rPr>
              <a:t>A </a:t>
            </a:r>
            <a:r>
              <a:rPr lang="en-US" sz="1800" b="1" dirty="0">
                <a:latin typeface="Arial"/>
                <a:cs typeface="Arial"/>
              </a:rPr>
              <a:t>redundant robot</a:t>
            </a:r>
            <a:r>
              <a:rPr lang="en-US" sz="1800" dirty="0">
                <a:latin typeface="Arial"/>
                <a:cs typeface="Arial"/>
              </a:rPr>
              <a:t> provides more freedom to move around obstacles and operate in tightly confined workspace</a:t>
            </a:r>
            <a:r>
              <a:rPr lang="en-US" sz="1800" dirty="0" smtClean="0">
                <a:latin typeface="Arial"/>
                <a:cs typeface="Arial"/>
              </a:rPr>
              <a:t>.</a:t>
            </a:r>
          </a:p>
        </p:txBody>
      </p:sp>
      <p:sp>
        <p:nvSpPr>
          <p:cNvPr id="3" name="Rectangle 2"/>
          <p:cNvSpPr/>
          <p:nvPr/>
        </p:nvSpPr>
        <p:spPr>
          <a:xfrm>
            <a:off x="2002755" y="6284861"/>
            <a:ext cx="962526" cy="369332"/>
          </a:xfrm>
          <a:prstGeom prst="rect">
            <a:avLst/>
          </a:prstGeom>
        </p:spPr>
        <p:txBody>
          <a:bodyPr wrap="square">
            <a:spAutoFit/>
          </a:bodyPr>
          <a:lstStyle/>
          <a:p>
            <a:pPr algn="ctr"/>
            <a:r>
              <a:rPr lang="en-US" sz="1800" dirty="0" smtClean="0">
                <a:latin typeface="Arial"/>
                <a:cs typeface="Arial"/>
              </a:rPr>
              <a:t>Fig</a:t>
            </a:r>
            <a:r>
              <a:rPr lang="en-US" sz="1800" dirty="0">
                <a:latin typeface="Arial"/>
                <a:cs typeface="Arial"/>
              </a:rPr>
              <a:t>.1</a:t>
            </a:r>
            <a:endParaRPr lang="en-AU" sz="1800" dirty="0">
              <a:latin typeface="Arial"/>
              <a:cs typeface="Arial"/>
            </a:endParaRPr>
          </a:p>
        </p:txBody>
      </p:sp>
      <p:pic>
        <p:nvPicPr>
          <p:cNvPr id="4" name="Picture 3"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196285" y="1761443"/>
            <a:ext cx="5096650" cy="3950185"/>
          </a:xfrm>
          <a:prstGeom prst="rect">
            <a:avLst/>
          </a:prstGeom>
        </p:spPr>
      </p:pic>
      <p:sp>
        <p:nvSpPr>
          <p:cNvPr id="5" name="Rectangle 4"/>
          <p:cNvSpPr/>
          <p:nvPr/>
        </p:nvSpPr>
        <p:spPr>
          <a:xfrm>
            <a:off x="5046578" y="1583462"/>
            <a:ext cx="3954547" cy="2031325"/>
          </a:xfrm>
          <a:prstGeom prst="rect">
            <a:avLst/>
          </a:prstGeom>
        </p:spPr>
        <p:txBody>
          <a:bodyPr wrap="square">
            <a:spAutoFit/>
          </a:bodyPr>
          <a:lstStyle/>
          <a:p>
            <a:pPr algn="just"/>
            <a:r>
              <a:rPr lang="en-US" sz="1800" dirty="0" smtClean="0">
                <a:latin typeface="Arial"/>
                <a:cs typeface="Arial"/>
              </a:rPr>
              <a:t>On </a:t>
            </a:r>
            <a:r>
              <a:rPr lang="en-US" sz="1800" dirty="0">
                <a:latin typeface="Arial"/>
                <a:cs typeface="Arial"/>
              </a:rPr>
              <a:t>the other hand, for some special application, such as assembling components on a plane, a robot with just 4 DOF would be sufficient.</a:t>
            </a:r>
          </a:p>
          <a:p>
            <a:pPr algn="just"/>
            <a:endParaRPr lang="en-US" sz="1800" dirty="0" smtClean="0">
              <a:latin typeface="Arial"/>
              <a:cs typeface="Arial"/>
            </a:endParaRPr>
          </a:p>
          <a:p>
            <a:pPr algn="just"/>
            <a:r>
              <a:rPr lang="en-US" sz="1800" dirty="0" smtClean="0">
                <a:latin typeface="Arial"/>
                <a:cs typeface="Arial"/>
              </a:rPr>
              <a:t>The </a:t>
            </a:r>
            <a:r>
              <a:rPr lang="en-US" sz="1800" dirty="0">
                <a:latin typeface="Arial"/>
                <a:cs typeface="Arial"/>
              </a:rPr>
              <a:t>Fanuc S-900W robot (Fig.1) is a 6 DOF general-purpose manipulator.</a:t>
            </a:r>
            <a:endParaRPr lang="en-AU" sz="1800" dirty="0">
              <a:latin typeface="Arial"/>
              <a:cs typeface="Arial"/>
            </a:endParaRPr>
          </a:p>
        </p:txBody>
      </p:sp>
      <p:sp>
        <p:nvSpPr>
          <p:cNvPr id="6" name="TextBox 5"/>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3</a:t>
            </a:r>
          </a:p>
        </p:txBody>
      </p:sp>
    </p:spTree>
    <p:extLst>
      <p:ext uri="{BB962C8B-B14F-4D97-AF65-F5344CB8AC3E}">
        <p14:creationId xmlns:p14="http://schemas.microsoft.com/office/powerpoint/2010/main" val="7258637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403924"/>
            <a:ext cx="7535334" cy="6317114"/>
          </a:xfrm>
          <a:prstGeom prst="rect">
            <a:avLst/>
          </a:prstGeom>
        </p:spPr>
        <p:txBody>
          <a:bodyPr wrap="square">
            <a:spAutoFit/>
          </a:bodyPr>
          <a:lstStyle/>
          <a:p>
            <a:r>
              <a:rPr lang="en-US" b="1" dirty="0">
                <a:latin typeface="Arial"/>
                <a:cs typeface="Arial"/>
              </a:rPr>
              <a:t>5. Functional Scheme of </a:t>
            </a:r>
            <a:r>
              <a:rPr lang="en-US" b="1" dirty="0" smtClean="0">
                <a:latin typeface="Arial"/>
                <a:cs typeface="Arial"/>
              </a:rPr>
              <a:t>Robot</a:t>
            </a:r>
          </a:p>
          <a:p>
            <a:endParaRPr lang="en-AU" sz="1000" dirty="0" smtClean="0">
              <a:latin typeface="Arial"/>
              <a:cs typeface="Arial"/>
            </a:endParaRPr>
          </a:p>
          <a:p>
            <a:r>
              <a:rPr lang="en-US" dirty="0" smtClean="0">
                <a:latin typeface="Arial"/>
                <a:cs typeface="Arial"/>
              </a:rPr>
              <a:t>Functional </a:t>
            </a:r>
            <a:r>
              <a:rPr lang="en-US" dirty="0">
                <a:latin typeface="Arial"/>
                <a:cs typeface="Arial"/>
              </a:rPr>
              <a:t>scheme of robot consists of a mechanical manipulator, an end-effector, a microprocessor-based controller, a computer, and perhaps, a vision system or other </a:t>
            </a:r>
            <a:r>
              <a:rPr lang="en-US" dirty="0" smtClean="0">
                <a:latin typeface="Arial"/>
                <a:cs typeface="Arial"/>
              </a:rPr>
              <a:t>non-contacting </a:t>
            </a:r>
            <a:r>
              <a:rPr lang="en-US" dirty="0">
                <a:latin typeface="Arial"/>
                <a:cs typeface="Arial"/>
              </a:rPr>
              <a:t>devices (Fig.1)</a:t>
            </a:r>
            <a:r>
              <a:rPr lang="en-US" dirty="0" smtClean="0">
                <a:latin typeface="Arial"/>
                <a:cs typeface="Arial"/>
              </a:rPr>
              <a:t>.</a:t>
            </a: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a:latin typeface="Arial"/>
              <a:cs typeface="Arial"/>
            </a:endParaRPr>
          </a:p>
          <a:p>
            <a:pPr>
              <a:lnSpc>
                <a:spcPct val="150000"/>
              </a:lnSpc>
            </a:pPr>
            <a:endParaRPr lang="en-AU" dirty="0" smtClean="0">
              <a:latin typeface="Arial"/>
              <a:cs typeface="Arial"/>
            </a:endParaRPr>
          </a:p>
          <a:p>
            <a:pPr>
              <a:lnSpc>
                <a:spcPct val="150000"/>
              </a:lnSpc>
            </a:pPr>
            <a:endParaRPr lang="en-AU" dirty="0">
              <a:latin typeface="Arial"/>
              <a:cs typeface="Arial"/>
            </a:endParaRPr>
          </a:p>
          <a:p>
            <a:pPr algn="ctr">
              <a:lnSpc>
                <a:spcPct val="150000"/>
              </a:lnSpc>
            </a:pPr>
            <a:endParaRPr lang="en-US" dirty="0" smtClean="0">
              <a:latin typeface="Arial"/>
              <a:cs typeface="Arial"/>
            </a:endParaRPr>
          </a:p>
          <a:p>
            <a:pPr algn="ctr">
              <a:lnSpc>
                <a:spcPct val="150000"/>
              </a:lnSpc>
            </a:pPr>
            <a:endParaRPr lang="en-US" dirty="0">
              <a:latin typeface="Arial"/>
              <a:cs typeface="Arial"/>
            </a:endParaRPr>
          </a:p>
          <a:p>
            <a:pPr algn="ctr">
              <a:lnSpc>
                <a:spcPct val="150000"/>
              </a:lnSpc>
            </a:pPr>
            <a:r>
              <a:rPr lang="en-US" dirty="0" smtClean="0">
                <a:latin typeface="Arial"/>
                <a:cs typeface="Arial"/>
              </a:rPr>
              <a:t>                                                                                                                                                                                   </a:t>
            </a:r>
          </a:p>
          <a:p>
            <a:pPr algn="ctr">
              <a:lnSpc>
                <a:spcPct val="150000"/>
              </a:lnSpc>
            </a:pPr>
            <a:endParaRPr lang="en-US" dirty="0">
              <a:latin typeface="Arial"/>
              <a:cs typeface="Arial"/>
            </a:endParaRPr>
          </a:p>
          <a:p>
            <a:pPr algn="ctr">
              <a:lnSpc>
                <a:spcPct val="150000"/>
              </a:lnSpc>
            </a:pPr>
            <a:r>
              <a:rPr lang="en-US" dirty="0" smtClean="0">
                <a:latin typeface="Arial"/>
                <a:cs typeface="Arial"/>
              </a:rPr>
              <a:t>Fig</a:t>
            </a:r>
            <a:r>
              <a:rPr lang="en-US" dirty="0">
                <a:latin typeface="Arial"/>
                <a:cs typeface="Arial"/>
              </a:rPr>
              <a:t>.1.</a:t>
            </a:r>
            <a:endParaRPr lang="en-AU" dirty="0">
              <a:latin typeface="Arial"/>
              <a:cs typeface="Arial"/>
            </a:endParaRPr>
          </a:p>
        </p:txBody>
      </p:sp>
      <p:pic>
        <p:nvPicPr>
          <p:cNvPr id="3" name="Picture 2" descr="IMAG0033.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32213" t="4589" r="31759" b="59988"/>
          <a:stretch/>
        </p:blipFill>
        <p:spPr>
          <a:xfrm rot="16200000">
            <a:off x="2267994" y="709727"/>
            <a:ext cx="4540195" cy="6640558"/>
          </a:xfrm>
          <a:prstGeom prst="rect">
            <a:avLst/>
          </a:prstGeom>
        </p:spPr>
      </p:pic>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6</a:t>
            </a:r>
            <a:endParaRPr lang="en-US" dirty="0">
              <a:latin typeface="Arial"/>
              <a:cs typeface="Arial"/>
            </a:endParaRPr>
          </a:p>
        </p:txBody>
      </p:sp>
    </p:spTree>
    <p:extLst>
      <p:ext uri="{BB962C8B-B14F-4D97-AF65-F5344CB8AC3E}">
        <p14:creationId xmlns:p14="http://schemas.microsoft.com/office/powerpoint/2010/main" val="41063060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7250" y="522644"/>
            <a:ext cx="7778750" cy="646331"/>
          </a:xfrm>
          <a:prstGeom prst="rect">
            <a:avLst/>
          </a:prstGeom>
        </p:spPr>
        <p:txBody>
          <a:bodyPr wrap="square">
            <a:spAutoFit/>
          </a:bodyPr>
          <a:lstStyle/>
          <a:p>
            <a:r>
              <a:rPr lang="en-US" sz="1800" dirty="0">
                <a:latin typeface="Arial"/>
                <a:cs typeface="Arial"/>
              </a:rPr>
              <a:t>The Adept-One robot (Fig.2) and SCARA (Selective Compliant Articulated Robot for Assembly) robot are (Fig.3) are the 4 DOF manipulators. </a:t>
            </a:r>
            <a:endParaRPr lang="en-AU" sz="1800" dirty="0">
              <a:latin typeface="Arial"/>
              <a:cs typeface="Arial"/>
            </a:endParaRPr>
          </a:p>
        </p:txBody>
      </p:sp>
      <p:pic>
        <p:nvPicPr>
          <p:cNvPr id="3" name="Picture 2" descr="IMAG0071.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8306" t="8943" r="9860" b="34304"/>
          <a:stretch/>
        </p:blipFill>
        <p:spPr>
          <a:xfrm>
            <a:off x="857250" y="1428750"/>
            <a:ext cx="3426908" cy="4317170"/>
          </a:xfrm>
          <a:prstGeom prst="rect">
            <a:avLst/>
          </a:prstGeom>
        </p:spPr>
      </p:pic>
      <p:sp>
        <p:nvSpPr>
          <p:cNvPr id="4" name="Rectangle 3"/>
          <p:cNvSpPr/>
          <p:nvPr/>
        </p:nvSpPr>
        <p:spPr>
          <a:xfrm>
            <a:off x="6604000" y="5969844"/>
            <a:ext cx="714375" cy="369332"/>
          </a:xfrm>
          <a:prstGeom prst="rect">
            <a:avLst/>
          </a:prstGeom>
        </p:spPr>
        <p:txBody>
          <a:bodyPr wrap="square">
            <a:spAutoFit/>
          </a:bodyPr>
          <a:lstStyle/>
          <a:p>
            <a:r>
              <a:rPr lang="en-US" sz="1800" dirty="0" smtClean="0">
                <a:latin typeface="Arial"/>
                <a:cs typeface="Arial"/>
              </a:rPr>
              <a:t>Fig</a:t>
            </a:r>
            <a:r>
              <a:rPr lang="en-US" sz="1800" dirty="0">
                <a:latin typeface="Arial"/>
                <a:cs typeface="Arial"/>
              </a:rPr>
              <a:t>.3</a:t>
            </a:r>
            <a:endParaRPr lang="en-AU" sz="1800" dirty="0">
              <a:latin typeface="Arial"/>
              <a:cs typeface="Arial"/>
            </a:endParaRPr>
          </a:p>
        </p:txBody>
      </p:sp>
      <p:sp>
        <p:nvSpPr>
          <p:cNvPr id="5" name="Rectangle 4"/>
          <p:cNvSpPr/>
          <p:nvPr/>
        </p:nvSpPr>
        <p:spPr>
          <a:xfrm>
            <a:off x="2270125" y="5969844"/>
            <a:ext cx="746125" cy="369332"/>
          </a:xfrm>
          <a:prstGeom prst="rect">
            <a:avLst/>
          </a:prstGeom>
        </p:spPr>
        <p:txBody>
          <a:bodyPr wrap="square">
            <a:spAutoFit/>
          </a:bodyPr>
          <a:lstStyle/>
          <a:p>
            <a:r>
              <a:rPr lang="en-US" sz="1800" dirty="0" smtClean="0">
                <a:latin typeface="Arial"/>
                <a:cs typeface="Arial"/>
              </a:rPr>
              <a:t>Fig</a:t>
            </a:r>
            <a:r>
              <a:rPr lang="en-US" sz="1800" dirty="0">
                <a:latin typeface="Arial"/>
                <a:cs typeface="Arial"/>
              </a:rPr>
              <a:t>.</a:t>
            </a:r>
            <a:r>
              <a:rPr lang="en-US" sz="1800" dirty="0" smtClean="0">
                <a:latin typeface="Arial"/>
                <a:cs typeface="Arial"/>
              </a:rPr>
              <a:t>2</a:t>
            </a:r>
            <a:endParaRPr lang="en-AU" sz="1800" dirty="0">
              <a:latin typeface="Arial"/>
              <a:cs typeface="Arial"/>
            </a:endParaRPr>
          </a:p>
        </p:txBody>
      </p:sp>
      <p:pic>
        <p:nvPicPr>
          <p:cNvPr id="6" name="Picture 5" descr="IMAG0066.PDF"/>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0348" t="5863" r="7651" b="60607"/>
          <a:stretch/>
        </p:blipFill>
        <p:spPr>
          <a:xfrm>
            <a:off x="4445000" y="1428750"/>
            <a:ext cx="4460875" cy="4366647"/>
          </a:xfrm>
          <a:prstGeom prst="rect">
            <a:avLst/>
          </a:prstGeom>
        </p:spPr>
      </p:pic>
      <p:sp>
        <p:nvSpPr>
          <p:cNvPr id="7" name="TextBox 6"/>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4</a:t>
            </a:r>
          </a:p>
        </p:txBody>
      </p:sp>
    </p:spTree>
    <p:extLst>
      <p:ext uri="{BB962C8B-B14F-4D97-AF65-F5344CB8AC3E}">
        <p14:creationId xmlns:p14="http://schemas.microsoft.com/office/powerpoint/2010/main" val="9174573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3538" y="488756"/>
            <a:ext cx="7276854" cy="2677656"/>
          </a:xfrm>
          <a:prstGeom prst="rect">
            <a:avLst/>
          </a:prstGeom>
        </p:spPr>
        <p:txBody>
          <a:bodyPr wrap="square">
            <a:spAutoFit/>
          </a:bodyPr>
          <a:lstStyle/>
          <a:p>
            <a:r>
              <a:rPr lang="en-US" sz="1800" b="1" dirty="0">
                <a:latin typeface="Arial"/>
                <a:cs typeface="Arial"/>
              </a:rPr>
              <a:t>2. Classification by Kinematic </a:t>
            </a:r>
            <a:r>
              <a:rPr lang="en-US" sz="1800" b="1" dirty="0" smtClean="0">
                <a:latin typeface="Arial"/>
                <a:cs typeface="Arial"/>
              </a:rPr>
              <a:t>Structure</a:t>
            </a:r>
          </a:p>
          <a:p>
            <a:endParaRPr lang="en-AU" sz="1800" dirty="0">
              <a:latin typeface="Arial"/>
              <a:cs typeface="Arial"/>
            </a:endParaRPr>
          </a:p>
          <a:p>
            <a:r>
              <a:rPr lang="en-US" sz="1800" dirty="0">
                <a:latin typeface="Arial"/>
                <a:cs typeface="Arial"/>
              </a:rPr>
              <a:t>According to the kinematic structures the robots are classified </a:t>
            </a:r>
            <a:r>
              <a:rPr lang="en-US" sz="1800" dirty="0" smtClean="0">
                <a:latin typeface="Arial"/>
                <a:cs typeface="Arial"/>
              </a:rPr>
              <a:t>into</a:t>
            </a:r>
          </a:p>
          <a:p>
            <a:endParaRPr lang="en-AU" sz="1800" dirty="0">
              <a:latin typeface="Arial"/>
              <a:cs typeface="Arial"/>
            </a:endParaRPr>
          </a:p>
          <a:p>
            <a:r>
              <a:rPr lang="en-US" sz="1800" dirty="0">
                <a:latin typeface="Arial"/>
                <a:cs typeface="Arial"/>
              </a:rPr>
              <a:t>- a serial robot or open-loop manipulator</a:t>
            </a:r>
            <a:endParaRPr lang="en-AU" sz="1800" dirty="0">
              <a:latin typeface="Arial"/>
              <a:cs typeface="Arial"/>
            </a:endParaRPr>
          </a:p>
          <a:p>
            <a:pPr marL="285750" indent="-285750">
              <a:buFontTx/>
              <a:buChar char="-"/>
            </a:pPr>
            <a:r>
              <a:rPr lang="en-US" sz="1800" dirty="0" smtClean="0">
                <a:latin typeface="Arial"/>
                <a:cs typeface="Arial"/>
              </a:rPr>
              <a:t>a </a:t>
            </a:r>
            <a:r>
              <a:rPr lang="en-US" sz="1800" dirty="0">
                <a:latin typeface="Arial"/>
                <a:cs typeface="Arial"/>
              </a:rPr>
              <a:t>parallel </a:t>
            </a:r>
            <a:r>
              <a:rPr lang="en-US" sz="1800" dirty="0" smtClean="0">
                <a:latin typeface="Arial"/>
                <a:cs typeface="Arial"/>
              </a:rPr>
              <a:t>manipulator</a:t>
            </a:r>
            <a:endParaRPr lang="en-AU" sz="1800" dirty="0">
              <a:latin typeface="Arial"/>
              <a:cs typeface="Arial"/>
            </a:endParaRPr>
          </a:p>
          <a:p>
            <a:pPr marL="285750" indent="-285750">
              <a:buFontTx/>
              <a:buChar char="-"/>
            </a:pPr>
            <a:r>
              <a:rPr lang="en-US" sz="1800" dirty="0" smtClean="0">
                <a:latin typeface="Arial"/>
                <a:cs typeface="Arial"/>
              </a:rPr>
              <a:t>a </a:t>
            </a:r>
            <a:r>
              <a:rPr lang="en-US" sz="1800" dirty="0">
                <a:latin typeface="Arial"/>
                <a:cs typeface="Arial"/>
              </a:rPr>
              <a:t>hybrid manipulator</a:t>
            </a:r>
            <a:r>
              <a:rPr lang="en-US" sz="1800" dirty="0" smtClean="0">
                <a:latin typeface="Arial"/>
                <a:cs typeface="Arial"/>
              </a:rPr>
              <a:t>.</a:t>
            </a:r>
          </a:p>
          <a:p>
            <a:pPr marL="285750" indent="-285750">
              <a:buFontTx/>
              <a:buChar char="-"/>
            </a:pPr>
            <a:endParaRPr lang="en-AU" sz="1800" dirty="0">
              <a:latin typeface="Arial"/>
              <a:cs typeface="Arial"/>
            </a:endParaRPr>
          </a:p>
          <a:p>
            <a:endParaRPr lang="en-AU" dirty="0"/>
          </a:p>
        </p:txBody>
      </p:sp>
      <p:sp>
        <p:nvSpPr>
          <p:cNvPr id="3" name="Rectangle 2"/>
          <p:cNvSpPr/>
          <p:nvPr/>
        </p:nvSpPr>
        <p:spPr>
          <a:xfrm>
            <a:off x="5848310" y="6155600"/>
            <a:ext cx="761972" cy="369332"/>
          </a:xfrm>
          <a:prstGeom prst="rect">
            <a:avLst/>
          </a:prstGeom>
        </p:spPr>
        <p:txBody>
          <a:bodyPr wrap="none">
            <a:spAutoFit/>
          </a:bodyPr>
          <a:lstStyle/>
          <a:p>
            <a:r>
              <a:rPr lang="en-US" sz="1800" dirty="0" smtClean="0">
                <a:latin typeface="Arial"/>
                <a:cs typeface="Arial"/>
              </a:rPr>
              <a:t> </a:t>
            </a:r>
            <a:r>
              <a:rPr lang="en-US" sz="1800" dirty="0">
                <a:latin typeface="Arial"/>
                <a:cs typeface="Arial"/>
              </a:rPr>
              <a:t>Fig.4</a:t>
            </a:r>
            <a:endParaRPr lang="en-AU" sz="1800" dirty="0">
              <a:latin typeface="Arial"/>
              <a:cs typeface="Arial"/>
            </a:endParaRPr>
          </a:p>
        </p:txBody>
      </p:sp>
      <p:pic>
        <p:nvPicPr>
          <p:cNvPr id="4" name="Picture 3" descr="IMAG006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911" t="6811" r="28019" b="60116"/>
          <a:stretch/>
        </p:blipFill>
        <p:spPr>
          <a:xfrm rot="16200000">
            <a:off x="4100813" y="1485836"/>
            <a:ext cx="4042336" cy="5285776"/>
          </a:xfrm>
          <a:prstGeom prst="rect">
            <a:avLst/>
          </a:prstGeom>
        </p:spPr>
      </p:pic>
      <p:sp>
        <p:nvSpPr>
          <p:cNvPr id="5" name="Rectangle 4"/>
          <p:cNvSpPr/>
          <p:nvPr/>
        </p:nvSpPr>
        <p:spPr>
          <a:xfrm>
            <a:off x="633538" y="2915498"/>
            <a:ext cx="2779587" cy="2585323"/>
          </a:xfrm>
          <a:prstGeom prst="rect">
            <a:avLst/>
          </a:prstGeom>
        </p:spPr>
        <p:txBody>
          <a:bodyPr wrap="square">
            <a:spAutoFit/>
          </a:bodyPr>
          <a:lstStyle/>
          <a:p>
            <a:r>
              <a:rPr lang="en-US" sz="1800" dirty="0">
                <a:latin typeface="Arial"/>
                <a:cs typeface="Arial"/>
              </a:rPr>
              <a:t>A robot is said to be a</a:t>
            </a:r>
            <a:r>
              <a:rPr lang="en-US" sz="1800" b="1" dirty="0">
                <a:latin typeface="Arial"/>
                <a:cs typeface="Arial"/>
              </a:rPr>
              <a:t> serial robot</a:t>
            </a:r>
            <a:r>
              <a:rPr lang="en-US" sz="1800" dirty="0">
                <a:latin typeface="Arial"/>
                <a:cs typeface="Arial"/>
              </a:rPr>
              <a:t> or </a:t>
            </a:r>
            <a:r>
              <a:rPr lang="en-US" sz="1800" b="1" dirty="0">
                <a:latin typeface="Arial"/>
                <a:cs typeface="Arial"/>
              </a:rPr>
              <a:t>open-loop manipulator</a:t>
            </a:r>
            <a:r>
              <a:rPr lang="en-US" sz="1800" dirty="0">
                <a:latin typeface="Arial"/>
                <a:cs typeface="Arial"/>
              </a:rPr>
              <a:t> if its kinematic structure takes the form of an open-loop chain. </a:t>
            </a:r>
            <a:endParaRPr lang="en-US" sz="1800" dirty="0" smtClean="0">
              <a:latin typeface="Arial"/>
              <a:cs typeface="Arial"/>
            </a:endParaRPr>
          </a:p>
          <a:p>
            <a:r>
              <a:rPr lang="en-US" sz="1800" dirty="0" smtClean="0">
                <a:latin typeface="Arial"/>
                <a:cs typeface="Arial"/>
              </a:rPr>
              <a:t>For </a:t>
            </a:r>
            <a:r>
              <a:rPr lang="en-US" sz="1800" dirty="0">
                <a:latin typeface="Arial"/>
                <a:cs typeface="Arial"/>
              </a:rPr>
              <a:t>example, the </a:t>
            </a:r>
            <a:r>
              <a:rPr lang="en-US" sz="1800" dirty="0" err="1">
                <a:latin typeface="Arial"/>
                <a:cs typeface="Arial"/>
              </a:rPr>
              <a:t>Scorbot</a:t>
            </a:r>
            <a:r>
              <a:rPr lang="en-US" sz="1800" dirty="0">
                <a:latin typeface="Arial"/>
                <a:cs typeface="Arial"/>
              </a:rPr>
              <a:t> robot shown in Fig.4 is a serial robot.</a:t>
            </a:r>
            <a:endParaRPr lang="en-AU" sz="1800" dirty="0">
              <a:latin typeface="Arial"/>
              <a:cs typeface="Arial"/>
            </a:endParaRPr>
          </a:p>
        </p:txBody>
      </p:sp>
      <p:sp>
        <p:nvSpPr>
          <p:cNvPr id="6" name="TextBox 5"/>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5</a:t>
            </a:r>
          </a:p>
        </p:txBody>
      </p:sp>
    </p:spTree>
    <p:extLst>
      <p:ext uri="{BB962C8B-B14F-4D97-AF65-F5344CB8AC3E}">
        <p14:creationId xmlns:p14="http://schemas.microsoft.com/office/powerpoint/2010/main" val="35564349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942" y="427972"/>
            <a:ext cx="7705270" cy="5909311"/>
          </a:xfrm>
          <a:prstGeom prst="rect">
            <a:avLst/>
          </a:prstGeom>
        </p:spPr>
        <p:txBody>
          <a:bodyPr wrap="square">
            <a:spAutoFit/>
          </a:bodyPr>
          <a:lstStyle/>
          <a:p>
            <a:r>
              <a:rPr lang="en-US" sz="1800" dirty="0">
                <a:latin typeface="Arial"/>
                <a:cs typeface="Arial"/>
              </a:rPr>
              <a:t>If a robot is made up of closed-loop chain this robot is called a</a:t>
            </a:r>
            <a:r>
              <a:rPr lang="en-US" sz="1800" b="1" dirty="0">
                <a:latin typeface="Arial"/>
                <a:cs typeface="Arial"/>
              </a:rPr>
              <a:t> parallel manipulator</a:t>
            </a:r>
            <a:r>
              <a:rPr lang="en-US" sz="1800" dirty="0">
                <a:latin typeface="Arial"/>
                <a:cs typeface="Arial"/>
              </a:rPr>
              <a:t> or a </a:t>
            </a:r>
            <a:r>
              <a:rPr lang="en-US" sz="1800" b="1" dirty="0">
                <a:latin typeface="Arial"/>
                <a:cs typeface="Arial"/>
              </a:rPr>
              <a:t>parallel robot</a:t>
            </a:r>
            <a:r>
              <a:rPr lang="en-US" sz="1800" dirty="0">
                <a:latin typeface="Arial"/>
                <a:cs typeface="Arial"/>
              </a:rPr>
              <a:t>. For example, the Stewart-Gough platform shown in Fig.5 is a parallel manipulator.</a:t>
            </a:r>
            <a:endParaRPr lang="en-AU" sz="1800" dirty="0">
              <a:latin typeface="Arial"/>
              <a:cs typeface="Arial"/>
            </a:endParaRPr>
          </a:p>
          <a:p>
            <a:r>
              <a:rPr lang="en-US" sz="1800" dirty="0">
                <a:latin typeface="Arial"/>
                <a:cs typeface="Arial"/>
              </a:rPr>
              <a:t> </a:t>
            </a:r>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AU" sz="1800" dirty="0">
              <a:latin typeface="Arial"/>
              <a:cs typeface="Arial"/>
            </a:endParaRPr>
          </a:p>
          <a:p>
            <a:r>
              <a:rPr lang="en-US" sz="1800" dirty="0" smtClean="0">
                <a:latin typeface="Arial"/>
                <a:cs typeface="Arial"/>
              </a:rPr>
              <a:t>Fig.6</a:t>
            </a:r>
            <a:endParaRPr lang="en-AU" sz="1800" dirty="0">
              <a:latin typeface="Arial"/>
              <a:cs typeface="Arial"/>
            </a:endParaRPr>
          </a:p>
          <a:p>
            <a:r>
              <a:rPr lang="en-US" sz="1800" dirty="0">
                <a:latin typeface="Arial"/>
                <a:cs typeface="Arial"/>
              </a:rPr>
              <a:t>In general, a parallel manipulator has advantages of higher stiffness, higher payload capacity , and lower inertia to the manipulation, at the price of a smaller workspace and more complex mechanism.</a:t>
            </a:r>
            <a:endParaRPr lang="en-AU" sz="1800" dirty="0">
              <a:latin typeface="Arial"/>
              <a:cs typeface="Arial"/>
            </a:endParaRPr>
          </a:p>
        </p:txBody>
      </p:sp>
      <p:pic>
        <p:nvPicPr>
          <p:cNvPr id="3" name="Picture 2" descr="IMAG004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417" t="8881" r="65480" b="60697"/>
          <a:stretch/>
        </p:blipFill>
        <p:spPr>
          <a:xfrm rot="5400000">
            <a:off x="2794373" y="671000"/>
            <a:ext cx="3444552" cy="5095452"/>
          </a:xfrm>
          <a:prstGeom prst="rect">
            <a:avLst/>
          </a:prstGeom>
        </p:spPr>
      </p:pic>
      <p:sp>
        <p:nvSpPr>
          <p:cNvPr id="4" name="Rectangle 3"/>
          <p:cNvSpPr/>
          <p:nvPr/>
        </p:nvSpPr>
        <p:spPr>
          <a:xfrm>
            <a:off x="4000667" y="4941002"/>
            <a:ext cx="697840" cy="369332"/>
          </a:xfrm>
          <a:prstGeom prst="rect">
            <a:avLst/>
          </a:prstGeom>
        </p:spPr>
        <p:txBody>
          <a:bodyPr wrap="none">
            <a:spAutoFit/>
          </a:bodyPr>
          <a:lstStyle/>
          <a:p>
            <a:r>
              <a:rPr lang="en-US" sz="1800" dirty="0">
                <a:latin typeface="Arial"/>
                <a:cs typeface="Arial"/>
              </a:rPr>
              <a:t>Fig.5</a:t>
            </a:r>
            <a:endParaRPr lang="en-AU" sz="1800" dirty="0">
              <a:latin typeface="Arial"/>
              <a:cs typeface="Arial"/>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6</a:t>
            </a:r>
          </a:p>
        </p:txBody>
      </p:sp>
    </p:spTree>
    <p:extLst>
      <p:ext uri="{BB962C8B-B14F-4D97-AF65-F5344CB8AC3E}">
        <p14:creationId xmlns:p14="http://schemas.microsoft.com/office/powerpoint/2010/main" val="84962901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2418" y="519298"/>
            <a:ext cx="8067183" cy="1292662"/>
          </a:xfrm>
          <a:prstGeom prst="rect">
            <a:avLst/>
          </a:prstGeom>
        </p:spPr>
        <p:txBody>
          <a:bodyPr wrap="square">
            <a:spAutoFit/>
          </a:bodyPr>
          <a:lstStyle/>
          <a:p>
            <a:r>
              <a:rPr lang="en-US" sz="1800" dirty="0">
                <a:latin typeface="Arial"/>
                <a:cs typeface="Arial"/>
              </a:rPr>
              <a:t>If a robot consist of both open-and closed-loop chains this robot is called a</a:t>
            </a:r>
            <a:r>
              <a:rPr lang="en-US" sz="1800" b="1" dirty="0">
                <a:latin typeface="Arial"/>
                <a:cs typeface="Arial"/>
              </a:rPr>
              <a:t> hybrid robot </a:t>
            </a:r>
            <a:r>
              <a:rPr lang="en-US" sz="1800" dirty="0">
                <a:latin typeface="Arial"/>
                <a:cs typeface="Arial"/>
              </a:rPr>
              <a:t>or a hybrid manipulator. Most engineers consider the Fanuc S-900W robot shown in Fig.6 to be a serial manipulator.</a:t>
            </a:r>
            <a:endParaRPr lang="en-AU" sz="1800" dirty="0">
              <a:latin typeface="Arial"/>
              <a:cs typeface="Arial"/>
            </a:endParaRPr>
          </a:p>
          <a:p>
            <a:endParaRPr lang="en-AU" dirty="0"/>
          </a:p>
        </p:txBody>
      </p:sp>
      <p:pic>
        <p:nvPicPr>
          <p:cNvPr id="3" name="Picture 2"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330514" y="1995443"/>
            <a:ext cx="4608453" cy="3849653"/>
          </a:xfrm>
          <a:prstGeom prst="rect">
            <a:avLst/>
          </a:prstGeom>
        </p:spPr>
      </p:pic>
      <p:sp>
        <p:nvSpPr>
          <p:cNvPr id="4" name="Rectangle 3"/>
          <p:cNvSpPr/>
          <p:nvPr/>
        </p:nvSpPr>
        <p:spPr>
          <a:xfrm>
            <a:off x="5095087" y="1753738"/>
            <a:ext cx="3758633" cy="3139321"/>
          </a:xfrm>
          <a:prstGeom prst="rect">
            <a:avLst/>
          </a:prstGeom>
        </p:spPr>
        <p:txBody>
          <a:bodyPr wrap="square">
            <a:spAutoFit/>
          </a:bodyPr>
          <a:lstStyle/>
          <a:p>
            <a:r>
              <a:rPr lang="en-US" sz="1800" dirty="0">
                <a:latin typeface="Arial"/>
                <a:cs typeface="Arial"/>
              </a:rPr>
              <a:t>In reality, it is a hybrid manipulator, since it incorporates a four-bar (push-rod) linkage to drive the third joint. </a:t>
            </a:r>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Many </a:t>
            </a:r>
            <a:r>
              <a:rPr lang="en-US" sz="1800" dirty="0">
                <a:latin typeface="Arial"/>
                <a:cs typeface="Arial"/>
              </a:rPr>
              <a:t>industrial robots employ this type of construction because it allows the third motor to be mounted on the waist and therefore reduces the inertia of the manipulator. </a:t>
            </a:r>
            <a:endParaRPr lang="en-AU" sz="1800" dirty="0">
              <a:latin typeface="Arial"/>
              <a:cs typeface="Arial"/>
            </a:endParaRPr>
          </a:p>
        </p:txBody>
      </p:sp>
      <p:sp>
        <p:nvSpPr>
          <p:cNvPr id="5" name="Rectangle 4"/>
          <p:cNvSpPr/>
          <p:nvPr/>
        </p:nvSpPr>
        <p:spPr>
          <a:xfrm>
            <a:off x="1979989" y="6225354"/>
            <a:ext cx="789413" cy="369332"/>
          </a:xfrm>
          <a:prstGeom prst="rect">
            <a:avLst/>
          </a:prstGeom>
        </p:spPr>
        <p:txBody>
          <a:bodyPr wrap="square">
            <a:spAutoFit/>
          </a:bodyPr>
          <a:lstStyle/>
          <a:p>
            <a:pPr algn="ctr"/>
            <a:r>
              <a:rPr lang="en-US" sz="1800" dirty="0" smtClean="0">
                <a:latin typeface="Arial"/>
                <a:cs typeface="Arial"/>
              </a:rPr>
              <a:t>Fig</a:t>
            </a:r>
            <a:r>
              <a:rPr lang="en-US" sz="1800" dirty="0">
                <a:latin typeface="Arial"/>
                <a:cs typeface="Arial"/>
              </a:rPr>
              <a:t>.6</a:t>
            </a:r>
          </a:p>
        </p:txBody>
      </p:sp>
      <p:sp>
        <p:nvSpPr>
          <p:cNvPr id="6" name="TextBox 5"/>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7</a:t>
            </a:r>
          </a:p>
        </p:txBody>
      </p:sp>
    </p:spTree>
    <p:extLst>
      <p:ext uri="{BB962C8B-B14F-4D97-AF65-F5344CB8AC3E}">
        <p14:creationId xmlns:p14="http://schemas.microsoft.com/office/powerpoint/2010/main" val="393296183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4932" y="937188"/>
            <a:ext cx="7275570" cy="3416320"/>
          </a:xfrm>
          <a:prstGeom prst="rect">
            <a:avLst/>
          </a:prstGeom>
        </p:spPr>
        <p:txBody>
          <a:bodyPr wrap="square">
            <a:spAutoFit/>
          </a:bodyPr>
          <a:lstStyle/>
          <a:p>
            <a:r>
              <a:rPr lang="en-US" sz="1800" b="1" dirty="0">
                <a:latin typeface="Arial"/>
                <a:cs typeface="Arial"/>
              </a:rPr>
              <a:t>3. Classification by Drive </a:t>
            </a:r>
            <a:r>
              <a:rPr lang="en-US" sz="1800" b="1" dirty="0" smtClean="0">
                <a:latin typeface="Arial"/>
                <a:cs typeface="Arial"/>
              </a:rPr>
              <a:t>Technology</a:t>
            </a:r>
          </a:p>
          <a:p>
            <a:endParaRPr lang="en-AU" sz="1800" dirty="0">
              <a:latin typeface="Arial"/>
              <a:cs typeface="Arial"/>
            </a:endParaRPr>
          </a:p>
          <a:p>
            <a:r>
              <a:rPr lang="en-US" sz="1800" dirty="0">
                <a:latin typeface="Arial"/>
                <a:cs typeface="Arial"/>
              </a:rPr>
              <a:t>The three popular drive technologies are used in robots</a:t>
            </a:r>
            <a:r>
              <a:rPr lang="en-US" sz="1800" dirty="0" smtClean="0">
                <a:latin typeface="Arial"/>
                <a:cs typeface="Arial"/>
              </a:rPr>
              <a:t>:</a:t>
            </a:r>
          </a:p>
          <a:p>
            <a:endParaRPr lang="en-AU" sz="1800" dirty="0">
              <a:latin typeface="Arial"/>
              <a:cs typeface="Arial"/>
            </a:endParaRPr>
          </a:p>
          <a:p>
            <a:pPr marL="342900" lvl="0" indent="-342900">
              <a:buFont typeface="Arial"/>
              <a:buChar char="•"/>
            </a:pPr>
            <a:r>
              <a:rPr lang="en-US" sz="1800" dirty="0" smtClean="0">
                <a:latin typeface="Arial"/>
                <a:cs typeface="Arial"/>
              </a:rPr>
              <a:t>Electric</a:t>
            </a:r>
            <a:endParaRPr lang="en-AU" sz="1800" dirty="0">
              <a:latin typeface="Arial"/>
              <a:cs typeface="Arial"/>
            </a:endParaRPr>
          </a:p>
          <a:p>
            <a:pPr marL="342900" lvl="0" indent="-342900">
              <a:buFont typeface="Arial"/>
              <a:buChar char="•"/>
            </a:pPr>
            <a:r>
              <a:rPr lang="en-US" sz="1800" dirty="0" smtClean="0">
                <a:latin typeface="Arial"/>
                <a:cs typeface="Arial"/>
              </a:rPr>
              <a:t>Hydraulic</a:t>
            </a:r>
            <a:endParaRPr lang="en-AU" sz="1800" dirty="0">
              <a:latin typeface="Arial"/>
              <a:cs typeface="Arial"/>
            </a:endParaRPr>
          </a:p>
          <a:p>
            <a:pPr marL="342900" lvl="0" indent="-342900">
              <a:buFont typeface="Arial"/>
              <a:buChar char="•"/>
            </a:pPr>
            <a:r>
              <a:rPr lang="en-US" sz="1800" dirty="0" smtClean="0">
                <a:latin typeface="Arial"/>
                <a:cs typeface="Arial"/>
              </a:rPr>
              <a:t>pneumatic .</a:t>
            </a:r>
          </a:p>
          <a:p>
            <a:pPr marL="342900" lvl="0" indent="-342900">
              <a:buFont typeface="Arial"/>
              <a:buChar char="•"/>
            </a:pPr>
            <a:endParaRPr lang="en-AU" sz="1800" dirty="0">
              <a:latin typeface="Arial"/>
              <a:cs typeface="Arial"/>
            </a:endParaRPr>
          </a:p>
          <a:p>
            <a:r>
              <a:rPr lang="en-US" sz="1800" dirty="0">
                <a:latin typeface="Arial"/>
                <a:cs typeface="Arial"/>
              </a:rPr>
              <a:t>Most manipulators use either </a:t>
            </a:r>
            <a:r>
              <a:rPr lang="en-US" sz="1800" b="1" dirty="0">
                <a:latin typeface="Arial"/>
                <a:cs typeface="Arial"/>
              </a:rPr>
              <a:t>electric</a:t>
            </a:r>
            <a:r>
              <a:rPr lang="en-US" sz="1800" dirty="0">
                <a:latin typeface="Arial"/>
                <a:cs typeface="Arial"/>
              </a:rPr>
              <a:t> dc servomotors or stepper motors, because they are clean and relatively easy to control. </a:t>
            </a:r>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For </a:t>
            </a:r>
            <a:r>
              <a:rPr lang="en-US" sz="1800" dirty="0">
                <a:latin typeface="Arial"/>
                <a:cs typeface="Arial"/>
              </a:rPr>
              <a:t>example the Fanuc S-900W has an electric drive technology.</a:t>
            </a:r>
            <a:endParaRPr lang="en-AU" sz="1800" dirty="0">
              <a:latin typeface="Arial"/>
              <a:cs typeface="Arial"/>
            </a:endParaRPr>
          </a:p>
        </p:txBody>
      </p:sp>
      <p:sp>
        <p:nvSpPr>
          <p:cNvPr id="3" name="TextBox 2"/>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8</a:t>
            </a:r>
          </a:p>
        </p:txBody>
      </p:sp>
    </p:spTree>
    <p:extLst>
      <p:ext uri="{BB962C8B-B14F-4D97-AF65-F5344CB8AC3E}">
        <p14:creationId xmlns:p14="http://schemas.microsoft.com/office/powerpoint/2010/main" val="36142523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4214" y="407651"/>
            <a:ext cx="7542036" cy="646331"/>
          </a:xfrm>
          <a:prstGeom prst="rect">
            <a:avLst/>
          </a:prstGeom>
        </p:spPr>
        <p:txBody>
          <a:bodyPr wrap="square">
            <a:spAutoFit/>
          </a:bodyPr>
          <a:lstStyle/>
          <a:p>
            <a:r>
              <a:rPr lang="en-US" sz="1800" dirty="0">
                <a:latin typeface="Arial"/>
                <a:cs typeface="Arial"/>
              </a:rPr>
              <a:t>When high-speed and/or high-load-carrying capabilities are needed, </a:t>
            </a:r>
            <a:r>
              <a:rPr lang="en-US" sz="1800" b="1" dirty="0">
                <a:latin typeface="Arial"/>
                <a:cs typeface="Arial"/>
              </a:rPr>
              <a:t>hydraulic</a:t>
            </a:r>
            <a:r>
              <a:rPr lang="en-US" sz="1800" dirty="0">
                <a:latin typeface="Arial"/>
                <a:cs typeface="Arial"/>
              </a:rPr>
              <a:t> or </a:t>
            </a:r>
            <a:r>
              <a:rPr lang="en-US" sz="1800" b="1" dirty="0">
                <a:latin typeface="Arial"/>
                <a:cs typeface="Arial"/>
              </a:rPr>
              <a:t>pneumatic</a:t>
            </a:r>
            <a:r>
              <a:rPr lang="en-US" sz="1800" dirty="0">
                <a:latin typeface="Arial"/>
                <a:cs typeface="Arial"/>
              </a:rPr>
              <a:t> drive is preferred. </a:t>
            </a:r>
            <a:endParaRPr lang="en-AU" sz="1800" dirty="0">
              <a:latin typeface="Arial"/>
              <a:cs typeface="Arial"/>
            </a:endParaRPr>
          </a:p>
        </p:txBody>
      </p:sp>
      <p:pic>
        <p:nvPicPr>
          <p:cNvPr id="3" name="Picture 2" descr="IMAG0076.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986" t="17804" r="62854" b="38741"/>
          <a:stretch/>
        </p:blipFill>
        <p:spPr>
          <a:xfrm>
            <a:off x="681215" y="1190624"/>
            <a:ext cx="4544907" cy="4955975"/>
          </a:xfrm>
          <a:prstGeom prst="rect">
            <a:avLst/>
          </a:prstGeom>
        </p:spPr>
      </p:pic>
      <p:sp>
        <p:nvSpPr>
          <p:cNvPr id="4" name="Rectangle 3"/>
          <p:cNvSpPr/>
          <p:nvPr/>
        </p:nvSpPr>
        <p:spPr>
          <a:xfrm>
            <a:off x="5635626" y="1190624"/>
            <a:ext cx="3111500" cy="5078314"/>
          </a:xfrm>
          <a:prstGeom prst="rect">
            <a:avLst/>
          </a:prstGeom>
        </p:spPr>
        <p:txBody>
          <a:bodyPr wrap="square">
            <a:spAutoFit/>
          </a:bodyPr>
          <a:lstStyle/>
          <a:p>
            <a:r>
              <a:rPr lang="en-US" sz="1800" dirty="0">
                <a:latin typeface="Arial"/>
                <a:cs typeface="Arial"/>
              </a:rPr>
              <a:t>For example, the Stewart-Gough platform having a higher payload capacity has a hydraulic drive</a:t>
            </a:r>
            <a:r>
              <a:rPr lang="en-US" sz="1800" dirty="0" smtClean="0">
                <a:latin typeface="Arial"/>
                <a:cs typeface="Arial"/>
              </a:rPr>
              <a:t>.</a:t>
            </a:r>
          </a:p>
          <a:p>
            <a:endParaRPr lang="en-AU" sz="1800" dirty="0">
              <a:latin typeface="Arial"/>
              <a:cs typeface="Arial"/>
            </a:endParaRPr>
          </a:p>
          <a:p>
            <a:r>
              <a:rPr lang="en-US" sz="1800" dirty="0">
                <a:latin typeface="Arial"/>
                <a:cs typeface="Arial"/>
              </a:rPr>
              <a:t>A major disadvantage associated with the use of a hydraulic drive is the possibility of leaking oil</a:t>
            </a:r>
            <a:r>
              <a:rPr lang="en-US" sz="1800" dirty="0" smtClean="0">
                <a:latin typeface="Arial"/>
                <a:cs typeface="Arial"/>
              </a:rPr>
              <a:t>.</a:t>
            </a:r>
          </a:p>
          <a:p>
            <a:endParaRPr lang="en-US" sz="1800" dirty="0" smtClean="0">
              <a:latin typeface="Arial"/>
              <a:cs typeface="Arial"/>
            </a:endParaRPr>
          </a:p>
          <a:p>
            <a:r>
              <a:rPr lang="en-US" sz="1800" dirty="0" smtClean="0">
                <a:latin typeface="Arial"/>
                <a:cs typeface="Arial"/>
              </a:rPr>
              <a:t> </a:t>
            </a:r>
            <a:r>
              <a:rPr lang="en-US" sz="1800" dirty="0">
                <a:latin typeface="Arial"/>
                <a:cs typeface="Arial"/>
              </a:rPr>
              <a:t>A pneumatic drive is clean and </a:t>
            </a:r>
            <a:r>
              <a:rPr lang="en-US" sz="1800" dirty="0" err="1">
                <a:latin typeface="Arial"/>
                <a:cs typeface="Arial"/>
              </a:rPr>
              <a:t>fast,it</a:t>
            </a:r>
            <a:r>
              <a:rPr lang="en-US" sz="1800" dirty="0">
                <a:latin typeface="Arial"/>
                <a:cs typeface="Arial"/>
              </a:rPr>
              <a:t> is difficult to control because air is a compressible fluid. </a:t>
            </a:r>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For </a:t>
            </a:r>
            <a:r>
              <a:rPr lang="en-US" sz="1800" dirty="0">
                <a:latin typeface="Arial"/>
                <a:cs typeface="Arial"/>
              </a:rPr>
              <a:t>example, the Delta robot (Fig.7) has a pneumatic drive.</a:t>
            </a:r>
            <a:endParaRPr lang="en-AU" sz="1800" dirty="0">
              <a:latin typeface="Arial"/>
              <a:cs typeface="Arial"/>
            </a:endParaRPr>
          </a:p>
        </p:txBody>
      </p:sp>
      <p:sp>
        <p:nvSpPr>
          <p:cNvPr id="6" name="Rectangle 5"/>
          <p:cNvSpPr/>
          <p:nvPr/>
        </p:nvSpPr>
        <p:spPr>
          <a:xfrm>
            <a:off x="2445080" y="6259633"/>
            <a:ext cx="697840" cy="369332"/>
          </a:xfrm>
          <a:prstGeom prst="rect">
            <a:avLst/>
          </a:prstGeom>
        </p:spPr>
        <p:txBody>
          <a:bodyPr wrap="none">
            <a:spAutoFit/>
          </a:bodyPr>
          <a:lstStyle/>
          <a:p>
            <a:r>
              <a:rPr lang="en-US" sz="1800" dirty="0">
                <a:latin typeface="Arial"/>
                <a:cs typeface="Arial"/>
              </a:rPr>
              <a:t>Fig.7</a:t>
            </a:r>
            <a:endParaRPr lang="en-AU" sz="1800" dirty="0">
              <a:latin typeface="Arial"/>
              <a:cs typeface="Arial"/>
            </a:endParaRPr>
          </a:p>
        </p:txBody>
      </p:sp>
      <p:sp>
        <p:nvSpPr>
          <p:cNvPr id="7" name="TextBox 6"/>
          <p:cNvSpPr txBox="1"/>
          <p:nvPr/>
        </p:nvSpPr>
        <p:spPr>
          <a:xfrm>
            <a:off x="8596327" y="300788"/>
            <a:ext cx="313044" cy="369332"/>
          </a:xfrm>
          <a:prstGeom prst="rect">
            <a:avLst/>
          </a:prstGeom>
          <a:noFill/>
        </p:spPr>
        <p:txBody>
          <a:bodyPr wrap="none" rtlCol="0">
            <a:spAutoFit/>
          </a:bodyPr>
          <a:lstStyle/>
          <a:p>
            <a:r>
              <a:rPr lang="en-US" sz="1800" dirty="0">
                <a:latin typeface="Arial"/>
                <a:cs typeface="Arial"/>
              </a:rPr>
              <a:t>9</a:t>
            </a:r>
          </a:p>
        </p:txBody>
      </p:sp>
    </p:spTree>
    <p:extLst>
      <p:ext uri="{BB962C8B-B14F-4D97-AF65-F5344CB8AC3E}">
        <p14:creationId xmlns:p14="http://schemas.microsoft.com/office/powerpoint/2010/main" val="6876747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1243" y="738544"/>
            <a:ext cx="7717074" cy="5078314"/>
          </a:xfrm>
          <a:prstGeom prst="rect">
            <a:avLst/>
          </a:prstGeom>
        </p:spPr>
        <p:txBody>
          <a:bodyPr wrap="square">
            <a:spAutoFit/>
          </a:bodyPr>
          <a:lstStyle/>
          <a:p>
            <a:r>
              <a:rPr lang="en-US" sz="1800" b="1" dirty="0">
                <a:latin typeface="Arial"/>
                <a:cs typeface="Arial"/>
              </a:rPr>
              <a:t>4. Classification by Workspace </a:t>
            </a:r>
            <a:r>
              <a:rPr lang="en-US" sz="1800" b="1" dirty="0" smtClean="0">
                <a:latin typeface="Arial"/>
                <a:cs typeface="Arial"/>
              </a:rPr>
              <a:t>Geometry</a:t>
            </a:r>
          </a:p>
          <a:p>
            <a:endParaRPr lang="en-AU" sz="1800" dirty="0">
              <a:latin typeface="Arial"/>
              <a:cs typeface="Arial"/>
            </a:endParaRPr>
          </a:p>
          <a:p>
            <a:r>
              <a:rPr lang="en-US" sz="1800" dirty="0">
                <a:latin typeface="Arial"/>
                <a:cs typeface="Arial"/>
              </a:rPr>
              <a:t>The</a:t>
            </a:r>
            <a:r>
              <a:rPr lang="en-US" sz="1800" b="1" dirty="0">
                <a:latin typeface="Arial"/>
                <a:cs typeface="Arial"/>
              </a:rPr>
              <a:t> workspace</a:t>
            </a:r>
            <a:r>
              <a:rPr lang="en-US" sz="1800" dirty="0">
                <a:latin typeface="Arial"/>
                <a:cs typeface="Arial"/>
              </a:rPr>
              <a:t> of a manipulator is defined as the volume of space the end-effector can reach</a:t>
            </a:r>
            <a:r>
              <a:rPr lang="en-US" sz="1800" dirty="0" smtClean="0">
                <a:latin typeface="Arial"/>
                <a:cs typeface="Arial"/>
              </a:rPr>
              <a:t>.</a:t>
            </a:r>
          </a:p>
          <a:p>
            <a:endParaRPr lang="en-AU" sz="1800" dirty="0">
              <a:latin typeface="Arial"/>
              <a:cs typeface="Arial"/>
            </a:endParaRPr>
          </a:p>
          <a:p>
            <a:r>
              <a:rPr lang="en-US" sz="1800" dirty="0">
                <a:latin typeface="Arial"/>
                <a:cs typeface="Arial"/>
              </a:rPr>
              <a:t>Two different definition of workspace are frequently used</a:t>
            </a:r>
            <a:r>
              <a:rPr lang="en-US" sz="1800" dirty="0" smtClean="0">
                <a:latin typeface="Arial"/>
                <a:cs typeface="Arial"/>
              </a:rPr>
              <a:t>:</a:t>
            </a:r>
          </a:p>
          <a:p>
            <a:endParaRPr lang="en-AU" sz="1800" dirty="0">
              <a:latin typeface="Arial"/>
              <a:cs typeface="Arial"/>
            </a:endParaRPr>
          </a:p>
          <a:p>
            <a:pPr marL="285750" lvl="0" indent="-285750">
              <a:buFont typeface="Arial"/>
              <a:buChar char="•"/>
            </a:pPr>
            <a:r>
              <a:rPr lang="en-US" sz="1800" dirty="0" smtClean="0">
                <a:latin typeface="Arial"/>
                <a:cs typeface="Arial"/>
              </a:rPr>
              <a:t>a </a:t>
            </a:r>
            <a:r>
              <a:rPr lang="en-US" sz="1800" dirty="0">
                <a:latin typeface="Arial"/>
                <a:cs typeface="Arial"/>
              </a:rPr>
              <a:t>reachable </a:t>
            </a:r>
            <a:r>
              <a:rPr lang="en-US" sz="1800" dirty="0" smtClean="0">
                <a:latin typeface="Arial"/>
                <a:cs typeface="Arial"/>
              </a:rPr>
              <a:t>workspace</a:t>
            </a:r>
          </a:p>
          <a:p>
            <a:pPr marL="285750" lvl="0" indent="-285750">
              <a:buFont typeface="Arial"/>
              <a:buChar char="•"/>
            </a:pPr>
            <a:endParaRPr lang="en-AU" sz="1800" dirty="0">
              <a:latin typeface="Arial"/>
              <a:cs typeface="Arial"/>
            </a:endParaRPr>
          </a:p>
          <a:p>
            <a:pPr marL="285750" lvl="0" indent="-285750">
              <a:buFont typeface="Arial"/>
              <a:buChar char="•"/>
            </a:pPr>
            <a:r>
              <a:rPr lang="en-US" sz="1800" dirty="0">
                <a:latin typeface="Arial"/>
                <a:cs typeface="Arial"/>
              </a:rPr>
              <a:t>a dexterous workspace</a:t>
            </a:r>
            <a:r>
              <a:rPr lang="en-US" sz="1800" dirty="0" smtClean="0">
                <a:latin typeface="Arial"/>
                <a:cs typeface="Arial"/>
              </a:rPr>
              <a:t>.</a:t>
            </a:r>
          </a:p>
          <a:p>
            <a:pPr marL="285750" lvl="0" indent="-285750">
              <a:buFont typeface="Arial"/>
              <a:buChar char="•"/>
            </a:pPr>
            <a:endParaRPr lang="en-AU" sz="1800" dirty="0">
              <a:latin typeface="Arial"/>
              <a:cs typeface="Arial"/>
            </a:endParaRPr>
          </a:p>
          <a:p>
            <a:r>
              <a:rPr lang="en-US" sz="1800" dirty="0">
                <a:latin typeface="Arial"/>
                <a:cs typeface="Arial"/>
              </a:rPr>
              <a:t>A</a:t>
            </a:r>
            <a:r>
              <a:rPr lang="en-US" sz="1800" b="1" dirty="0">
                <a:latin typeface="Arial"/>
                <a:cs typeface="Arial"/>
              </a:rPr>
              <a:t> reachable workspace</a:t>
            </a:r>
            <a:r>
              <a:rPr lang="en-US" sz="1800" dirty="0">
                <a:latin typeface="Arial"/>
                <a:cs typeface="Arial"/>
              </a:rPr>
              <a:t> is the volume of space within which every point can be reached by the end-effector in at least one orientation</a:t>
            </a:r>
            <a:r>
              <a:rPr lang="en-US" sz="1800" dirty="0" smtClean="0">
                <a:latin typeface="Arial"/>
                <a:cs typeface="Arial"/>
              </a:rPr>
              <a:t>.</a:t>
            </a:r>
          </a:p>
          <a:p>
            <a:endParaRPr lang="en-AU" sz="1800" dirty="0">
              <a:latin typeface="Arial"/>
              <a:cs typeface="Arial"/>
            </a:endParaRPr>
          </a:p>
          <a:p>
            <a:r>
              <a:rPr lang="en-US" sz="1800" dirty="0">
                <a:latin typeface="Arial"/>
                <a:cs typeface="Arial"/>
              </a:rPr>
              <a:t>A </a:t>
            </a:r>
            <a:r>
              <a:rPr lang="en-US" sz="1800" b="1" dirty="0" err="1">
                <a:latin typeface="Arial"/>
                <a:cs typeface="Arial"/>
              </a:rPr>
              <a:t>dextrous</a:t>
            </a:r>
            <a:r>
              <a:rPr lang="en-US" sz="1800" b="1" dirty="0">
                <a:latin typeface="Arial"/>
                <a:cs typeface="Arial"/>
              </a:rPr>
              <a:t> workspace</a:t>
            </a:r>
            <a:r>
              <a:rPr lang="en-US" sz="1800" dirty="0">
                <a:latin typeface="Arial"/>
                <a:cs typeface="Arial"/>
              </a:rPr>
              <a:t> is the volume of space within which every point can be reached by the end-effector in all possible orientations</a:t>
            </a:r>
            <a:r>
              <a:rPr lang="en-US" sz="1800" dirty="0" smtClean="0">
                <a:latin typeface="Arial"/>
                <a:cs typeface="Arial"/>
              </a:rPr>
              <a:t>.</a:t>
            </a:r>
          </a:p>
          <a:p>
            <a:endParaRPr lang="en-AU" sz="1800" dirty="0">
              <a:latin typeface="Arial"/>
              <a:cs typeface="Arial"/>
            </a:endParaRPr>
          </a:p>
          <a:p>
            <a:r>
              <a:rPr lang="en-US" sz="1800" dirty="0">
                <a:latin typeface="Arial"/>
                <a:cs typeface="Arial"/>
              </a:rPr>
              <a:t>Clearly, the </a:t>
            </a:r>
            <a:r>
              <a:rPr lang="en-US" sz="1800" dirty="0" err="1">
                <a:latin typeface="Arial"/>
                <a:cs typeface="Arial"/>
              </a:rPr>
              <a:t>dextrous</a:t>
            </a:r>
            <a:r>
              <a:rPr lang="en-US" sz="1800" dirty="0">
                <a:latin typeface="Arial"/>
                <a:cs typeface="Arial"/>
              </a:rPr>
              <a:t> workspace is a subset of reachable workspace.</a:t>
            </a:r>
            <a:endParaRPr lang="en-AU" sz="1800" dirty="0">
              <a:latin typeface="Arial"/>
              <a:cs typeface="Arial"/>
            </a:endParaRPr>
          </a:p>
        </p:txBody>
      </p:sp>
      <p:sp>
        <p:nvSpPr>
          <p:cNvPr id="3" name="TextBox 2"/>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10</a:t>
            </a:r>
            <a:endParaRPr lang="en-US" sz="1800" dirty="0">
              <a:latin typeface="Arial"/>
              <a:cs typeface="Arial"/>
            </a:endParaRPr>
          </a:p>
        </p:txBody>
      </p:sp>
    </p:spTree>
    <p:extLst>
      <p:ext uri="{BB962C8B-B14F-4D97-AF65-F5344CB8AC3E}">
        <p14:creationId xmlns:p14="http://schemas.microsoft.com/office/powerpoint/2010/main" val="66803616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5343" y="519977"/>
            <a:ext cx="7827672" cy="646331"/>
          </a:xfrm>
          <a:prstGeom prst="rect">
            <a:avLst/>
          </a:prstGeom>
        </p:spPr>
        <p:txBody>
          <a:bodyPr wrap="square">
            <a:spAutoFit/>
          </a:bodyPr>
          <a:lstStyle/>
          <a:p>
            <a:r>
              <a:rPr lang="en-US" sz="1800" dirty="0">
                <a:latin typeface="Arial"/>
                <a:cs typeface="Arial"/>
              </a:rPr>
              <a:t>Many serial manipulators are designed with their first three moving links longer than the remaining links</a:t>
            </a:r>
            <a:r>
              <a:rPr lang="en-US" sz="1800" dirty="0" smtClean="0">
                <a:latin typeface="Arial"/>
                <a:cs typeface="Arial"/>
              </a:rPr>
              <a:t>. </a:t>
            </a:r>
            <a:endParaRPr lang="en-AU" sz="1800" dirty="0">
              <a:latin typeface="Arial"/>
              <a:cs typeface="Arial"/>
            </a:endParaRPr>
          </a:p>
        </p:txBody>
      </p:sp>
      <p:pic>
        <p:nvPicPr>
          <p:cNvPr id="3" name="Picture 2"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520337" y="1697249"/>
            <a:ext cx="4608453" cy="3849653"/>
          </a:xfrm>
          <a:prstGeom prst="rect">
            <a:avLst/>
          </a:prstGeom>
        </p:spPr>
      </p:pic>
      <p:sp>
        <p:nvSpPr>
          <p:cNvPr id="4" name="Rectangle 3"/>
          <p:cNvSpPr/>
          <p:nvPr/>
        </p:nvSpPr>
        <p:spPr>
          <a:xfrm>
            <a:off x="5131905" y="1317849"/>
            <a:ext cx="3574116" cy="3693319"/>
          </a:xfrm>
          <a:prstGeom prst="rect">
            <a:avLst/>
          </a:prstGeom>
        </p:spPr>
        <p:txBody>
          <a:bodyPr wrap="square">
            <a:spAutoFit/>
          </a:bodyPr>
          <a:lstStyle/>
          <a:p>
            <a:r>
              <a:rPr lang="en-US" sz="1800" dirty="0">
                <a:latin typeface="Arial"/>
                <a:cs typeface="Arial"/>
              </a:rPr>
              <a:t> Thus the first three links are used primarily for manipulating the position and the remaining links for controlling the orientation of the end-effectors</a:t>
            </a:r>
            <a:r>
              <a:rPr lang="en-US" sz="1800" dirty="0" smtClean="0">
                <a:latin typeface="Arial"/>
                <a:cs typeface="Arial"/>
              </a:rPr>
              <a:t>.</a:t>
            </a:r>
          </a:p>
          <a:p>
            <a:endParaRPr lang="en-US" sz="1800" dirty="0">
              <a:latin typeface="Arial"/>
              <a:cs typeface="Arial"/>
            </a:endParaRPr>
          </a:p>
          <a:p>
            <a:r>
              <a:rPr lang="en-US" sz="1800" dirty="0" smtClean="0">
                <a:latin typeface="Arial"/>
                <a:cs typeface="Arial"/>
              </a:rPr>
              <a:t> </a:t>
            </a:r>
            <a:r>
              <a:rPr lang="en-US" sz="1800" dirty="0">
                <a:latin typeface="Arial"/>
                <a:cs typeface="Arial"/>
              </a:rPr>
              <a:t>For example, the links 1,2 and 3 of the Fanuc robot (Fig.8) are used for manipulating the position and the remaining links 4,5 and 6 are used for controlling the orientation on of the end-effectors.</a:t>
            </a:r>
            <a:endParaRPr lang="en-AU" sz="1800" dirty="0">
              <a:latin typeface="Arial"/>
              <a:cs typeface="Arial"/>
            </a:endParaRPr>
          </a:p>
        </p:txBody>
      </p:sp>
      <p:sp>
        <p:nvSpPr>
          <p:cNvPr id="5" name="Rectangle 4"/>
          <p:cNvSpPr/>
          <p:nvPr/>
        </p:nvSpPr>
        <p:spPr>
          <a:xfrm>
            <a:off x="2179079" y="6075046"/>
            <a:ext cx="697840" cy="369332"/>
          </a:xfrm>
          <a:prstGeom prst="rect">
            <a:avLst/>
          </a:prstGeom>
        </p:spPr>
        <p:txBody>
          <a:bodyPr wrap="none">
            <a:spAutoFit/>
          </a:bodyPr>
          <a:lstStyle/>
          <a:p>
            <a:r>
              <a:rPr lang="en-US" sz="1800" dirty="0">
                <a:latin typeface="Arial"/>
                <a:cs typeface="Arial"/>
              </a:rPr>
              <a:t>Fig.8</a:t>
            </a:r>
            <a:endParaRPr lang="en-AU" sz="1800" dirty="0">
              <a:latin typeface="Arial"/>
              <a:cs typeface="Arial"/>
            </a:endParaRPr>
          </a:p>
        </p:txBody>
      </p:sp>
      <p:sp>
        <p:nvSpPr>
          <p:cNvPr id="6" name="TextBox 5"/>
          <p:cNvSpPr txBox="1"/>
          <p:nvPr/>
        </p:nvSpPr>
        <p:spPr>
          <a:xfrm>
            <a:off x="8596327" y="300788"/>
            <a:ext cx="424290" cy="369332"/>
          </a:xfrm>
          <a:prstGeom prst="rect">
            <a:avLst/>
          </a:prstGeom>
          <a:noFill/>
        </p:spPr>
        <p:txBody>
          <a:bodyPr wrap="none" rtlCol="0">
            <a:spAutoFit/>
          </a:bodyPr>
          <a:lstStyle/>
          <a:p>
            <a:r>
              <a:rPr lang="en-US" sz="1800" dirty="0" smtClean="0">
                <a:latin typeface="Arial"/>
                <a:cs typeface="Arial"/>
              </a:rPr>
              <a:t>11</a:t>
            </a:r>
            <a:endParaRPr lang="en-US" sz="1800" dirty="0">
              <a:latin typeface="Arial"/>
              <a:cs typeface="Arial"/>
            </a:endParaRPr>
          </a:p>
        </p:txBody>
      </p:sp>
    </p:spTree>
    <p:extLst>
      <p:ext uri="{BB962C8B-B14F-4D97-AF65-F5344CB8AC3E}">
        <p14:creationId xmlns:p14="http://schemas.microsoft.com/office/powerpoint/2010/main" val="2831247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000" y="391569"/>
            <a:ext cx="8032750" cy="1477328"/>
          </a:xfrm>
          <a:prstGeom prst="rect">
            <a:avLst/>
          </a:prstGeom>
        </p:spPr>
        <p:txBody>
          <a:bodyPr wrap="square">
            <a:spAutoFit/>
          </a:bodyPr>
          <a:lstStyle/>
          <a:p>
            <a:r>
              <a:rPr lang="en-US" sz="1800" dirty="0">
                <a:latin typeface="Arial"/>
                <a:cs typeface="Arial"/>
              </a:rPr>
              <a:t>For this reason the subassembly associated with the first three links is called the </a:t>
            </a:r>
            <a:r>
              <a:rPr lang="en-US" sz="1800" b="1" dirty="0">
                <a:latin typeface="Arial"/>
                <a:cs typeface="Arial"/>
              </a:rPr>
              <a:t>arm</a:t>
            </a:r>
            <a:r>
              <a:rPr lang="en-US" sz="1800" dirty="0">
                <a:latin typeface="Arial"/>
                <a:cs typeface="Arial"/>
              </a:rPr>
              <a:t> and the subassembly associated with remaining links is called the </a:t>
            </a:r>
            <a:r>
              <a:rPr lang="en-US" sz="1800" b="1" dirty="0">
                <a:latin typeface="Arial"/>
                <a:cs typeface="Arial"/>
              </a:rPr>
              <a:t>wrist</a:t>
            </a:r>
            <a:r>
              <a:rPr lang="en-US" sz="1800" dirty="0">
                <a:latin typeface="Arial"/>
                <a:cs typeface="Arial"/>
              </a:rPr>
              <a:t>. Except for redundant manipulators, the arm usually possesses 3 DOF while the wrist may have 1 to 3 DOF.</a:t>
            </a:r>
            <a:r>
              <a:rPr lang="en-AU" sz="1800" dirty="0">
                <a:latin typeface="Arial"/>
                <a:cs typeface="Arial"/>
              </a:rPr>
              <a:t> </a:t>
            </a:r>
          </a:p>
          <a:p>
            <a:endParaRPr lang="en-AU" sz="1800" dirty="0">
              <a:latin typeface="Arial"/>
              <a:cs typeface="Arial"/>
            </a:endParaRPr>
          </a:p>
        </p:txBody>
      </p:sp>
      <p:pic>
        <p:nvPicPr>
          <p:cNvPr id="3" name="Picture 2" descr="IMAG0046.PDF"/>
          <p:cNvPicPr>
            <a:picLocks noChangeAspect="1"/>
          </p:cNvPicPr>
          <p:nvPr/>
        </p:nvPicPr>
        <p:blipFill rotWithShape="1">
          <a:blip r:embed="rId2">
            <a:extLst>
              <a:ext uri="{28A0092B-C50C-407E-A947-70E740481C1C}">
                <a14:useLocalDpi xmlns:a14="http://schemas.microsoft.com/office/drawing/2010/main" val="0"/>
              </a:ext>
            </a:extLst>
          </a:blip>
          <a:srcRect l="44555" t="7601" r="25366" b="61075"/>
          <a:stretch/>
        </p:blipFill>
        <p:spPr>
          <a:xfrm rot="16200000">
            <a:off x="5142928" y="1070511"/>
            <a:ext cx="3137129" cy="4456856"/>
          </a:xfrm>
          <a:prstGeom prst="rect">
            <a:avLst/>
          </a:prstGeom>
        </p:spPr>
      </p:pic>
      <p:pic>
        <p:nvPicPr>
          <p:cNvPr id="4" name="Picture 3" descr="Screen Shot 2016-01-22 at 01.03.11.p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23154" t="4678" r="22642" b="13404"/>
          <a:stretch/>
        </p:blipFill>
        <p:spPr>
          <a:xfrm>
            <a:off x="393264" y="1730374"/>
            <a:ext cx="3923368" cy="3137130"/>
          </a:xfrm>
          <a:prstGeom prst="rect">
            <a:avLst/>
          </a:prstGeom>
        </p:spPr>
      </p:pic>
      <p:sp>
        <p:nvSpPr>
          <p:cNvPr id="5" name="Rectangle 4"/>
          <p:cNvSpPr/>
          <p:nvPr/>
        </p:nvSpPr>
        <p:spPr>
          <a:xfrm>
            <a:off x="5979051" y="4492049"/>
            <a:ext cx="697840" cy="369332"/>
          </a:xfrm>
          <a:prstGeom prst="rect">
            <a:avLst/>
          </a:prstGeom>
        </p:spPr>
        <p:txBody>
          <a:bodyPr wrap="none">
            <a:spAutoFit/>
          </a:bodyPr>
          <a:lstStyle/>
          <a:p>
            <a:r>
              <a:rPr lang="en-US" sz="1800" dirty="0">
                <a:latin typeface="Arial"/>
                <a:cs typeface="Arial"/>
              </a:rPr>
              <a:t>Fig.9</a:t>
            </a:r>
            <a:endParaRPr lang="en-AU" sz="1800" dirty="0">
              <a:latin typeface="Arial"/>
              <a:cs typeface="Arial"/>
            </a:endParaRPr>
          </a:p>
        </p:txBody>
      </p:sp>
      <p:sp>
        <p:nvSpPr>
          <p:cNvPr id="6" name="Rectangle 5"/>
          <p:cNvSpPr/>
          <p:nvPr/>
        </p:nvSpPr>
        <p:spPr>
          <a:xfrm>
            <a:off x="1876732" y="4498172"/>
            <a:ext cx="826218" cy="369332"/>
          </a:xfrm>
          <a:prstGeom prst="rect">
            <a:avLst/>
          </a:prstGeom>
        </p:spPr>
        <p:txBody>
          <a:bodyPr wrap="none">
            <a:spAutoFit/>
          </a:bodyPr>
          <a:lstStyle/>
          <a:p>
            <a:r>
              <a:rPr lang="en-US" sz="1800" dirty="0">
                <a:latin typeface="Arial"/>
                <a:cs typeface="Arial"/>
              </a:rPr>
              <a:t>Fig.10</a:t>
            </a:r>
            <a:endParaRPr lang="en-AU" sz="1800" dirty="0">
              <a:latin typeface="Arial"/>
              <a:cs typeface="Arial"/>
            </a:endParaRPr>
          </a:p>
        </p:txBody>
      </p:sp>
      <p:sp>
        <p:nvSpPr>
          <p:cNvPr id="7" name="Rectangle 6"/>
          <p:cNvSpPr/>
          <p:nvPr/>
        </p:nvSpPr>
        <p:spPr>
          <a:xfrm>
            <a:off x="393264" y="5089754"/>
            <a:ext cx="8546659" cy="1477328"/>
          </a:xfrm>
          <a:prstGeom prst="rect">
            <a:avLst/>
          </a:prstGeom>
        </p:spPr>
        <p:txBody>
          <a:bodyPr wrap="square">
            <a:spAutoFit/>
          </a:bodyPr>
          <a:lstStyle/>
          <a:p>
            <a:r>
              <a:rPr lang="en-US" sz="1800" dirty="0" smtClean="0">
                <a:latin typeface="Arial"/>
                <a:cs typeface="Arial"/>
              </a:rPr>
              <a:t>Furthermore</a:t>
            </a:r>
            <a:r>
              <a:rPr lang="en-US" sz="1800" dirty="0">
                <a:latin typeface="Arial"/>
                <a:cs typeface="Arial"/>
              </a:rPr>
              <a:t>, the wrist assembly is often designed with it's joint axes intersecting at a common point called the </a:t>
            </a:r>
            <a:r>
              <a:rPr lang="en-US" sz="1800" b="1" dirty="0">
                <a:latin typeface="Arial"/>
                <a:cs typeface="Arial"/>
              </a:rPr>
              <a:t>wrist center</a:t>
            </a:r>
            <a:r>
              <a:rPr lang="en-US" sz="1800" dirty="0">
                <a:latin typeface="Arial"/>
                <a:cs typeface="Arial"/>
              </a:rPr>
              <a:t>. </a:t>
            </a:r>
            <a:endParaRPr lang="en-US" sz="1800" dirty="0" smtClean="0">
              <a:latin typeface="Arial"/>
              <a:cs typeface="Arial"/>
            </a:endParaRPr>
          </a:p>
          <a:p>
            <a:r>
              <a:rPr lang="en-US" sz="1800" dirty="0" smtClean="0">
                <a:latin typeface="Arial"/>
                <a:cs typeface="Arial"/>
              </a:rPr>
              <a:t>Such </a:t>
            </a:r>
            <a:r>
              <a:rPr lang="en-US" sz="1800" dirty="0">
                <a:latin typeface="Arial"/>
                <a:cs typeface="Arial"/>
              </a:rPr>
              <a:t>a special arrangement leads to complete decoupling of position from the orientation </a:t>
            </a:r>
            <a:r>
              <a:rPr lang="en-US" sz="1800" dirty="0" smtClean="0">
                <a:latin typeface="Arial"/>
                <a:cs typeface="Arial"/>
              </a:rPr>
              <a:t>problem.</a:t>
            </a:r>
            <a:r>
              <a:rPr lang="en-AU" sz="1800" dirty="0" smtClean="0">
                <a:latin typeface="Arial"/>
                <a:cs typeface="Arial"/>
              </a:rPr>
              <a:t> </a:t>
            </a:r>
            <a:r>
              <a:rPr lang="en-US" sz="1800" dirty="0" smtClean="0">
                <a:latin typeface="Arial"/>
                <a:cs typeface="Arial"/>
              </a:rPr>
              <a:t>In </a:t>
            </a:r>
            <a:r>
              <a:rPr lang="en-US" sz="1800" dirty="0">
                <a:latin typeface="Arial"/>
                <a:cs typeface="Arial"/>
              </a:rPr>
              <a:t>Fig.9 and Fig.10 the kinematic structures of the wrist mechanism are shown.</a:t>
            </a:r>
            <a:endParaRPr lang="en-AU" sz="1800" dirty="0">
              <a:latin typeface="Arial"/>
              <a:cs typeface="Arial"/>
            </a:endParaRPr>
          </a:p>
        </p:txBody>
      </p:sp>
      <p:sp>
        <p:nvSpPr>
          <p:cNvPr id="8" name="TextBox 7"/>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12</a:t>
            </a:r>
            <a:endParaRPr lang="en-US" sz="1800" dirty="0">
              <a:latin typeface="Arial"/>
              <a:cs typeface="Arial"/>
            </a:endParaRPr>
          </a:p>
        </p:txBody>
      </p:sp>
    </p:spTree>
    <p:extLst>
      <p:ext uri="{BB962C8B-B14F-4D97-AF65-F5344CB8AC3E}">
        <p14:creationId xmlns:p14="http://schemas.microsoft.com/office/powerpoint/2010/main" val="123435534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3647" y="1106717"/>
            <a:ext cx="7965380" cy="3693319"/>
          </a:xfrm>
          <a:prstGeom prst="rect">
            <a:avLst/>
          </a:prstGeom>
        </p:spPr>
        <p:txBody>
          <a:bodyPr wrap="square">
            <a:spAutoFit/>
          </a:bodyPr>
          <a:lstStyle/>
          <a:p>
            <a:r>
              <a:rPr lang="en-US" sz="1800" dirty="0">
                <a:latin typeface="Arial"/>
                <a:cs typeface="Arial"/>
              </a:rPr>
              <a:t>The arm of the manipulator </a:t>
            </a:r>
            <a:r>
              <a:rPr lang="en-US" sz="1800" dirty="0" err="1">
                <a:latin typeface="Arial"/>
                <a:cs typeface="Arial"/>
              </a:rPr>
              <a:t>permitts</a:t>
            </a:r>
            <a:r>
              <a:rPr lang="en-US" sz="1800" dirty="0">
                <a:latin typeface="Arial"/>
                <a:cs typeface="Arial"/>
              </a:rPr>
              <a:t> to reach the wrist center to the predetermined point in the space</a:t>
            </a:r>
            <a:r>
              <a:rPr lang="en-US" sz="1800" dirty="0" smtClean="0">
                <a:latin typeface="Arial"/>
                <a:cs typeface="Arial"/>
              </a:rPr>
              <a:t>.</a:t>
            </a:r>
          </a:p>
          <a:p>
            <a:endParaRPr lang="en-AU" sz="1800" dirty="0">
              <a:latin typeface="Arial"/>
              <a:cs typeface="Arial"/>
            </a:endParaRPr>
          </a:p>
          <a:p>
            <a:r>
              <a:rPr lang="en-US" sz="1800" dirty="0">
                <a:latin typeface="Arial"/>
                <a:cs typeface="Arial"/>
              </a:rPr>
              <a:t>According to the kinematic structure of the arm the </a:t>
            </a:r>
            <a:endParaRPr lang="en-US" sz="1800" dirty="0" smtClean="0">
              <a:latin typeface="Arial"/>
              <a:cs typeface="Arial"/>
            </a:endParaRPr>
          </a:p>
          <a:p>
            <a:r>
              <a:rPr lang="en-US" sz="1800" dirty="0" smtClean="0">
                <a:latin typeface="Arial"/>
                <a:cs typeface="Arial"/>
              </a:rPr>
              <a:t>robots are </a:t>
            </a:r>
            <a:r>
              <a:rPr lang="en-US" sz="1800" dirty="0">
                <a:latin typeface="Arial"/>
                <a:cs typeface="Arial"/>
              </a:rPr>
              <a:t>subdivided </a:t>
            </a:r>
            <a:r>
              <a:rPr lang="en-US" sz="1800" dirty="0" smtClean="0">
                <a:latin typeface="Arial"/>
                <a:cs typeface="Arial"/>
              </a:rPr>
              <a:t>into</a:t>
            </a:r>
          </a:p>
          <a:p>
            <a:endParaRPr lang="en-AU" sz="1800" dirty="0">
              <a:latin typeface="Arial"/>
              <a:cs typeface="Arial"/>
            </a:endParaRPr>
          </a:p>
          <a:p>
            <a:pPr marL="342900" lvl="0" indent="-342900">
              <a:buFont typeface="+mj-lt"/>
              <a:buAutoNum type="arabicPeriod"/>
            </a:pPr>
            <a:r>
              <a:rPr lang="en-US" sz="1800" dirty="0" err="1">
                <a:latin typeface="Arial"/>
                <a:cs typeface="Arial"/>
              </a:rPr>
              <a:t>cartesian</a:t>
            </a:r>
            <a:r>
              <a:rPr lang="en-US" sz="1800" dirty="0">
                <a:latin typeface="Arial"/>
                <a:cs typeface="Arial"/>
              </a:rPr>
              <a:t> </a:t>
            </a:r>
            <a:r>
              <a:rPr lang="en-US" sz="1800" dirty="0" smtClean="0">
                <a:latin typeface="Arial"/>
                <a:cs typeface="Arial"/>
              </a:rPr>
              <a:t>robot</a:t>
            </a:r>
          </a:p>
          <a:p>
            <a:pPr marL="342900" lvl="0" indent="-342900">
              <a:buFont typeface="+mj-lt"/>
              <a:buAutoNum type="arabicPeriod"/>
            </a:pPr>
            <a:endParaRPr lang="en-AU" sz="1800" dirty="0">
              <a:latin typeface="Arial"/>
              <a:cs typeface="Arial"/>
            </a:endParaRPr>
          </a:p>
          <a:p>
            <a:pPr marL="342900" lvl="0" indent="-342900">
              <a:buFont typeface="+mj-lt"/>
              <a:buAutoNum type="arabicPeriod"/>
            </a:pPr>
            <a:r>
              <a:rPr lang="en-US" sz="1800" dirty="0">
                <a:latin typeface="Arial"/>
                <a:cs typeface="Arial"/>
              </a:rPr>
              <a:t>cylindrical </a:t>
            </a:r>
            <a:r>
              <a:rPr lang="en-US" sz="1800" dirty="0" smtClean="0">
                <a:latin typeface="Arial"/>
                <a:cs typeface="Arial"/>
              </a:rPr>
              <a:t>robot</a:t>
            </a:r>
          </a:p>
          <a:p>
            <a:pPr marL="342900" lvl="0" indent="-342900">
              <a:buFont typeface="+mj-lt"/>
              <a:buAutoNum type="arabicPeriod"/>
            </a:pPr>
            <a:endParaRPr lang="en-AU" sz="1800" dirty="0">
              <a:latin typeface="Arial"/>
              <a:cs typeface="Arial"/>
            </a:endParaRPr>
          </a:p>
          <a:p>
            <a:pPr marL="342900" lvl="0" indent="-342900">
              <a:buFont typeface="+mj-lt"/>
              <a:buAutoNum type="arabicPeriod"/>
            </a:pPr>
            <a:r>
              <a:rPr lang="en-US" sz="1800" dirty="0">
                <a:latin typeface="Arial"/>
                <a:cs typeface="Arial"/>
              </a:rPr>
              <a:t>spherical </a:t>
            </a:r>
            <a:r>
              <a:rPr lang="en-US" sz="1800" dirty="0" smtClean="0">
                <a:latin typeface="Arial"/>
                <a:cs typeface="Arial"/>
              </a:rPr>
              <a:t>robot</a:t>
            </a:r>
          </a:p>
          <a:p>
            <a:pPr marL="342900" lvl="0" indent="-342900">
              <a:buFont typeface="+mj-lt"/>
              <a:buAutoNum type="arabicPeriod"/>
            </a:pPr>
            <a:endParaRPr lang="en-AU" sz="1800" dirty="0">
              <a:latin typeface="Arial"/>
              <a:cs typeface="Arial"/>
            </a:endParaRPr>
          </a:p>
          <a:p>
            <a:pPr marL="342900" lvl="0" indent="-342900">
              <a:buFont typeface="+mj-lt"/>
              <a:buAutoNum type="arabicPeriod"/>
            </a:pPr>
            <a:r>
              <a:rPr lang="en-US" sz="1800" dirty="0">
                <a:latin typeface="Arial"/>
                <a:cs typeface="Arial"/>
              </a:rPr>
              <a:t>articulated robot.</a:t>
            </a:r>
            <a:endParaRPr lang="en-AU" sz="1800" dirty="0">
              <a:latin typeface="Arial"/>
              <a:cs typeface="Arial"/>
            </a:endParaRPr>
          </a:p>
        </p:txBody>
      </p:sp>
      <p:sp>
        <p:nvSpPr>
          <p:cNvPr id="3" name="TextBox 2"/>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13</a:t>
            </a:r>
            <a:endParaRPr lang="en-US" sz="1800" dirty="0">
              <a:latin typeface="Arial"/>
              <a:cs typeface="Arial"/>
            </a:endParaRPr>
          </a:p>
        </p:txBody>
      </p:sp>
    </p:spTree>
    <p:extLst>
      <p:ext uri="{BB962C8B-B14F-4D97-AF65-F5344CB8AC3E}">
        <p14:creationId xmlns:p14="http://schemas.microsoft.com/office/powerpoint/2010/main" val="17842979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70" y="280382"/>
            <a:ext cx="7946809" cy="6291836"/>
          </a:xfrm>
          <a:prstGeom prst="rect">
            <a:avLst/>
          </a:prstGeom>
        </p:spPr>
        <p:txBody>
          <a:bodyPr wrap="square">
            <a:spAutoFit/>
          </a:bodyPr>
          <a:lstStyle/>
          <a:p>
            <a:r>
              <a:rPr lang="en-US" dirty="0">
                <a:latin typeface="Arial"/>
                <a:cs typeface="Arial"/>
              </a:rPr>
              <a:t>A</a:t>
            </a:r>
            <a:r>
              <a:rPr lang="en-US" b="1" dirty="0">
                <a:latin typeface="Arial"/>
                <a:cs typeface="Arial"/>
              </a:rPr>
              <a:t> mechanical manipulator</a:t>
            </a:r>
            <a:r>
              <a:rPr lang="en-US" dirty="0">
                <a:latin typeface="Arial"/>
                <a:cs typeface="Arial"/>
              </a:rPr>
              <a:t> is made up of several links connected by joints (Fig.2)</a:t>
            </a:r>
            <a:r>
              <a:rPr lang="en-US" dirty="0" smtClean="0">
                <a:latin typeface="Arial"/>
                <a:cs typeface="Arial"/>
              </a:rPr>
              <a:t>.</a:t>
            </a: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smtClean="0">
              <a:latin typeface="Arial"/>
              <a:cs typeface="Arial"/>
            </a:endParaRPr>
          </a:p>
          <a:p>
            <a:endParaRPr lang="en-US" dirty="0">
              <a:latin typeface="Arial"/>
              <a:cs typeface="Arial"/>
            </a:endParaRPr>
          </a:p>
          <a:p>
            <a:endParaRPr lang="en-AU" dirty="0">
              <a:latin typeface="Arial"/>
              <a:cs typeface="Arial"/>
            </a:endParaRPr>
          </a:p>
          <a:p>
            <a:pPr algn="ctr"/>
            <a:endParaRPr lang="en-US" dirty="0" smtClean="0">
              <a:latin typeface="Arial"/>
              <a:cs typeface="Arial"/>
            </a:endParaRPr>
          </a:p>
          <a:p>
            <a:pPr algn="ctr"/>
            <a:endParaRPr lang="en-US" dirty="0" smtClean="0">
              <a:latin typeface="Arial"/>
              <a:cs typeface="Arial"/>
            </a:endParaRPr>
          </a:p>
          <a:p>
            <a:pPr algn="ctr"/>
            <a:endParaRPr lang="en-US" dirty="0">
              <a:latin typeface="Arial"/>
              <a:cs typeface="Arial"/>
            </a:endParaRPr>
          </a:p>
          <a:p>
            <a:pPr algn="ctr"/>
            <a:endParaRPr lang="en-US" dirty="0" smtClean="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en-US" dirty="0">
                <a:latin typeface="Arial"/>
                <a:cs typeface="Arial"/>
              </a:rPr>
              <a:t>.2</a:t>
            </a:r>
            <a:r>
              <a:rPr lang="en-US" dirty="0" smtClean="0">
                <a:latin typeface="Arial"/>
                <a:cs typeface="Arial"/>
              </a:rPr>
              <a:t>.</a:t>
            </a:r>
            <a:endParaRPr lang="en-AU" dirty="0">
              <a:latin typeface="Arial"/>
              <a:cs typeface="Arial"/>
            </a:endParaRPr>
          </a:p>
          <a:p>
            <a:pPr algn="just"/>
            <a:r>
              <a:rPr lang="en-US" dirty="0">
                <a:latin typeface="Arial"/>
                <a:cs typeface="Arial"/>
              </a:rPr>
              <a:t>The individual bodies that make up a manipulator or mechanism are called the </a:t>
            </a:r>
            <a:r>
              <a:rPr lang="en-US" b="1" dirty="0">
                <a:latin typeface="Arial"/>
                <a:cs typeface="Arial"/>
              </a:rPr>
              <a:t>members </a:t>
            </a:r>
            <a:r>
              <a:rPr lang="en-US" dirty="0">
                <a:latin typeface="Arial"/>
                <a:cs typeface="Arial"/>
              </a:rPr>
              <a:t>or </a:t>
            </a:r>
            <a:r>
              <a:rPr lang="en-US" b="1" dirty="0" smtClean="0">
                <a:latin typeface="Arial"/>
                <a:cs typeface="Arial"/>
              </a:rPr>
              <a:t>links</a:t>
            </a:r>
            <a:r>
              <a:rPr lang="en-US" dirty="0" smtClean="0">
                <a:latin typeface="Arial"/>
                <a:cs typeface="Arial"/>
              </a:rPr>
              <a:t>. </a:t>
            </a:r>
          </a:p>
          <a:p>
            <a:pPr algn="just"/>
            <a:r>
              <a:rPr lang="en-US" dirty="0" smtClean="0">
                <a:latin typeface="Arial"/>
                <a:cs typeface="Arial"/>
              </a:rPr>
              <a:t>Links </a:t>
            </a:r>
            <a:r>
              <a:rPr lang="en-US" dirty="0">
                <a:latin typeface="Arial"/>
                <a:cs typeface="Arial"/>
              </a:rPr>
              <a:t>in a manipulator are connected in pairs. The moving connection between two links is called a</a:t>
            </a:r>
            <a:r>
              <a:rPr lang="en-US" b="1" dirty="0">
                <a:latin typeface="Arial"/>
                <a:cs typeface="Arial"/>
              </a:rPr>
              <a:t> kinematic pair or </a:t>
            </a:r>
            <a:r>
              <a:rPr lang="en-US" dirty="0">
                <a:latin typeface="Arial"/>
                <a:cs typeface="Arial"/>
              </a:rPr>
              <a:t>a</a:t>
            </a:r>
            <a:r>
              <a:rPr lang="en-US" b="1" dirty="0">
                <a:latin typeface="Arial"/>
                <a:cs typeface="Arial"/>
              </a:rPr>
              <a:t> joint</a:t>
            </a:r>
            <a:r>
              <a:rPr lang="en-US" dirty="0">
                <a:latin typeface="Arial"/>
                <a:cs typeface="Arial"/>
              </a:rPr>
              <a:t>. If one of link rotates with respect to another then this joint is called a</a:t>
            </a:r>
            <a:r>
              <a:rPr lang="en-US" b="1" dirty="0">
                <a:latin typeface="Arial"/>
                <a:cs typeface="Arial"/>
              </a:rPr>
              <a:t> revolute joint</a:t>
            </a:r>
            <a:r>
              <a:rPr lang="en-US" dirty="0">
                <a:latin typeface="Arial"/>
                <a:cs typeface="Arial"/>
              </a:rPr>
              <a:t>. </a:t>
            </a:r>
            <a:endParaRPr lang="en-AU" dirty="0">
              <a:latin typeface="Arial"/>
              <a:cs typeface="Arial"/>
            </a:endParaRPr>
          </a:p>
        </p:txBody>
      </p:sp>
      <p:pic>
        <p:nvPicPr>
          <p:cNvPr id="5" name="Picture 4"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2521723" y="1127548"/>
            <a:ext cx="4067023" cy="3152167"/>
          </a:xfrm>
          <a:prstGeom prst="rect">
            <a:avLst/>
          </a:prstGeom>
        </p:spPr>
      </p:pic>
      <p:sp>
        <p:nvSpPr>
          <p:cNvPr id="4" name="TextBox 3"/>
          <p:cNvSpPr txBox="1"/>
          <p:nvPr/>
        </p:nvSpPr>
        <p:spPr>
          <a:xfrm>
            <a:off x="8596327" y="300788"/>
            <a:ext cx="313044" cy="369332"/>
          </a:xfrm>
          <a:prstGeom prst="rect">
            <a:avLst/>
          </a:prstGeom>
          <a:noFill/>
        </p:spPr>
        <p:txBody>
          <a:bodyPr wrap="none" rtlCol="0">
            <a:spAutoFit/>
          </a:bodyPr>
          <a:lstStyle/>
          <a:p>
            <a:r>
              <a:rPr lang="en-US" dirty="0">
                <a:latin typeface="Arial"/>
                <a:cs typeface="Arial"/>
              </a:rPr>
              <a:t>7</a:t>
            </a:r>
          </a:p>
        </p:txBody>
      </p:sp>
    </p:spTree>
    <p:extLst>
      <p:ext uri="{BB962C8B-B14F-4D97-AF65-F5344CB8AC3E}">
        <p14:creationId xmlns:p14="http://schemas.microsoft.com/office/powerpoint/2010/main" val="28866814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374" y="515809"/>
            <a:ext cx="7765538" cy="646331"/>
          </a:xfrm>
          <a:prstGeom prst="rect">
            <a:avLst/>
          </a:prstGeom>
        </p:spPr>
        <p:txBody>
          <a:bodyPr wrap="square">
            <a:spAutoFit/>
          </a:bodyPr>
          <a:lstStyle/>
          <a:p>
            <a:r>
              <a:rPr lang="en-US" sz="1800" dirty="0">
                <a:latin typeface="Arial"/>
                <a:cs typeface="Arial"/>
              </a:rPr>
              <a:t>The wrist center of the Cartesian robot can be described by three Cartesian coordinates associated with three prismatic joints (Fig.11)</a:t>
            </a:r>
            <a:r>
              <a:rPr lang="en-US" sz="1800" dirty="0" smtClean="0">
                <a:latin typeface="Arial"/>
                <a:cs typeface="Arial"/>
              </a:rPr>
              <a:t>.</a:t>
            </a:r>
            <a:endParaRPr lang="en-AU" sz="1800" dirty="0">
              <a:latin typeface="Arial"/>
              <a:cs typeface="Arial"/>
            </a:endParaRPr>
          </a:p>
        </p:txBody>
      </p:sp>
      <p:pic>
        <p:nvPicPr>
          <p:cNvPr id="3" name="Picture 2" descr="Screen Shot 2016-01-22 at 01.03.59.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858" r="22683" b="18596"/>
          <a:stretch/>
        </p:blipFill>
        <p:spPr>
          <a:xfrm>
            <a:off x="4143017" y="1512171"/>
            <a:ext cx="4256993" cy="3452143"/>
          </a:xfrm>
          <a:prstGeom prst="rect">
            <a:avLst/>
          </a:prstGeom>
        </p:spPr>
      </p:pic>
      <p:sp>
        <p:nvSpPr>
          <p:cNvPr id="4" name="Rectangle 3"/>
          <p:cNvSpPr/>
          <p:nvPr/>
        </p:nvSpPr>
        <p:spPr>
          <a:xfrm>
            <a:off x="5905539" y="4997488"/>
            <a:ext cx="826218" cy="369332"/>
          </a:xfrm>
          <a:prstGeom prst="rect">
            <a:avLst/>
          </a:prstGeom>
        </p:spPr>
        <p:txBody>
          <a:bodyPr wrap="none">
            <a:spAutoFit/>
          </a:bodyPr>
          <a:lstStyle/>
          <a:p>
            <a:r>
              <a:rPr lang="en-US" sz="1800" dirty="0">
                <a:latin typeface="Arial"/>
                <a:cs typeface="Arial"/>
              </a:rPr>
              <a:t>Fig.12</a:t>
            </a:r>
            <a:endParaRPr lang="en-AU" sz="1800" dirty="0">
              <a:latin typeface="Arial"/>
              <a:cs typeface="Arial"/>
            </a:endParaRPr>
          </a:p>
        </p:txBody>
      </p:sp>
      <p:sp>
        <p:nvSpPr>
          <p:cNvPr id="5" name="Rectangle 4"/>
          <p:cNvSpPr/>
          <p:nvPr/>
        </p:nvSpPr>
        <p:spPr>
          <a:xfrm>
            <a:off x="841374" y="5858372"/>
            <a:ext cx="7558636" cy="369332"/>
          </a:xfrm>
          <a:prstGeom prst="rect">
            <a:avLst/>
          </a:prstGeom>
        </p:spPr>
        <p:txBody>
          <a:bodyPr wrap="square">
            <a:spAutoFit/>
          </a:bodyPr>
          <a:lstStyle/>
          <a:p>
            <a:r>
              <a:rPr lang="en-US" sz="1800" dirty="0">
                <a:latin typeface="Arial"/>
                <a:cs typeface="Arial"/>
              </a:rPr>
              <a:t>A kinematic structure of a Cartesian robot is shown in Fig.12.</a:t>
            </a:r>
            <a:endParaRPr lang="en-AU" sz="1800" dirty="0">
              <a:latin typeface="Arial"/>
              <a:cs typeface="Arial"/>
            </a:endParaRPr>
          </a:p>
        </p:txBody>
      </p:sp>
      <p:sp>
        <p:nvSpPr>
          <p:cNvPr id="6" name="Rectangle 5"/>
          <p:cNvSpPr/>
          <p:nvPr/>
        </p:nvSpPr>
        <p:spPr>
          <a:xfrm>
            <a:off x="1448744" y="4997488"/>
            <a:ext cx="1194068" cy="369332"/>
          </a:xfrm>
          <a:prstGeom prst="rect">
            <a:avLst/>
          </a:prstGeom>
        </p:spPr>
        <p:txBody>
          <a:bodyPr wrap="square">
            <a:spAutoFit/>
          </a:bodyPr>
          <a:lstStyle/>
          <a:p>
            <a:pPr algn="ctr"/>
            <a:r>
              <a:rPr lang="en-US" sz="1800" dirty="0" smtClean="0">
                <a:latin typeface="Arial"/>
                <a:cs typeface="Arial"/>
              </a:rPr>
              <a:t>Fig</a:t>
            </a:r>
            <a:r>
              <a:rPr lang="en-US" sz="1800" dirty="0">
                <a:latin typeface="Arial"/>
                <a:cs typeface="Arial"/>
              </a:rPr>
              <a:t>.11</a:t>
            </a:r>
            <a:endParaRPr lang="en-AU" sz="1800" dirty="0">
              <a:latin typeface="Arial"/>
              <a:cs typeface="Arial"/>
            </a:endParaRPr>
          </a:p>
        </p:txBody>
      </p:sp>
      <p:pic>
        <p:nvPicPr>
          <p:cNvPr id="7" name="Picture 6" descr="Screen Shot 2016-01-23 at 13.16.57.png"/>
          <p:cNvPicPr>
            <a:picLocks noChangeAspect="1"/>
          </p:cNvPicPr>
          <p:nvPr/>
        </p:nvPicPr>
        <p:blipFill rotWithShape="1">
          <a:blip r:embed="rId4">
            <a:extLst>
              <a:ext uri="{28A0092B-C50C-407E-A947-70E740481C1C}">
                <a14:useLocalDpi xmlns:a14="http://schemas.microsoft.com/office/drawing/2010/main" val="0"/>
              </a:ext>
            </a:extLst>
          </a:blip>
          <a:srcRect l="7875" t="4403" r="8882"/>
          <a:stretch/>
        </p:blipFill>
        <p:spPr>
          <a:xfrm>
            <a:off x="628633" y="1502487"/>
            <a:ext cx="2950709" cy="3461827"/>
          </a:xfrm>
          <a:prstGeom prst="rect">
            <a:avLst/>
          </a:prstGeom>
        </p:spPr>
      </p:pic>
      <p:sp>
        <p:nvSpPr>
          <p:cNvPr id="8" name="TextBox 7"/>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14</a:t>
            </a:r>
            <a:endParaRPr lang="en-US" sz="1800" dirty="0">
              <a:latin typeface="Arial"/>
              <a:cs typeface="Arial"/>
            </a:endParaRPr>
          </a:p>
        </p:txBody>
      </p:sp>
    </p:spTree>
    <p:extLst>
      <p:ext uri="{BB962C8B-B14F-4D97-AF65-F5344CB8AC3E}">
        <p14:creationId xmlns:p14="http://schemas.microsoft.com/office/powerpoint/2010/main" val="31539331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8375" y="806600"/>
            <a:ext cx="7248028" cy="646331"/>
          </a:xfrm>
          <a:prstGeom prst="rect">
            <a:avLst/>
          </a:prstGeom>
        </p:spPr>
        <p:txBody>
          <a:bodyPr wrap="square">
            <a:spAutoFit/>
          </a:bodyPr>
          <a:lstStyle/>
          <a:p>
            <a:r>
              <a:rPr lang="en-US" sz="1800" dirty="0">
                <a:latin typeface="Arial"/>
                <a:cs typeface="Arial"/>
              </a:rPr>
              <a:t>A Cartesian robot has </a:t>
            </a:r>
            <a:r>
              <a:rPr lang="en-US" sz="1800" i="1" dirty="0">
                <a:latin typeface="Arial"/>
                <a:cs typeface="Arial"/>
              </a:rPr>
              <a:t>PPP</a:t>
            </a:r>
            <a:r>
              <a:rPr lang="en-US" sz="1800" dirty="0">
                <a:latin typeface="Arial"/>
                <a:cs typeface="Arial"/>
              </a:rPr>
              <a:t> structure, where </a:t>
            </a:r>
            <a:r>
              <a:rPr lang="en-US" sz="1800" i="1" dirty="0">
                <a:latin typeface="Arial"/>
                <a:cs typeface="Arial"/>
              </a:rPr>
              <a:t>P</a:t>
            </a:r>
            <a:r>
              <a:rPr lang="en-US" sz="1800" dirty="0">
                <a:latin typeface="Arial"/>
                <a:cs typeface="Arial"/>
              </a:rPr>
              <a:t> is a prismatic joint.</a:t>
            </a:r>
            <a:endParaRPr lang="en-AU" sz="1800" dirty="0">
              <a:latin typeface="Arial"/>
              <a:cs typeface="Arial"/>
            </a:endParaRPr>
          </a:p>
          <a:p>
            <a:r>
              <a:rPr lang="en-US" sz="1800" dirty="0">
                <a:latin typeface="Arial"/>
                <a:cs typeface="Arial"/>
              </a:rPr>
              <a:t>The workspace of the Cartesian robot is rectangular box (Fig.13)</a:t>
            </a:r>
            <a:r>
              <a:rPr lang="en-US" sz="1800" dirty="0" smtClean="0">
                <a:latin typeface="Arial"/>
                <a:cs typeface="Arial"/>
              </a:rPr>
              <a:t>.</a:t>
            </a:r>
            <a:endParaRPr lang="en-AU" sz="1800" dirty="0">
              <a:latin typeface="Arial"/>
              <a:cs typeface="Arial"/>
            </a:endParaRPr>
          </a:p>
        </p:txBody>
      </p:sp>
      <p:pic>
        <p:nvPicPr>
          <p:cNvPr id="3" name="Picture 2" descr="Screen Shot 2016-01-22 at 01.04.25.png"/>
          <p:cNvPicPr>
            <a:picLocks noChangeAspect="1"/>
          </p:cNvPicPr>
          <p:nvPr/>
        </p:nvPicPr>
        <p:blipFill rotWithShape="1">
          <a:blip r:embed="rId2">
            <a:extLst>
              <a:ext uri="{28A0092B-C50C-407E-A947-70E740481C1C}">
                <a14:useLocalDpi xmlns:a14="http://schemas.microsoft.com/office/drawing/2010/main" val="0"/>
              </a:ext>
            </a:extLst>
          </a:blip>
          <a:srcRect l="15473" r="8949" b="15008"/>
          <a:stretch/>
        </p:blipFill>
        <p:spPr>
          <a:xfrm>
            <a:off x="1575957" y="1820640"/>
            <a:ext cx="5744102" cy="3600894"/>
          </a:xfrm>
          <a:prstGeom prst="rect">
            <a:avLst/>
          </a:prstGeom>
        </p:spPr>
      </p:pic>
      <p:sp>
        <p:nvSpPr>
          <p:cNvPr id="4" name="Rectangle 3"/>
          <p:cNvSpPr/>
          <p:nvPr/>
        </p:nvSpPr>
        <p:spPr>
          <a:xfrm>
            <a:off x="3844894" y="5468005"/>
            <a:ext cx="826218" cy="369332"/>
          </a:xfrm>
          <a:prstGeom prst="rect">
            <a:avLst/>
          </a:prstGeom>
        </p:spPr>
        <p:txBody>
          <a:bodyPr wrap="none">
            <a:spAutoFit/>
          </a:bodyPr>
          <a:lstStyle/>
          <a:p>
            <a:r>
              <a:rPr lang="en-US" sz="1800" dirty="0">
                <a:latin typeface="Arial"/>
                <a:cs typeface="Arial"/>
              </a:rPr>
              <a:t>Fig.13</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15</a:t>
            </a:r>
            <a:endParaRPr lang="en-US" sz="1800" dirty="0">
              <a:latin typeface="Arial"/>
              <a:cs typeface="Arial"/>
            </a:endParaRPr>
          </a:p>
        </p:txBody>
      </p:sp>
    </p:spTree>
    <p:extLst>
      <p:ext uri="{BB962C8B-B14F-4D97-AF65-F5344CB8AC3E}">
        <p14:creationId xmlns:p14="http://schemas.microsoft.com/office/powerpoint/2010/main" val="419254924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0565" y="830600"/>
            <a:ext cx="7580046" cy="1292662"/>
          </a:xfrm>
          <a:prstGeom prst="rect">
            <a:avLst/>
          </a:prstGeom>
        </p:spPr>
        <p:txBody>
          <a:bodyPr wrap="square">
            <a:spAutoFit/>
          </a:bodyPr>
          <a:lstStyle/>
          <a:p>
            <a:r>
              <a:rPr lang="en-US" sz="1800" dirty="0">
                <a:latin typeface="Arial"/>
                <a:cs typeface="Arial"/>
              </a:rPr>
              <a:t>The Epson Cartesian Robot (Fig.14) is an example of a Cartesian Robot.</a:t>
            </a:r>
            <a:endParaRPr lang="en-AU" sz="1800" dirty="0">
              <a:latin typeface="Arial"/>
              <a:cs typeface="Arial"/>
            </a:endParaRPr>
          </a:p>
          <a:p>
            <a:r>
              <a:rPr lang="en-US" sz="1800" dirty="0" smtClean="0">
                <a:latin typeface="Arial"/>
                <a:cs typeface="Arial"/>
              </a:rPr>
              <a:t>When </a:t>
            </a:r>
            <a:r>
              <a:rPr lang="en-US" sz="1800" dirty="0">
                <a:latin typeface="Arial"/>
                <a:cs typeface="Arial"/>
              </a:rPr>
              <a:t>a Cartesian robot is mounted on rails above its workspace, it is called a </a:t>
            </a:r>
            <a:r>
              <a:rPr lang="en-US" sz="1800" b="1" dirty="0">
                <a:latin typeface="Arial"/>
                <a:cs typeface="Arial"/>
              </a:rPr>
              <a:t>gantry robot.</a:t>
            </a:r>
            <a:endParaRPr lang="en-AU" sz="1800" dirty="0">
              <a:latin typeface="Arial"/>
              <a:cs typeface="Arial"/>
            </a:endParaRPr>
          </a:p>
          <a:p>
            <a:r>
              <a:rPr lang="en-US" dirty="0"/>
              <a:t> </a:t>
            </a:r>
            <a:endParaRPr lang="en-AU" dirty="0"/>
          </a:p>
        </p:txBody>
      </p:sp>
      <p:pic>
        <p:nvPicPr>
          <p:cNvPr id="4" name="Picture 3" descr="Screen Shot 2016-01-22 at 01.05.04.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669" t="9855" r="17583" b="8007"/>
          <a:stretch/>
        </p:blipFill>
        <p:spPr>
          <a:xfrm>
            <a:off x="1940488" y="2059850"/>
            <a:ext cx="5263395" cy="3442387"/>
          </a:xfrm>
          <a:prstGeom prst="rect">
            <a:avLst/>
          </a:prstGeom>
        </p:spPr>
      </p:pic>
      <p:sp>
        <p:nvSpPr>
          <p:cNvPr id="3" name="Rectangle 2"/>
          <p:cNvSpPr/>
          <p:nvPr/>
        </p:nvSpPr>
        <p:spPr>
          <a:xfrm>
            <a:off x="4082567" y="5737885"/>
            <a:ext cx="826218" cy="369332"/>
          </a:xfrm>
          <a:prstGeom prst="rect">
            <a:avLst/>
          </a:prstGeom>
        </p:spPr>
        <p:txBody>
          <a:bodyPr wrap="none">
            <a:spAutoFit/>
          </a:bodyPr>
          <a:lstStyle/>
          <a:p>
            <a:r>
              <a:rPr lang="en-US" sz="1800" dirty="0">
                <a:latin typeface="Arial"/>
                <a:cs typeface="Arial"/>
              </a:rPr>
              <a:t>Fig.14</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16</a:t>
            </a:r>
            <a:endParaRPr lang="en-US" sz="1800" dirty="0">
              <a:latin typeface="Arial"/>
              <a:cs typeface="Arial"/>
            </a:endParaRPr>
          </a:p>
        </p:txBody>
      </p:sp>
    </p:spTree>
    <p:extLst>
      <p:ext uri="{BB962C8B-B14F-4D97-AF65-F5344CB8AC3E}">
        <p14:creationId xmlns:p14="http://schemas.microsoft.com/office/powerpoint/2010/main" val="292153878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00124" y="573634"/>
            <a:ext cx="7353983" cy="1200329"/>
          </a:xfrm>
          <a:prstGeom prst="rect">
            <a:avLst/>
          </a:prstGeom>
        </p:spPr>
        <p:txBody>
          <a:bodyPr wrap="square">
            <a:spAutoFit/>
          </a:bodyPr>
          <a:lstStyle/>
          <a:p>
            <a:r>
              <a:rPr lang="en-US" sz="1800" dirty="0">
                <a:latin typeface="Arial"/>
                <a:cs typeface="Arial"/>
              </a:rPr>
              <a:t>If either the first or second prismatic joint of a Cartesian robot is replaced by a revolute joint this root is called a</a:t>
            </a:r>
            <a:r>
              <a:rPr lang="en-US" sz="1800" b="1" dirty="0">
                <a:latin typeface="Arial"/>
                <a:cs typeface="Arial"/>
              </a:rPr>
              <a:t> cylindrical robot</a:t>
            </a:r>
            <a:r>
              <a:rPr lang="en-US" sz="1800" dirty="0">
                <a:latin typeface="Arial"/>
                <a:cs typeface="Arial"/>
              </a:rPr>
              <a:t> </a:t>
            </a:r>
            <a:endParaRPr lang="en-AU" sz="1800" dirty="0">
              <a:latin typeface="Arial"/>
              <a:cs typeface="Arial"/>
            </a:endParaRPr>
          </a:p>
          <a:p>
            <a:r>
              <a:rPr lang="en-US" sz="1800" dirty="0">
                <a:latin typeface="Arial"/>
                <a:cs typeface="Arial"/>
              </a:rPr>
              <a:t>In Fig.15 a cylindrical robot’s kinematic structure is shown when the first prismatic joint of a Cartesian robot is replaced by a revolute joint</a:t>
            </a:r>
            <a:r>
              <a:rPr lang="en-US" sz="1800" dirty="0" smtClean="0">
                <a:latin typeface="Arial"/>
                <a:cs typeface="Arial"/>
              </a:rPr>
              <a:t>.</a:t>
            </a:r>
            <a:endParaRPr lang="en-AU" sz="1800" dirty="0">
              <a:latin typeface="Arial"/>
              <a:cs typeface="Arial"/>
            </a:endParaRPr>
          </a:p>
        </p:txBody>
      </p:sp>
      <p:pic>
        <p:nvPicPr>
          <p:cNvPr id="3" name="Picture 2" descr="Screen Shot 2016-01-22 at 01.05.43.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35" r="5300" b="4618"/>
          <a:stretch/>
        </p:blipFill>
        <p:spPr>
          <a:xfrm>
            <a:off x="2547521" y="1946560"/>
            <a:ext cx="4245912" cy="3893416"/>
          </a:xfrm>
          <a:prstGeom prst="rect">
            <a:avLst/>
          </a:prstGeom>
          <a:noFill/>
          <a:ln>
            <a:noFill/>
          </a:ln>
        </p:spPr>
      </p:pic>
      <p:sp>
        <p:nvSpPr>
          <p:cNvPr id="4" name="Rectangle 3"/>
          <p:cNvSpPr/>
          <p:nvPr/>
        </p:nvSpPr>
        <p:spPr>
          <a:xfrm>
            <a:off x="4375956" y="5881442"/>
            <a:ext cx="826218" cy="369332"/>
          </a:xfrm>
          <a:prstGeom prst="rect">
            <a:avLst/>
          </a:prstGeom>
        </p:spPr>
        <p:txBody>
          <a:bodyPr wrap="none">
            <a:spAutoFit/>
          </a:bodyPr>
          <a:lstStyle/>
          <a:p>
            <a:r>
              <a:rPr lang="en-US" sz="1800" dirty="0">
                <a:latin typeface="Arial"/>
                <a:cs typeface="Arial"/>
              </a:rPr>
              <a:t>Fig.15</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17</a:t>
            </a:r>
            <a:endParaRPr lang="en-US" sz="1800" dirty="0">
              <a:latin typeface="Arial"/>
              <a:cs typeface="Arial"/>
            </a:endParaRPr>
          </a:p>
        </p:txBody>
      </p:sp>
    </p:spTree>
    <p:extLst>
      <p:ext uri="{BB962C8B-B14F-4D97-AF65-F5344CB8AC3E}">
        <p14:creationId xmlns:p14="http://schemas.microsoft.com/office/powerpoint/2010/main" val="415793595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374" y="462509"/>
            <a:ext cx="7711641" cy="5909311"/>
          </a:xfrm>
          <a:prstGeom prst="rect">
            <a:avLst/>
          </a:prstGeom>
        </p:spPr>
        <p:txBody>
          <a:bodyPr wrap="square">
            <a:spAutoFit/>
          </a:bodyPr>
          <a:lstStyle/>
          <a:p>
            <a:r>
              <a:rPr lang="en-US" sz="1800" dirty="0">
                <a:latin typeface="Arial"/>
                <a:cs typeface="Arial"/>
              </a:rPr>
              <a:t>In Fig.16 a cylindrical robot’s kinematic structure is shown when the second prismatic joint of a Cartesian robot is replaced by a revolute joint</a:t>
            </a:r>
            <a:r>
              <a:rPr lang="en-US" sz="1800" dirty="0" smtClean="0">
                <a:latin typeface="Arial"/>
                <a:cs typeface="Arial"/>
              </a:rPr>
              <a:t>.</a:t>
            </a:r>
            <a:endParaRPr lang="ru-RU" sz="1800" dirty="0" smtClean="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smtClean="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a:latin typeface="Arial"/>
              <a:cs typeface="Arial"/>
            </a:endParaRPr>
          </a:p>
          <a:p>
            <a:endParaRPr lang="ru-RU" sz="1800" dirty="0">
              <a:latin typeface="Arial"/>
              <a:cs typeface="Arial"/>
            </a:endParaRPr>
          </a:p>
          <a:p>
            <a:endParaRPr lang="ru-RU" sz="1800" dirty="0" smtClean="0">
              <a:latin typeface="Arial"/>
              <a:cs typeface="Arial"/>
            </a:endParaRPr>
          </a:p>
          <a:p>
            <a:endParaRPr lang="ru-RU" sz="1800" dirty="0" smtClean="0">
              <a:latin typeface="Arial"/>
              <a:cs typeface="Arial"/>
            </a:endParaRPr>
          </a:p>
          <a:p>
            <a:endParaRPr lang="ru-RU" sz="1800" dirty="0" smtClean="0">
              <a:latin typeface="Arial"/>
              <a:cs typeface="Arial"/>
            </a:endParaRPr>
          </a:p>
          <a:p>
            <a:endParaRPr lang="en-AU" sz="1800" dirty="0">
              <a:latin typeface="Arial"/>
              <a:cs typeface="Arial"/>
            </a:endParaRPr>
          </a:p>
          <a:p>
            <a:r>
              <a:rPr lang="en-US" sz="1800" dirty="0" smtClean="0">
                <a:latin typeface="Arial"/>
                <a:cs typeface="Arial"/>
              </a:rPr>
              <a:t>The </a:t>
            </a:r>
            <a:r>
              <a:rPr lang="en-US" sz="1800" dirty="0">
                <a:latin typeface="Arial"/>
                <a:cs typeface="Arial"/>
              </a:rPr>
              <a:t>workspace of a cylindrical robot is confirmed by two concentric cylinders of finite length (Fig .15 and Fig.16).</a:t>
            </a:r>
            <a:endParaRPr lang="en-AU" sz="1800" dirty="0">
              <a:latin typeface="Arial"/>
              <a:cs typeface="Arial"/>
            </a:endParaRPr>
          </a:p>
        </p:txBody>
      </p:sp>
      <p:pic>
        <p:nvPicPr>
          <p:cNvPr id="5" name="Picture 4" descr="Screen Shot 2016-01-22 at 01.05.43.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435" r="5300" b="4618"/>
          <a:stretch/>
        </p:blipFill>
        <p:spPr>
          <a:xfrm>
            <a:off x="2341132" y="1468752"/>
            <a:ext cx="4245485" cy="3893025"/>
          </a:xfrm>
          <a:prstGeom prst="rect">
            <a:avLst/>
          </a:prstGeom>
          <a:noFill/>
          <a:ln>
            <a:noFill/>
          </a:ln>
        </p:spPr>
      </p:pic>
      <p:sp>
        <p:nvSpPr>
          <p:cNvPr id="6" name="TextBox 5"/>
          <p:cNvSpPr txBox="1"/>
          <p:nvPr/>
        </p:nvSpPr>
        <p:spPr>
          <a:xfrm>
            <a:off x="4865580" y="4796587"/>
            <a:ext cx="826218" cy="369332"/>
          </a:xfrm>
          <a:prstGeom prst="rect">
            <a:avLst/>
          </a:prstGeom>
          <a:noFill/>
        </p:spPr>
        <p:txBody>
          <a:bodyPr wrap="none" rtlCol="0">
            <a:spAutoFit/>
          </a:bodyPr>
          <a:lstStyle/>
          <a:p>
            <a:r>
              <a:rPr lang="en-US" sz="1800" dirty="0">
                <a:latin typeface="Arial"/>
                <a:cs typeface="Arial"/>
              </a:rPr>
              <a:t>Fig.16</a:t>
            </a:r>
            <a:endParaRPr lang="en-AU" sz="1800" dirty="0">
              <a:latin typeface="Arial"/>
              <a:cs typeface="Arial"/>
            </a:endParaRPr>
          </a:p>
        </p:txBody>
      </p:sp>
      <p:sp>
        <p:nvSpPr>
          <p:cNvPr id="7" name="TextBox 6"/>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18</a:t>
            </a:r>
            <a:endParaRPr lang="en-US" sz="1800" dirty="0">
              <a:latin typeface="Arial"/>
              <a:cs typeface="Arial"/>
            </a:endParaRPr>
          </a:p>
        </p:txBody>
      </p:sp>
    </p:spTree>
    <p:extLst>
      <p:ext uri="{BB962C8B-B14F-4D97-AF65-F5344CB8AC3E}">
        <p14:creationId xmlns:p14="http://schemas.microsoft.com/office/powerpoint/2010/main" val="298249765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7374" y="546090"/>
            <a:ext cx="8302625" cy="923330"/>
          </a:xfrm>
          <a:prstGeom prst="rect">
            <a:avLst/>
          </a:prstGeom>
        </p:spPr>
        <p:txBody>
          <a:bodyPr wrap="square">
            <a:spAutoFit/>
          </a:bodyPr>
          <a:lstStyle/>
          <a:p>
            <a:r>
              <a:rPr lang="en-US" sz="1800" dirty="0">
                <a:latin typeface="Arial"/>
                <a:cs typeface="Arial"/>
              </a:rPr>
              <a:t>The first cylindrical robot has </a:t>
            </a:r>
            <a:r>
              <a:rPr lang="en-US" sz="1800" i="1" dirty="0">
                <a:latin typeface="Arial"/>
                <a:cs typeface="Arial"/>
              </a:rPr>
              <a:t>RPP</a:t>
            </a:r>
            <a:r>
              <a:rPr lang="en-US" sz="1800" dirty="0">
                <a:latin typeface="Arial"/>
                <a:cs typeface="Arial"/>
              </a:rPr>
              <a:t> structure, and the second cylindrical robot has </a:t>
            </a:r>
            <a:r>
              <a:rPr lang="en-US" sz="1800" i="1" dirty="0">
                <a:latin typeface="Arial"/>
                <a:cs typeface="Arial"/>
              </a:rPr>
              <a:t>PRP</a:t>
            </a:r>
            <a:r>
              <a:rPr lang="en-US" sz="1800" dirty="0">
                <a:latin typeface="Arial"/>
                <a:cs typeface="Arial"/>
              </a:rPr>
              <a:t> structure, where </a:t>
            </a:r>
            <a:r>
              <a:rPr lang="en-US" sz="1800" i="1" dirty="0">
                <a:latin typeface="Arial"/>
                <a:cs typeface="Arial"/>
              </a:rPr>
              <a:t>R</a:t>
            </a:r>
            <a:r>
              <a:rPr lang="en-US" sz="1800" dirty="0">
                <a:latin typeface="Arial"/>
                <a:cs typeface="Arial"/>
              </a:rPr>
              <a:t> is a revolute joint.</a:t>
            </a:r>
            <a:endParaRPr lang="en-AU" sz="1800" dirty="0">
              <a:latin typeface="Arial"/>
              <a:cs typeface="Arial"/>
            </a:endParaRPr>
          </a:p>
          <a:p>
            <a:r>
              <a:rPr lang="en-US" sz="1800" dirty="0">
                <a:latin typeface="Arial"/>
                <a:cs typeface="Arial"/>
              </a:rPr>
              <a:t>The Seiko Robot (Fig.17) is an example of a cylindrical robot with structure </a:t>
            </a:r>
            <a:r>
              <a:rPr lang="en-US" sz="1800" i="1" dirty="0">
                <a:latin typeface="Arial"/>
                <a:cs typeface="Arial"/>
              </a:rPr>
              <a:t>RPP</a:t>
            </a:r>
            <a:r>
              <a:rPr lang="en-US" sz="1800" i="1" dirty="0" smtClean="0">
                <a:latin typeface="Arial"/>
                <a:cs typeface="Arial"/>
              </a:rPr>
              <a:t>.</a:t>
            </a:r>
            <a:endParaRPr lang="en-AU" sz="1800" dirty="0">
              <a:latin typeface="Arial"/>
              <a:cs typeface="Arial"/>
            </a:endParaRPr>
          </a:p>
        </p:txBody>
      </p:sp>
      <p:pic>
        <p:nvPicPr>
          <p:cNvPr id="3" name="Picture 2" descr="IMAG0086.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687" t="15236" r="63422" b="38084"/>
          <a:stretch/>
        </p:blipFill>
        <p:spPr>
          <a:xfrm>
            <a:off x="2587626" y="1652459"/>
            <a:ext cx="4032249" cy="4619625"/>
          </a:xfrm>
          <a:prstGeom prst="rect">
            <a:avLst/>
          </a:prstGeom>
        </p:spPr>
      </p:pic>
      <p:sp>
        <p:nvSpPr>
          <p:cNvPr id="4" name="Rectangle 3"/>
          <p:cNvSpPr/>
          <p:nvPr/>
        </p:nvSpPr>
        <p:spPr>
          <a:xfrm>
            <a:off x="3972591" y="6272084"/>
            <a:ext cx="826218" cy="369332"/>
          </a:xfrm>
          <a:prstGeom prst="rect">
            <a:avLst/>
          </a:prstGeom>
        </p:spPr>
        <p:txBody>
          <a:bodyPr wrap="none">
            <a:spAutoFit/>
          </a:bodyPr>
          <a:lstStyle/>
          <a:p>
            <a:r>
              <a:rPr lang="en-US" sz="1800" dirty="0">
                <a:latin typeface="Arial"/>
                <a:cs typeface="Arial"/>
              </a:rPr>
              <a:t>Fig.17</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19</a:t>
            </a:r>
            <a:endParaRPr lang="en-US" sz="1800" dirty="0">
              <a:latin typeface="Arial"/>
              <a:cs typeface="Arial"/>
            </a:endParaRPr>
          </a:p>
        </p:txBody>
      </p:sp>
    </p:spTree>
    <p:extLst>
      <p:ext uri="{BB962C8B-B14F-4D97-AF65-F5344CB8AC3E}">
        <p14:creationId xmlns:p14="http://schemas.microsoft.com/office/powerpoint/2010/main" val="10291354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7500" y="208738"/>
            <a:ext cx="8174313" cy="2862323"/>
          </a:xfrm>
          <a:prstGeom prst="rect">
            <a:avLst/>
          </a:prstGeom>
        </p:spPr>
        <p:txBody>
          <a:bodyPr wrap="square">
            <a:spAutoFit/>
          </a:bodyPr>
          <a:lstStyle/>
          <a:p>
            <a:r>
              <a:rPr lang="en-US" sz="1800" dirty="0">
                <a:latin typeface="Arial"/>
                <a:cs typeface="Arial"/>
              </a:rPr>
              <a:t>A robot arm is called a</a:t>
            </a:r>
            <a:r>
              <a:rPr lang="en-US" sz="1800" b="1" dirty="0">
                <a:latin typeface="Arial"/>
                <a:cs typeface="Arial"/>
              </a:rPr>
              <a:t> spherical robot</a:t>
            </a:r>
            <a:r>
              <a:rPr lang="en-US" sz="1800" dirty="0">
                <a:latin typeface="Arial"/>
                <a:cs typeface="Arial"/>
              </a:rPr>
              <a:t> if the first two joints are made up of two intersecting revolute joints and the third is a prismatic joint.</a:t>
            </a:r>
            <a:endParaRPr lang="en-AU" sz="1800" dirty="0">
              <a:latin typeface="Arial"/>
              <a:cs typeface="Arial"/>
            </a:endParaRPr>
          </a:p>
          <a:p>
            <a:r>
              <a:rPr lang="en-US" sz="1800" dirty="0">
                <a:latin typeface="Arial"/>
                <a:cs typeface="Arial"/>
              </a:rPr>
              <a:t> Normally, the prismatic joint is not parallel to the second joint axis.</a:t>
            </a:r>
            <a:endParaRPr lang="en-AU" sz="1800" dirty="0">
              <a:latin typeface="Arial"/>
              <a:cs typeface="Arial"/>
            </a:endParaRPr>
          </a:p>
          <a:p>
            <a:r>
              <a:rPr lang="en-US" sz="1800" dirty="0">
                <a:latin typeface="Arial"/>
                <a:cs typeface="Arial"/>
              </a:rPr>
              <a:t>The wrist center position of a spherical robot can be described by a set of spherical coordinates associated with three joint variables. Hence the workspace of spherical robot is confirmed by two concentric </a:t>
            </a:r>
            <a:r>
              <a:rPr lang="en-US" sz="1800" dirty="0" smtClean="0">
                <a:latin typeface="Arial"/>
                <a:cs typeface="Arial"/>
              </a:rPr>
              <a:t>spheres.</a:t>
            </a:r>
            <a:r>
              <a:rPr lang="en-AU" sz="1800" dirty="0">
                <a:latin typeface="Arial"/>
                <a:cs typeface="Arial"/>
              </a:rPr>
              <a:t> </a:t>
            </a:r>
            <a:r>
              <a:rPr lang="en-US" sz="1800" dirty="0" smtClean="0">
                <a:latin typeface="Arial"/>
                <a:cs typeface="Arial"/>
              </a:rPr>
              <a:t>A </a:t>
            </a:r>
            <a:r>
              <a:rPr lang="en-US" sz="1800" dirty="0">
                <a:latin typeface="Arial"/>
                <a:cs typeface="Arial"/>
              </a:rPr>
              <a:t>spherical robot has </a:t>
            </a:r>
            <a:r>
              <a:rPr lang="en-US" sz="1800" i="1" dirty="0">
                <a:latin typeface="Arial"/>
                <a:cs typeface="Arial"/>
              </a:rPr>
              <a:t>RRP</a:t>
            </a:r>
            <a:r>
              <a:rPr lang="en-US" sz="1800" dirty="0">
                <a:latin typeface="Arial"/>
                <a:cs typeface="Arial"/>
              </a:rPr>
              <a:t> structure. Kinematic structure of a spherical robot and its workspace are shown in Fig.18</a:t>
            </a:r>
            <a:endParaRPr lang="en-AU" sz="1800" dirty="0">
              <a:latin typeface="Arial"/>
              <a:cs typeface="Arial"/>
            </a:endParaRPr>
          </a:p>
          <a:p>
            <a:endParaRPr lang="en-US" sz="1800" dirty="0" smtClean="0">
              <a:latin typeface="Arial"/>
              <a:cs typeface="Arial"/>
            </a:endParaRPr>
          </a:p>
          <a:p>
            <a:endParaRPr lang="en-US" sz="1800" dirty="0" smtClean="0">
              <a:latin typeface="Arial"/>
              <a:cs typeface="Arial"/>
            </a:endParaRPr>
          </a:p>
        </p:txBody>
      </p:sp>
      <p:pic>
        <p:nvPicPr>
          <p:cNvPr id="3" name="Picture 2" descr="Screen Shot 2016-01-22 at 01.06.54.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1231" t="5973" r="21506" b="25203"/>
          <a:stretch/>
        </p:blipFill>
        <p:spPr>
          <a:xfrm>
            <a:off x="814951" y="2508250"/>
            <a:ext cx="3430560" cy="3367253"/>
          </a:xfrm>
          <a:prstGeom prst="rect">
            <a:avLst/>
          </a:prstGeom>
        </p:spPr>
      </p:pic>
      <p:pic>
        <p:nvPicPr>
          <p:cNvPr id="5" name="Picture 4" descr="Screen Shot 2016-01-22 at 01.07.43.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388" t="6593" r="9700" b="3593"/>
          <a:stretch/>
        </p:blipFill>
        <p:spPr>
          <a:xfrm>
            <a:off x="5080215" y="2501619"/>
            <a:ext cx="3589468" cy="3473679"/>
          </a:xfrm>
          <a:prstGeom prst="rect">
            <a:avLst/>
          </a:prstGeom>
        </p:spPr>
      </p:pic>
      <p:sp>
        <p:nvSpPr>
          <p:cNvPr id="4" name="Rectangle 3"/>
          <p:cNvSpPr/>
          <p:nvPr/>
        </p:nvSpPr>
        <p:spPr>
          <a:xfrm>
            <a:off x="640325" y="6344630"/>
            <a:ext cx="8203535" cy="369332"/>
          </a:xfrm>
          <a:prstGeom prst="rect">
            <a:avLst/>
          </a:prstGeom>
        </p:spPr>
        <p:txBody>
          <a:bodyPr wrap="square">
            <a:spAutoFit/>
          </a:bodyPr>
          <a:lstStyle/>
          <a:p>
            <a:r>
              <a:rPr lang="en-US" sz="1800" dirty="0">
                <a:latin typeface="Arial"/>
                <a:cs typeface="Arial"/>
              </a:rPr>
              <a:t>Fig.19 shows the Stanford Arm, one of the most well-known spherical robots.</a:t>
            </a:r>
            <a:endParaRPr lang="en-AU" sz="1800" dirty="0">
              <a:latin typeface="Arial"/>
              <a:cs typeface="Arial"/>
            </a:endParaRPr>
          </a:p>
        </p:txBody>
      </p:sp>
      <p:sp>
        <p:nvSpPr>
          <p:cNvPr id="6" name="Rectangle 5"/>
          <p:cNvSpPr/>
          <p:nvPr/>
        </p:nvSpPr>
        <p:spPr>
          <a:xfrm>
            <a:off x="6576091" y="5975298"/>
            <a:ext cx="826218" cy="369332"/>
          </a:xfrm>
          <a:prstGeom prst="rect">
            <a:avLst/>
          </a:prstGeom>
        </p:spPr>
        <p:txBody>
          <a:bodyPr wrap="none">
            <a:spAutoFit/>
          </a:bodyPr>
          <a:lstStyle/>
          <a:p>
            <a:r>
              <a:rPr lang="en-US" sz="1800" dirty="0">
                <a:latin typeface="Arial"/>
                <a:cs typeface="Arial"/>
              </a:rPr>
              <a:t>Fig.19</a:t>
            </a:r>
            <a:endParaRPr lang="en-AU" sz="1800" dirty="0">
              <a:latin typeface="Arial"/>
              <a:cs typeface="Arial"/>
            </a:endParaRPr>
          </a:p>
        </p:txBody>
      </p:sp>
      <p:sp>
        <p:nvSpPr>
          <p:cNvPr id="7" name="Rectangle 6"/>
          <p:cNvSpPr/>
          <p:nvPr/>
        </p:nvSpPr>
        <p:spPr>
          <a:xfrm>
            <a:off x="1924716" y="5975298"/>
            <a:ext cx="826218" cy="369332"/>
          </a:xfrm>
          <a:prstGeom prst="rect">
            <a:avLst/>
          </a:prstGeom>
        </p:spPr>
        <p:txBody>
          <a:bodyPr wrap="none">
            <a:spAutoFit/>
          </a:bodyPr>
          <a:lstStyle/>
          <a:p>
            <a:r>
              <a:rPr lang="en-US" sz="1800" dirty="0">
                <a:latin typeface="Arial"/>
                <a:cs typeface="Arial"/>
              </a:rPr>
              <a:t>Fig.18</a:t>
            </a:r>
            <a:endParaRPr lang="en-AU" sz="1800" dirty="0">
              <a:latin typeface="Arial"/>
              <a:cs typeface="Arial"/>
            </a:endParaRPr>
          </a:p>
        </p:txBody>
      </p:sp>
      <p:sp>
        <p:nvSpPr>
          <p:cNvPr id="8" name="TextBox 7"/>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20</a:t>
            </a:r>
            <a:endParaRPr lang="en-US" sz="1800" dirty="0">
              <a:latin typeface="Arial"/>
              <a:cs typeface="Arial"/>
            </a:endParaRPr>
          </a:p>
        </p:txBody>
      </p:sp>
    </p:spTree>
    <p:extLst>
      <p:ext uri="{BB962C8B-B14F-4D97-AF65-F5344CB8AC3E}">
        <p14:creationId xmlns:p14="http://schemas.microsoft.com/office/powerpoint/2010/main" val="410559019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0873" y="420718"/>
            <a:ext cx="7969252" cy="6186310"/>
          </a:xfrm>
          <a:prstGeom prst="rect">
            <a:avLst/>
          </a:prstGeom>
        </p:spPr>
        <p:txBody>
          <a:bodyPr wrap="square">
            <a:spAutoFit/>
          </a:bodyPr>
          <a:lstStyle/>
          <a:p>
            <a:r>
              <a:rPr lang="en-US" sz="1800" dirty="0">
                <a:latin typeface="Arial"/>
                <a:cs typeface="Arial"/>
              </a:rPr>
              <a:t>A robot arm is said to be an</a:t>
            </a:r>
            <a:r>
              <a:rPr lang="en-US" sz="1800" b="1" dirty="0">
                <a:latin typeface="Arial"/>
                <a:cs typeface="Arial"/>
              </a:rPr>
              <a:t> articulated robot</a:t>
            </a:r>
            <a:r>
              <a:rPr lang="en-US" sz="1800" dirty="0">
                <a:latin typeface="Arial"/>
                <a:cs typeface="Arial"/>
              </a:rPr>
              <a:t> if all three joints are revolute. Many industrial robots are of the articulated type, for example , Fanuc Robot, PUMA Robot , </a:t>
            </a:r>
            <a:r>
              <a:rPr lang="en-US" sz="1800" dirty="0" err="1">
                <a:latin typeface="Arial"/>
                <a:cs typeface="Arial"/>
              </a:rPr>
              <a:t>Scorbot</a:t>
            </a:r>
            <a:r>
              <a:rPr lang="en-US" sz="1800" dirty="0">
                <a:latin typeface="Arial"/>
                <a:cs typeface="Arial"/>
              </a:rPr>
              <a:t> Robot (Fig.20) .</a:t>
            </a:r>
            <a:endParaRPr lang="en-AU"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AU" sz="1800" dirty="0" smtClean="0">
              <a:latin typeface="Arial"/>
              <a:cs typeface="Arial"/>
            </a:endParaRPr>
          </a:p>
          <a:p>
            <a:endParaRPr lang="en-AU" sz="1800" dirty="0">
              <a:latin typeface="Arial"/>
              <a:cs typeface="Arial"/>
            </a:endParaRPr>
          </a:p>
          <a:p>
            <a:r>
              <a:rPr lang="en-US" sz="1800" dirty="0" smtClean="0">
                <a:latin typeface="Arial"/>
                <a:cs typeface="Arial"/>
              </a:rPr>
              <a:t>An </a:t>
            </a:r>
            <a:r>
              <a:rPr lang="en-US" sz="1800" dirty="0">
                <a:latin typeface="Arial"/>
                <a:cs typeface="Arial"/>
              </a:rPr>
              <a:t>articulated robot arm also is called </a:t>
            </a:r>
            <a:r>
              <a:rPr lang="en-US" sz="1800" b="1" dirty="0">
                <a:latin typeface="Arial"/>
                <a:cs typeface="Arial"/>
              </a:rPr>
              <a:t>anthropomorphic manipulator</a:t>
            </a:r>
            <a:r>
              <a:rPr lang="en-US" sz="1800" dirty="0">
                <a:latin typeface="Arial"/>
                <a:cs typeface="Arial"/>
              </a:rPr>
              <a:t>, </a:t>
            </a:r>
            <a:r>
              <a:rPr lang="en-US" sz="1800" b="1" dirty="0">
                <a:latin typeface="Arial"/>
                <a:cs typeface="Arial"/>
              </a:rPr>
              <a:t>elbow manipulator </a:t>
            </a:r>
            <a:r>
              <a:rPr lang="en-US" sz="1800" dirty="0">
                <a:latin typeface="Arial"/>
                <a:cs typeface="Arial"/>
              </a:rPr>
              <a:t>and </a:t>
            </a:r>
            <a:r>
              <a:rPr lang="en-US" sz="1800" b="1" dirty="0">
                <a:latin typeface="Arial"/>
                <a:cs typeface="Arial"/>
              </a:rPr>
              <a:t>RRR robot</a:t>
            </a:r>
            <a:r>
              <a:rPr lang="en-US" sz="1800" dirty="0">
                <a:latin typeface="Arial"/>
                <a:cs typeface="Arial"/>
              </a:rPr>
              <a:t>.</a:t>
            </a:r>
            <a:endParaRPr lang="en-AU" sz="1800" dirty="0">
              <a:latin typeface="Arial"/>
              <a:cs typeface="Arial"/>
            </a:endParaRPr>
          </a:p>
        </p:txBody>
      </p:sp>
      <p:pic>
        <p:nvPicPr>
          <p:cNvPr id="3" name="Picture 2" descr="IMAG006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911" t="6811" r="28019" b="60116"/>
          <a:stretch/>
        </p:blipFill>
        <p:spPr>
          <a:xfrm rot="16200000">
            <a:off x="2644043" y="835827"/>
            <a:ext cx="4061531" cy="5310875"/>
          </a:xfrm>
          <a:prstGeom prst="rect">
            <a:avLst/>
          </a:prstGeom>
        </p:spPr>
      </p:pic>
      <p:sp>
        <p:nvSpPr>
          <p:cNvPr id="4" name="Rectangle 3"/>
          <p:cNvSpPr/>
          <p:nvPr/>
        </p:nvSpPr>
        <p:spPr>
          <a:xfrm>
            <a:off x="4226591" y="5513449"/>
            <a:ext cx="826218" cy="369332"/>
          </a:xfrm>
          <a:prstGeom prst="rect">
            <a:avLst/>
          </a:prstGeom>
        </p:spPr>
        <p:txBody>
          <a:bodyPr wrap="none">
            <a:spAutoFit/>
          </a:bodyPr>
          <a:lstStyle/>
          <a:p>
            <a:r>
              <a:rPr lang="en-US" sz="1800" dirty="0">
                <a:latin typeface="Arial"/>
                <a:cs typeface="Arial"/>
              </a:rPr>
              <a:t>Fig.20</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21</a:t>
            </a:r>
            <a:endParaRPr lang="en-US" sz="1800" dirty="0">
              <a:latin typeface="Arial"/>
              <a:cs typeface="Arial"/>
            </a:endParaRPr>
          </a:p>
        </p:txBody>
      </p:sp>
    </p:spTree>
    <p:extLst>
      <p:ext uri="{BB962C8B-B14F-4D97-AF65-F5344CB8AC3E}">
        <p14:creationId xmlns:p14="http://schemas.microsoft.com/office/powerpoint/2010/main" val="324603319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6625" y="583674"/>
            <a:ext cx="3571875" cy="2862323"/>
          </a:xfrm>
          <a:prstGeom prst="rect">
            <a:avLst/>
          </a:prstGeom>
        </p:spPr>
        <p:txBody>
          <a:bodyPr wrap="square">
            <a:spAutoFit/>
          </a:bodyPr>
          <a:lstStyle/>
          <a:p>
            <a:r>
              <a:rPr lang="en-US" sz="1800" dirty="0">
                <a:latin typeface="Arial"/>
                <a:cs typeface="Arial"/>
              </a:rPr>
              <a:t>The workspace of an articulated robot is very complex, typically a crescent-shaped cross section</a:t>
            </a:r>
            <a:r>
              <a:rPr lang="en-US" sz="1800" dirty="0" smtClean="0">
                <a:latin typeface="Arial"/>
                <a:cs typeface="Arial"/>
              </a:rPr>
              <a:t>.</a:t>
            </a:r>
          </a:p>
          <a:p>
            <a:endParaRPr lang="en-US" sz="1800" dirty="0">
              <a:latin typeface="Arial"/>
              <a:cs typeface="Arial"/>
            </a:endParaRPr>
          </a:p>
          <a:p>
            <a:r>
              <a:rPr lang="en-US" sz="1800" dirty="0">
                <a:latin typeface="Arial"/>
                <a:cs typeface="Arial"/>
              </a:rPr>
              <a:t> The kinematic structure of the elbow manipulator and its workspace are shown in Fig.21 and Fig.22</a:t>
            </a:r>
            <a:endParaRPr lang="en-US" sz="1800" dirty="0"/>
          </a:p>
          <a:p>
            <a:endParaRPr lang="en-US" sz="1800" dirty="0" smtClean="0">
              <a:latin typeface="Arial"/>
              <a:cs typeface="Arial"/>
            </a:endParaRPr>
          </a:p>
          <a:p>
            <a:endParaRPr lang="en-US" sz="1800" dirty="0">
              <a:latin typeface="Arial"/>
              <a:cs typeface="Arial"/>
            </a:endParaRPr>
          </a:p>
        </p:txBody>
      </p:sp>
      <p:pic>
        <p:nvPicPr>
          <p:cNvPr id="3" name="Picture 2" descr="Screen Shot 2016-01-22 at 01.08.05.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2150" t="3809" r="9528" b="13089"/>
          <a:stretch/>
        </p:blipFill>
        <p:spPr>
          <a:xfrm>
            <a:off x="698500" y="3554644"/>
            <a:ext cx="5395248" cy="2755917"/>
          </a:xfrm>
          <a:prstGeom prst="rect">
            <a:avLst/>
          </a:prstGeom>
        </p:spPr>
      </p:pic>
      <p:pic>
        <p:nvPicPr>
          <p:cNvPr id="4" name="Picture 3" descr="Screen Shot 2016-01-22 at 01.08.12.png"/>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830" t="2365" r="10632" b="15187"/>
          <a:stretch/>
        </p:blipFill>
        <p:spPr>
          <a:xfrm>
            <a:off x="4720085" y="567099"/>
            <a:ext cx="3684154" cy="2732176"/>
          </a:xfrm>
          <a:prstGeom prst="rect">
            <a:avLst/>
          </a:prstGeom>
        </p:spPr>
      </p:pic>
      <p:sp>
        <p:nvSpPr>
          <p:cNvPr id="5" name="Rectangle 4"/>
          <p:cNvSpPr/>
          <p:nvPr/>
        </p:nvSpPr>
        <p:spPr>
          <a:xfrm>
            <a:off x="2653831" y="6310562"/>
            <a:ext cx="1143000" cy="369332"/>
          </a:xfrm>
          <a:prstGeom prst="rect">
            <a:avLst/>
          </a:prstGeom>
        </p:spPr>
        <p:txBody>
          <a:bodyPr wrap="square">
            <a:spAutoFit/>
          </a:bodyPr>
          <a:lstStyle/>
          <a:p>
            <a:pPr algn="ctr"/>
            <a:r>
              <a:rPr lang="en-US" sz="1800" dirty="0" smtClean="0">
                <a:latin typeface="Arial"/>
                <a:cs typeface="Arial"/>
              </a:rPr>
              <a:t>Fig</a:t>
            </a:r>
            <a:r>
              <a:rPr lang="en-US" sz="1800" dirty="0">
                <a:latin typeface="Arial"/>
                <a:cs typeface="Arial"/>
              </a:rPr>
              <a:t>.22</a:t>
            </a:r>
            <a:endParaRPr lang="en-AU" sz="1800" dirty="0">
              <a:latin typeface="Arial"/>
              <a:cs typeface="Arial"/>
            </a:endParaRPr>
          </a:p>
        </p:txBody>
      </p:sp>
      <p:sp>
        <p:nvSpPr>
          <p:cNvPr id="6" name="Rectangle 5"/>
          <p:cNvSpPr/>
          <p:nvPr/>
        </p:nvSpPr>
        <p:spPr>
          <a:xfrm>
            <a:off x="6445250" y="3456186"/>
            <a:ext cx="1222375" cy="369332"/>
          </a:xfrm>
          <a:prstGeom prst="rect">
            <a:avLst/>
          </a:prstGeom>
        </p:spPr>
        <p:txBody>
          <a:bodyPr wrap="square">
            <a:spAutoFit/>
          </a:bodyPr>
          <a:lstStyle/>
          <a:p>
            <a:pPr algn="ctr"/>
            <a:r>
              <a:rPr lang="en-US" sz="1800" dirty="0" smtClean="0">
                <a:latin typeface="Arial"/>
                <a:cs typeface="Arial"/>
              </a:rPr>
              <a:t>Fig</a:t>
            </a:r>
            <a:r>
              <a:rPr lang="en-US" sz="1800" dirty="0">
                <a:latin typeface="Arial"/>
                <a:cs typeface="Arial"/>
              </a:rPr>
              <a:t>.21</a:t>
            </a:r>
            <a:endParaRPr lang="en-AU" sz="1800" dirty="0">
              <a:latin typeface="Arial"/>
              <a:cs typeface="Arial"/>
            </a:endParaRPr>
          </a:p>
        </p:txBody>
      </p:sp>
      <p:sp>
        <p:nvSpPr>
          <p:cNvPr id="7" name="TextBox 6"/>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22</a:t>
            </a:r>
            <a:endParaRPr lang="en-US" sz="1800" dirty="0">
              <a:latin typeface="Arial"/>
              <a:cs typeface="Arial"/>
            </a:endParaRPr>
          </a:p>
        </p:txBody>
      </p:sp>
    </p:spTree>
    <p:extLst>
      <p:ext uri="{BB962C8B-B14F-4D97-AF65-F5344CB8AC3E}">
        <p14:creationId xmlns:p14="http://schemas.microsoft.com/office/powerpoint/2010/main" val="14088967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3749" y="634108"/>
            <a:ext cx="7794626" cy="2031325"/>
          </a:xfrm>
          <a:prstGeom prst="rect">
            <a:avLst/>
          </a:prstGeom>
        </p:spPr>
        <p:txBody>
          <a:bodyPr wrap="square">
            <a:spAutoFit/>
          </a:bodyPr>
          <a:lstStyle/>
          <a:p>
            <a:r>
              <a:rPr lang="en-US" sz="1800" dirty="0">
                <a:latin typeface="Arial"/>
                <a:cs typeface="Arial"/>
              </a:rPr>
              <a:t>The</a:t>
            </a:r>
            <a:r>
              <a:rPr lang="en-US" sz="1800" b="1" dirty="0">
                <a:latin typeface="Arial"/>
                <a:cs typeface="Arial"/>
              </a:rPr>
              <a:t> SCARA </a:t>
            </a:r>
            <a:r>
              <a:rPr lang="en-US" sz="1800" dirty="0">
                <a:latin typeface="Arial"/>
                <a:cs typeface="Arial"/>
              </a:rPr>
              <a:t>(Selective Compliance Assembly Robot Arm) robot is a special type of robot. It consists of two revolute joints followed by a prismatic joint.</a:t>
            </a:r>
            <a:endParaRPr lang="en-AU" sz="1800" dirty="0">
              <a:latin typeface="Arial"/>
              <a:cs typeface="Arial"/>
            </a:endParaRPr>
          </a:p>
          <a:p>
            <a:r>
              <a:rPr lang="en-US" sz="1800" dirty="0">
                <a:latin typeface="Arial"/>
                <a:cs typeface="Arial"/>
              </a:rPr>
              <a:t>In addition, all three joint axes are parallel to each other and usually point along the direction of gravity. Thus the first two actuators do not have to work against the gravitational forces of the link and the payload.</a:t>
            </a:r>
            <a:endParaRPr lang="en-AU" sz="1800" dirty="0">
              <a:latin typeface="Arial"/>
              <a:cs typeface="Arial"/>
            </a:endParaRPr>
          </a:p>
          <a:p>
            <a:r>
              <a:rPr lang="en-US" sz="1800" dirty="0">
                <a:latin typeface="Arial"/>
                <a:cs typeface="Arial"/>
              </a:rPr>
              <a:t>Fig.23 shows the kinematic structure of the SCARA robot </a:t>
            </a:r>
            <a:r>
              <a:rPr lang="en-US" sz="1800" dirty="0" smtClean="0">
                <a:latin typeface="Arial"/>
                <a:cs typeface="Arial"/>
              </a:rPr>
              <a:t>.</a:t>
            </a:r>
            <a:endParaRPr lang="en-AU" sz="1800" dirty="0">
              <a:latin typeface="Arial"/>
              <a:cs typeface="Arial"/>
            </a:endParaRPr>
          </a:p>
        </p:txBody>
      </p:sp>
      <p:pic>
        <p:nvPicPr>
          <p:cNvPr id="3" name="Picture 2" descr="Screen Shot 2016-01-22 at 01.10.25.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2049" t="9096" r="21875" b="14557"/>
          <a:stretch/>
        </p:blipFill>
        <p:spPr>
          <a:xfrm>
            <a:off x="1905000" y="2904004"/>
            <a:ext cx="5492750" cy="3320743"/>
          </a:xfrm>
          <a:prstGeom prst="rect">
            <a:avLst/>
          </a:prstGeom>
        </p:spPr>
      </p:pic>
      <p:sp>
        <p:nvSpPr>
          <p:cNvPr id="4" name="Rectangle 3"/>
          <p:cNvSpPr/>
          <p:nvPr/>
        </p:nvSpPr>
        <p:spPr>
          <a:xfrm>
            <a:off x="4269657" y="6282724"/>
            <a:ext cx="826218" cy="369332"/>
          </a:xfrm>
          <a:prstGeom prst="rect">
            <a:avLst/>
          </a:prstGeom>
        </p:spPr>
        <p:txBody>
          <a:bodyPr wrap="none">
            <a:spAutoFit/>
          </a:bodyPr>
          <a:lstStyle/>
          <a:p>
            <a:r>
              <a:rPr lang="en-US" sz="1800" dirty="0">
                <a:latin typeface="Arial"/>
                <a:cs typeface="Arial"/>
              </a:rPr>
              <a:t>Fig.23</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23</a:t>
            </a:r>
            <a:endParaRPr lang="en-US" sz="1800" dirty="0">
              <a:latin typeface="Arial"/>
              <a:cs typeface="Arial"/>
            </a:endParaRPr>
          </a:p>
        </p:txBody>
      </p:sp>
    </p:spTree>
    <p:extLst>
      <p:ext uri="{BB962C8B-B14F-4D97-AF65-F5344CB8AC3E}">
        <p14:creationId xmlns:p14="http://schemas.microsoft.com/office/powerpoint/2010/main" val="2804143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9602" y="303048"/>
            <a:ext cx="8454697" cy="6463309"/>
          </a:xfrm>
          <a:prstGeom prst="rect">
            <a:avLst/>
          </a:prstGeom>
        </p:spPr>
        <p:txBody>
          <a:bodyPr wrap="square">
            <a:spAutoFit/>
          </a:bodyPr>
          <a:lstStyle/>
          <a:p>
            <a:pPr algn="just"/>
            <a:r>
              <a:rPr lang="en-US" dirty="0">
                <a:latin typeface="Arial"/>
                <a:cs typeface="Arial"/>
              </a:rPr>
              <a:t>The joints in the manipulator can be </a:t>
            </a:r>
            <a:r>
              <a:rPr lang="en-US" b="1" dirty="0">
                <a:latin typeface="Arial"/>
                <a:cs typeface="Arial"/>
              </a:rPr>
              <a:t>actuated</a:t>
            </a:r>
            <a:r>
              <a:rPr lang="en-US" dirty="0">
                <a:latin typeface="Arial"/>
                <a:cs typeface="Arial"/>
              </a:rPr>
              <a:t> </a:t>
            </a:r>
            <a:r>
              <a:rPr lang="en-US" b="1" dirty="0">
                <a:latin typeface="Arial"/>
                <a:cs typeface="Arial"/>
              </a:rPr>
              <a:t>joints</a:t>
            </a:r>
            <a:r>
              <a:rPr lang="en-US" dirty="0">
                <a:latin typeface="Arial"/>
                <a:cs typeface="Arial"/>
              </a:rPr>
              <a:t> and </a:t>
            </a:r>
            <a:r>
              <a:rPr lang="en-US" b="1" dirty="0">
                <a:latin typeface="Arial"/>
                <a:cs typeface="Arial"/>
              </a:rPr>
              <a:t>passive joints</a:t>
            </a:r>
            <a:r>
              <a:rPr lang="en-US" dirty="0">
                <a:latin typeface="Arial"/>
                <a:cs typeface="Arial"/>
              </a:rPr>
              <a:t>. Typically, the number of actuated joints is equal to the number of degrees of freedom (DOF) so that the manipulator can be controlled at will</a:t>
            </a:r>
            <a:r>
              <a:rPr lang="en-US" dirty="0" smtClean="0">
                <a:latin typeface="Arial"/>
                <a:cs typeface="Arial"/>
              </a:rPr>
              <a:t>.</a:t>
            </a:r>
          </a:p>
          <a:p>
            <a:endParaRPr lang="en-US" dirty="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US" dirty="0" smtClean="0">
              <a:latin typeface="Arial"/>
              <a:cs typeface="Arial"/>
            </a:endParaRPr>
          </a:p>
          <a:p>
            <a:endParaRPr lang="en-US" dirty="0" smtClean="0">
              <a:latin typeface="Arial"/>
              <a:cs typeface="Arial"/>
            </a:endParaRPr>
          </a:p>
          <a:p>
            <a:endParaRPr lang="en-US" dirty="0" smtClean="0">
              <a:latin typeface="Arial"/>
              <a:cs typeface="Arial"/>
            </a:endParaRPr>
          </a:p>
          <a:p>
            <a:endParaRPr lang="en-US" dirty="0" smtClean="0">
              <a:latin typeface="Arial"/>
              <a:cs typeface="Arial"/>
            </a:endParaRPr>
          </a:p>
          <a:p>
            <a:endParaRPr lang="en-US" dirty="0" smtClean="0">
              <a:latin typeface="Arial"/>
              <a:cs typeface="Arial"/>
            </a:endParaRPr>
          </a:p>
          <a:p>
            <a:endParaRPr lang="en-US" dirty="0">
              <a:latin typeface="Arial"/>
              <a:cs typeface="Arial"/>
            </a:endParaRPr>
          </a:p>
          <a:p>
            <a:endParaRPr lang="en-US" dirty="0" smtClean="0">
              <a:latin typeface="Arial"/>
              <a:cs typeface="Arial"/>
            </a:endParaRPr>
          </a:p>
          <a:p>
            <a:endParaRPr lang="en-AU" dirty="0">
              <a:latin typeface="Arial"/>
              <a:cs typeface="Arial"/>
            </a:endParaRPr>
          </a:p>
          <a:p>
            <a:pPr algn="ctr"/>
            <a:endParaRPr lang="en-US" dirty="0">
              <a:latin typeface="Arial"/>
              <a:cs typeface="Arial"/>
            </a:endParaRPr>
          </a:p>
          <a:p>
            <a:pPr algn="ctr"/>
            <a:r>
              <a:rPr lang="en-US" dirty="0" smtClean="0">
                <a:latin typeface="Arial"/>
                <a:cs typeface="Arial"/>
              </a:rPr>
              <a:t>                                                                                                                                                                                    </a:t>
            </a:r>
          </a:p>
          <a:p>
            <a:pPr algn="ctr"/>
            <a:endParaRPr lang="en-US" dirty="0">
              <a:latin typeface="Arial"/>
              <a:cs typeface="Arial"/>
            </a:endParaRPr>
          </a:p>
          <a:p>
            <a:pPr algn="ctr"/>
            <a:r>
              <a:rPr lang="en-US" dirty="0" smtClean="0">
                <a:latin typeface="Arial"/>
                <a:cs typeface="Arial"/>
              </a:rPr>
              <a:t>Fig</a:t>
            </a:r>
            <a:r>
              <a:rPr lang="en-US" dirty="0">
                <a:latin typeface="Arial"/>
                <a:cs typeface="Arial"/>
              </a:rPr>
              <a:t>.2.</a:t>
            </a:r>
            <a:endParaRPr lang="en-AU" dirty="0">
              <a:latin typeface="Arial"/>
              <a:cs typeface="Arial"/>
            </a:endParaRPr>
          </a:p>
          <a:p>
            <a:pPr algn="just"/>
            <a:r>
              <a:rPr lang="en-US" dirty="0">
                <a:latin typeface="Arial"/>
                <a:cs typeface="Arial"/>
              </a:rPr>
              <a:t>The manipulator shown in Fig.2 is a 6-DOF manipulator in which link 0 is fixed to the ground and link 6 is the output link. The joints between links (0 and 1), (1 and 2), (1 and 7), (3 and 4), (4 and 5) and (5 and 6) are actuated; the others are passive.</a:t>
            </a:r>
            <a:endParaRPr lang="en-AU" dirty="0">
              <a:latin typeface="Arial"/>
              <a:cs typeface="Arial"/>
            </a:endParaRPr>
          </a:p>
        </p:txBody>
      </p:sp>
      <p:pic>
        <p:nvPicPr>
          <p:cNvPr id="2" name="Picture 1"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2683863" y="1687486"/>
            <a:ext cx="4067023" cy="3152167"/>
          </a:xfrm>
          <a:prstGeom prst="rect">
            <a:avLst/>
          </a:prstGeom>
        </p:spPr>
      </p:pic>
      <p:sp>
        <p:nvSpPr>
          <p:cNvPr id="5" name="TextBox 4"/>
          <p:cNvSpPr txBox="1"/>
          <p:nvPr/>
        </p:nvSpPr>
        <p:spPr>
          <a:xfrm>
            <a:off x="8752849" y="226591"/>
            <a:ext cx="313044" cy="369332"/>
          </a:xfrm>
          <a:prstGeom prst="rect">
            <a:avLst/>
          </a:prstGeom>
          <a:noFill/>
        </p:spPr>
        <p:txBody>
          <a:bodyPr wrap="none" rtlCol="0">
            <a:spAutoFit/>
          </a:bodyPr>
          <a:lstStyle/>
          <a:p>
            <a:r>
              <a:rPr lang="en-US" dirty="0" smtClean="0">
                <a:latin typeface="Arial"/>
                <a:cs typeface="Arial"/>
              </a:rPr>
              <a:t>8</a:t>
            </a:r>
            <a:endParaRPr lang="en-US" dirty="0">
              <a:latin typeface="Arial"/>
              <a:cs typeface="Arial"/>
            </a:endParaRPr>
          </a:p>
        </p:txBody>
      </p:sp>
    </p:spTree>
    <p:extLst>
      <p:ext uri="{BB962C8B-B14F-4D97-AF65-F5344CB8AC3E}">
        <p14:creationId xmlns:p14="http://schemas.microsoft.com/office/powerpoint/2010/main" val="145767048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724" y="612845"/>
            <a:ext cx="7899401" cy="5909311"/>
          </a:xfrm>
          <a:prstGeom prst="rect">
            <a:avLst/>
          </a:prstGeom>
        </p:spPr>
        <p:txBody>
          <a:bodyPr wrap="square">
            <a:spAutoFit/>
          </a:bodyPr>
          <a:lstStyle/>
          <a:p>
            <a:r>
              <a:rPr lang="en-US" sz="1800" dirty="0">
                <a:latin typeface="Arial"/>
                <a:cs typeface="Arial"/>
              </a:rPr>
              <a:t>The SCARA robot workspace is shown in Fig.24</a:t>
            </a:r>
            <a:endParaRPr lang="en-AU"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The </a:t>
            </a:r>
            <a:r>
              <a:rPr lang="en-US" sz="1800" dirty="0">
                <a:latin typeface="Arial"/>
                <a:cs typeface="Arial"/>
              </a:rPr>
              <a:t>SCARA robot has a </a:t>
            </a:r>
            <a:r>
              <a:rPr lang="en-US" sz="1800" i="1" dirty="0">
                <a:latin typeface="Arial"/>
                <a:cs typeface="Arial"/>
              </a:rPr>
              <a:t>RRP</a:t>
            </a:r>
            <a:r>
              <a:rPr lang="en-US" sz="1800" dirty="0">
                <a:latin typeface="Arial"/>
                <a:cs typeface="Arial"/>
              </a:rPr>
              <a:t> structure as the spherical robot. But the three axis of the spherical robot are mutually perpendicular, and the three axis of the SCARA robot are parallel. </a:t>
            </a:r>
            <a:endParaRPr lang="en-AU" sz="1800" dirty="0">
              <a:latin typeface="Arial"/>
              <a:cs typeface="Arial"/>
            </a:endParaRPr>
          </a:p>
          <a:p>
            <a:r>
              <a:rPr lang="en-US" sz="1800" dirty="0">
                <a:latin typeface="Arial"/>
                <a:cs typeface="Arial"/>
              </a:rPr>
              <a:t>The wrist of the SCARA robot usually has only one DOF. Hence the SCARA robot has four DOF. </a:t>
            </a:r>
            <a:endParaRPr lang="en-AU" sz="1800" dirty="0">
              <a:latin typeface="Arial"/>
              <a:cs typeface="Arial"/>
            </a:endParaRPr>
          </a:p>
          <a:p>
            <a:r>
              <a:rPr lang="en-US" sz="1800" dirty="0">
                <a:latin typeface="Arial"/>
                <a:cs typeface="Arial"/>
              </a:rPr>
              <a:t>This type of robots is useful for assembling parts on a plane.</a:t>
            </a:r>
            <a:endParaRPr lang="en-AU" sz="1800" dirty="0">
              <a:latin typeface="Arial"/>
              <a:cs typeface="Arial"/>
            </a:endParaRPr>
          </a:p>
        </p:txBody>
      </p:sp>
      <p:pic>
        <p:nvPicPr>
          <p:cNvPr id="3" name="Picture 2" descr="Screen Shot 2016-01-22 at 01.10.45.png"/>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8490" t="4479" r="16104" b="16593"/>
          <a:stretch/>
        </p:blipFill>
        <p:spPr>
          <a:xfrm>
            <a:off x="2349501" y="1075125"/>
            <a:ext cx="4234962" cy="3238500"/>
          </a:xfrm>
          <a:prstGeom prst="rect">
            <a:avLst/>
          </a:prstGeom>
        </p:spPr>
      </p:pic>
      <p:sp>
        <p:nvSpPr>
          <p:cNvPr id="4" name="Rectangle 3"/>
          <p:cNvSpPr/>
          <p:nvPr/>
        </p:nvSpPr>
        <p:spPr>
          <a:xfrm>
            <a:off x="4079157" y="4384418"/>
            <a:ext cx="826218" cy="369332"/>
          </a:xfrm>
          <a:prstGeom prst="rect">
            <a:avLst/>
          </a:prstGeom>
        </p:spPr>
        <p:txBody>
          <a:bodyPr wrap="none">
            <a:spAutoFit/>
          </a:bodyPr>
          <a:lstStyle/>
          <a:p>
            <a:r>
              <a:rPr lang="en-US" sz="1800" dirty="0">
                <a:latin typeface="Arial"/>
                <a:cs typeface="Arial"/>
              </a:rPr>
              <a:t>Fig.24</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24</a:t>
            </a:r>
            <a:endParaRPr lang="en-US" sz="1800" dirty="0">
              <a:latin typeface="Arial"/>
              <a:cs typeface="Arial"/>
            </a:endParaRPr>
          </a:p>
        </p:txBody>
      </p:sp>
    </p:spTree>
    <p:extLst>
      <p:ext uri="{BB962C8B-B14F-4D97-AF65-F5344CB8AC3E}">
        <p14:creationId xmlns:p14="http://schemas.microsoft.com/office/powerpoint/2010/main" val="55860460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249" y="419319"/>
            <a:ext cx="8080376" cy="2862323"/>
          </a:xfrm>
          <a:prstGeom prst="rect">
            <a:avLst/>
          </a:prstGeom>
        </p:spPr>
        <p:txBody>
          <a:bodyPr wrap="square">
            <a:spAutoFit/>
          </a:bodyPr>
          <a:lstStyle/>
          <a:p>
            <a:r>
              <a:rPr lang="en-US" sz="1800" b="1" dirty="0">
                <a:latin typeface="Arial"/>
                <a:cs typeface="Arial"/>
              </a:rPr>
              <a:t>5. Classification by Motion </a:t>
            </a:r>
            <a:r>
              <a:rPr lang="en-US" sz="1800" b="1" dirty="0" smtClean="0">
                <a:latin typeface="Arial"/>
                <a:cs typeface="Arial"/>
              </a:rPr>
              <a:t>Characteristics</a:t>
            </a:r>
          </a:p>
          <a:p>
            <a:endParaRPr lang="en-AU" sz="1800" dirty="0">
              <a:latin typeface="Arial"/>
              <a:cs typeface="Arial"/>
            </a:endParaRPr>
          </a:p>
          <a:p>
            <a:r>
              <a:rPr lang="en-US" sz="1800" dirty="0">
                <a:latin typeface="Arial"/>
                <a:cs typeface="Arial"/>
              </a:rPr>
              <a:t>According to the nature of motion of  links robot manipulates can be </a:t>
            </a:r>
            <a:r>
              <a:rPr lang="en-US" sz="1800" dirty="0" smtClean="0">
                <a:latin typeface="Arial"/>
                <a:cs typeface="Arial"/>
              </a:rPr>
              <a:t>classified:</a:t>
            </a:r>
          </a:p>
          <a:p>
            <a:endParaRPr lang="en-US" sz="1800" dirty="0" smtClean="0">
              <a:latin typeface="Arial"/>
              <a:cs typeface="Arial"/>
            </a:endParaRPr>
          </a:p>
          <a:p>
            <a:r>
              <a:rPr lang="en-US" sz="1800" b="1" dirty="0" smtClean="0">
                <a:latin typeface="Arial"/>
                <a:cs typeface="Arial"/>
              </a:rPr>
              <a:t>planar manipulator</a:t>
            </a:r>
          </a:p>
          <a:p>
            <a:endParaRPr lang="en-AU" sz="1800" dirty="0">
              <a:latin typeface="Arial"/>
              <a:cs typeface="Arial"/>
            </a:endParaRPr>
          </a:p>
          <a:p>
            <a:r>
              <a:rPr lang="en-US" sz="1800" b="1" dirty="0">
                <a:latin typeface="Arial"/>
                <a:cs typeface="Arial"/>
              </a:rPr>
              <a:t>spherical </a:t>
            </a:r>
            <a:r>
              <a:rPr lang="en-US" sz="1800" b="1" dirty="0" smtClean="0">
                <a:latin typeface="Arial"/>
                <a:cs typeface="Arial"/>
              </a:rPr>
              <a:t>manipulator</a:t>
            </a:r>
          </a:p>
          <a:p>
            <a:endParaRPr lang="en-AU" sz="1800" dirty="0">
              <a:latin typeface="Arial"/>
              <a:cs typeface="Arial"/>
            </a:endParaRPr>
          </a:p>
          <a:p>
            <a:r>
              <a:rPr lang="en-US" sz="1800" b="1" dirty="0">
                <a:latin typeface="Arial"/>
                <a:cs typeface="Arial"/>
              </a:rPr>
              <a:t>spatial  manipulator</a:t>
            </a:r>
            <a:r>
              <a:rPr lang="en-US" sz="1800" b="1" dirty="0" smtClean="0">
                <a:latin typeface="Arial"/>
                <a:cs typeface="Arial"/>
              </a:rPr>
              <a:t>.</a:t>
            </a:r>
            <a:endParaRPr lang="en-AU" sz="1800" dirty="0">
              <a:latin typeface="Arial"/>
              <a:cs typeface="Arial"/>
            </a:endParaRPr>
          </a:p>
        </p:txBody>
      </p:sp>
      <p:pic>
        <p:nvPicPr>
          <p:cNvPr id="3" name="Picture 2" descr="IMAG0088.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9809" t="8442" r="9711" b="60391"/>
          <a:stretch/>
        </p:blipFill>
        <p:spPr>
          <a:xfrm>
            <a:off x="4445001" y="1403051"/>
            <a:ext cx="4286249" cy="4340445"/>
          </a:xfrm>
          <a:prstGeom prst="rect">
            <a:avLst/>
          </a:prstGeom>
        </p:spPr>
      </p:pic>
      <p:sp>
        <p:nvSpPr>
          <p:cNvPr id="4" name="Rectangle 3"/>
          <p:cNvSpPr/>
          <p:nvPr/>
        </p:nvSpPr>
        <p:spPr>
          <a:xfrm>
            <a:off x="531813" y="6082031"/>
            <a:ext cx="7604125" cy="369332"/>
          </a:xfrm>
          <a:prstGeom prst="rect">
            <a:avLst/>
          </a:prstGeom>
        </p:spPr>
        <p:txBody>
          <a:bodyPr wrap="square">
            <a:spAutoFit/>
          </a:bodyPr>
          <a:lstStyle/>
          <a:p>
            <a:r>
              <a:rPr lang="en-US" sz="1800" dirty="0">
                <a:latin typeface="Arial"/>
                <a:cs typeface="Arial"/>
              </a:rPr>
              <a:t>Planar manipulators are useful for manipulating an object on a plane.</a:t>
            </a:r>
            <a:endParaRPr lang="en-AU" sz="1800" dirty="0">
              <a:latin typeface="Arial"/>
              <a:cs typeface="Arial"/>
            </a:endParaRPr>
          </a:p>
        </p:txBody>
      </p:sp>
      <p:sp>
        <p:nvSpPr>
          <p:cNvPr id="5" name="Rectangle 4"/>
          <p:cNvSpPr/>
          <p:nvPr/>
        </p:nvSpPr>
        <p:spPr>
          <a:xfrm>
            <a:off x="6083607" y="5743496"/>
            <a:ext cx="826218" cy="369332"/>
          </a:xfrm>
          <a:prstGeom prst="rect">
            <a:avLst/>
          </a:prstGeom>
        </p:spPr>
        <p:txBody>
          <a:bodyPr wrap="none">
            <a:spAutoFit/>
          </a:bodyPr>
          <a:lstStyle/>
          <a:p>
            <a:r>
              <a:rPr lang="en-US" sz="1800" dirty="0">
                <a:latin typeface="Arial"/>
                <a:cs typeface="Arial"/>
              </a:rPr>
              <a:t>Fig.25</a:t>
            </a:r>
            <a:endParaRPr lang="en-AU" sz="1800" dirty="0">
              <a:latin typeface="Arial"/>
              <a:cs typeface="Arial"/>
            </a:endParaRPr>
          </a:p>
        </p:txBody>
      </p:sp>
      <p:sp>
        <p:nvSpPr>
          <p:cNvPr id="6" name="Rectangle 5"/>
          <p:cNvSpPr/>
          <p:nvPr/>
        </p:nvSpPr>
        <p:spPr>
          <a:xfrm>
            <a:off x="492125" y="3435172"/>
            <a:ext cx="3841751" cy="2308324"/>
          </a:xfrm>
          <a:prstGeom prst="rect">
            <a:avLst/>
          </a:prstGeom>
        </p:spPr>
        <p:txBody>
          <a:bodyPr wrap="square">
            <a:spAutoFit/>
          </a:bodyPr>
          <a:lstStyle/>
          <a:p>
            <a:r>
              <a:rPr lang="en-US" sz="1800" dirty="0">
                <a:latin typeface="Arial"/>
                <a:cs typeface="Arial"/>
              </a:rPr>
              <a:t>A manipulator  is called a</a:t>
            </a:r>
            <a:r>
              <a:rPr lang="en-US" sz="1800" b="1" dirty="0">
                <a:latin typeface="Arial"/>
                <a:cs typeface="Arial"/>
              </a:rPr>
              <a:t> planar manipulator</a:t>
            </a:r>
            <a:r>
              <a:rPr lang="en-US" sz="1800" dirty="0">
                <a:latin typeface="Arial"/>
                <a:cs typeface="Arial"/>
              </a:rPr>
              <a:t> if  its moving links perform planar motion that are parallel to one another. </a:t>
            </a:r>
            <a:endParaRPr lang="en-US" sz="1800" dirty="0" smtClean="0">
              <a:latin typeface="Arial"/>
              <a:cs typeface="Arial"/>
            </a:endParaRPr>
          </a:p>
          <a:p>
            <a:endParaRPr lang="en-US" sz="1800" dirty="0" smtClean="0">
              <a:latin typeface="Arial"/>
              <a:cs typeface="Arial"/>
            </a:endParaRPr>
          </a:p>
          <a:p>
            <a:r>
              <a:rPr lang="en-US" sz="1800" dirty="0" smtClean="0">
                <a:latin typeface="Arial"/>
                <a:cs typeface="Arial"/>
              </a:rPr>
              <a:t>For </a:t>
            </a:r>
            <a:r>
              <a:rPr lang="en-US" sz="1800" dirty="0">
                <a:latin typeface="Arial"/>
                <a:cs typeface="Arial"/>
              </a:rPr>
              <a:t>example the 5R manipulator shown in Fig.25 is a planar manipulator.</a:t>
            </a:r>
            <a:endParaRPr lang="en-AU" sz="1800" dirty="0">
              <a:latin typeface="Arial"/>
              <a:cs typeface="Arial"/>
            </a:endParaRPr>
          </a:p>
        </p:txBody>
      </p:sp>
      <p:sp>
        <p:nvSpPr>
          <p:cNvPr id="7" name="TextBox 6"/>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25</a:t>
            </a:r>
            <a:endParaRPr lang="en-US" sz="1800" dirty="0" smtClean="0">
              <a:latin typeface="Arial"/>
              <a:cs typeface="Arial"/>
            </a:endParaRPr>
          </a:p>
        </p:txBody>
      </p:sp>
    </p:spTree>
    <p:extLst>
      <p:ext uri="{BB962C8B-B14F-4D97-AF65-F5344CB8AC3E}">
        <p14:creationId xmlns:p14="http://schemas.microsoft.com/office/powerpoint/2010/main" val="28046503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7908" y="474345"/>
            <a:ext cx="7924591" cy="5909311"/>
          </a:xfrm>
          <a:prstGeom prst="rect">
            <a:avLst/>
          </a:prstGeom>
        </p:spPr>
        <p:txBody>
          <a:bodyPr wrap="square">
            <a:spAutoFit/>
          </a:bodyPr>
          <a:lstStyle/>
          <a:p>
            <a:r>
              <a:rPr lang="en-US" sz="1800" dirty="0">
                <a:latin typeface="Arial"/>
                <a:cs typeface="Arial"/>
              </a:rPr>
              <a:t>A manipulator is called a</a:t>
            </a:r>
            <a:r>
              <a:rPr lang="en-US" sz="1800" b="1" dirty="0">
                <a:latin typeface="Arial"/>
                <a:cs typeface="Arial"/>
              </a:rPr>
              <a:t> spherical manipulator</a:t>
            </a:r>
            <a:r>
              <a:rPr lang="en-US" sz="1800" dirty="0">
                <a:latin typeface="Arial"/>
                <a:cs typeface="Arial"/>
              </a:rPr>
              <a:t> if its moving links perform spherical motion about a common stationary point.</a:t>
            </a:r>
            <a:endParaRPr lang="en-AU" sz="1800" dirty="0">
              <a:latin typeface="Arial"/>
              <a:cs typeface="Arial"/>
            </a:endParaRPr>
          </a:p>
          <a:p>
            <a:r>
              <a:rPr lang="en-US" sz="1800" dirty="0">
                <a:latin typeface="Arial"/>
                <a:cs typeface="Arial"/>
              </a:rPr>
              <a:t> A revolute joint is the only permissible lower-pair joint for the construction of spherical manipulator. </a:t>
            </a:r>
            <a:endParaRPr lang="en-AU" sz="1800" dirty="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a:latin typeface="Arial"/>
              <a:cs typeface="Arial"/>
            </a:endParaRPr>
          </a:p>
          <a:p>
            <a:endParaRPr lang="en-US" sz="1800" dirty="0" smtClean="0">
              <a:latin typeface="Arial"/>
              <a:cs typeface="Arial"/>
            </a:endParaRPr>
          </a:p>
          <a:p>
            <a:endParaRPr lang="en-US" sz="1800" dirty="0" smtClean="0">
              <a:latin typeface="Arial"/>
              <a:cs typeface="Arial"/>
            </a:endParaRPr>
          </a:p>
          <a:p>
            <a:endParaRPr lang="en-AU" sz="1800" dirty="0">
              <a:latin typeface="Arial"/>
              <a:cs typeface="Arial"/>
            </a:endParaRPr>
          </a:p>
          <a:p>
            <a:endParaRPr lang="en-US" sz="1800" dirty="0" smtClean="0">
              <a:latin typeface="Arial"/>
              <a:cs typeface="Arial"/>
            </a:endParaRPr>
          </a:p>
          <a:p>
            <a:endParaRPr lang="en-US" sz="1800" dirty="0">
              <a:latin typeface="Arial"/>
              <a:cs typeface="Arial"/>
            </a:endParaRPr>
          </a:p>
          <a:p>
            <a:r>
              <a:rPr lang="en-US" sz="1800" dirty="0" smtClean="0">
                <a:latin typeface="Arial"/>
                <a:cs typeface="Arial"/>
              </a:rPr>
              <a:t>A </a:t>
            </a:r>
            <a:r>
              <a:rPr lang="en-US" sz="1800" dirty="0">
                <a:latin typeface="Arial"/>
                <a:cs typeface="Arial"/>
              </a:rPr>
              <a:t>spherical manipulator can be used as a pointing device.</a:t>
            </a:r>
            <a:endParaRPr lang="en-AU" sz="1800" dirty="0">
              <a:latin typeface="Arial"/>
              <a:cs typeface="Arial"/>
            </a:endParaRPr>
          </a:p>
        </p:txBody>
      </p:sp>
      <p:pic>
        <p:nvPicPr>
          <p:cNvPr id="3" name="Picture 2" descr="IMAG0022.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34071" t="5393" r="33191" b="64970"/>
          <a:stretch/>
        </p:blipFill>
        <p:spPr>
          <a:xfrm rot="16200000">
            <a:off x="4348085" y="1039168"/>
            <a:ext cx="3749829" cy="4921250"/>
          </a:xfrm>
          <a:prstGeom prst="rect">
            <a:avLst/>
          </a:prstGeom>
        </p:spPr>
      </p:pic>
      <p:sp>
        <p:nvSpPr>
          <p:cNvPr id="4" name="Rectangle 3"/>
          <p:cNvSpPr/>
          <p:nvPr/>
        </p:nvSpPr>
        <p:spPr>
          <a:xfrm>
            <a:off x="5972841" y="5383665"/>
            <a:ext cx="826218" cy="369332"/>
          </a:xfrm>
          <a:prstGeom prst="rect">
            <a:avLst/>
          </a:prstGeom>
        </p:spPr>
        <p:txBody>
          <a:bodyPr wrap="none">
            <a:spAutoFit/>
          </a:bodyPr>
          <a:lstStyle/>
          <a:p>
            <a:r>
              <a:rPr lang="en-US" sz="1800" dirty="0">
                <a:latin typeface="Arial"/>
                <a:cs typeface="Arial"/>
              </a:rPr>
              <a:t>Fig.26</a:t>
            </a:r>
            <a:endParaRPr lang="en-AU" sz="1800" dirty="0">
              <a:latin typeface="Arial"/>
              <a:cs typeface="Arial"/>
            </a:endParaRPr>
          </a:p>
        </p:txBody>
      </p:sp>
      <p:sp>
        <p:nvSpPr>
          <p:cNvPr id="5" name="Rectangle 4"/>
          <p:cNvSpPr/>
          <p:nvPr/>
        </p:nvSpPr>
        <p:spPr>
          <a:xfrm>
            <a:off x="647909" y="1779686"/>
            <a:ext cx="3114466" cy="5078314"/>
          </a:xfrm>
          <a:prstGeom prst="rect">
            <a:avLst/>
          </a:prstGeom>
        </p:spPr>
        <p:txBody>
          <a:bodyPr wrap="square">
            <a:spAutoFit/>
          </a:bodyPr>
          <a:lstStyle/>
          <a:p>
            <a:r>
              <a:rPr lang="en-US" sz="1800" dirty="0">
                <a:latin typeface="Arial"/>
                <a:cs typeface="Arial"/>
              </a:rPr>
              <a:t>In addition, all the joint axes of a spherical manipulator must intersect at a common point. </a:t>
            </a:r>
            <a:endParaRPr lang="en-AU" sz="1800" dirty="0">
              <a:latin typeface="Arial"/>
              <a:cs typeface="Arial"/>
            </a:endParaRPr>
          </a:p>
          <a:p>
            <a:r>
              <a:rPr lang="en-US" sz="1800" dirty="0" smtClean="0">
                <a:latin typeface="Arial"/>
                <a:cs typeface="Arial"/>
              </a:rPr>
              <a:t>Fig. 26 shows a 3-DOF spherical parallel manipulator.</a:t>
            </a:r>
          </a:p>
          <a:p>
            <a:endParaRPr lang="en-US" sz="1800" dirty="0">
              <a:latin typeface="Arial"/>
              <a:cs typeface="Arial"/>
            </a:endParaRPr>
          </a:p>
          <a:p>
            <a:r>
              <a:rPr lang="en-US" sz="1800" dirty="0">
                <a:latin typeface="Arial"/>
                <a:cs typeface="Arial"/>
              </a:rPr>
              <a:t>In this manipulator all the revolute joints axes intersect at a common center point </a:t>
            </a:r>
            <a:r>
              <a:rPr lang="en-US" sz="1800" i="1" dirty="0">
                <a:latin typeface="Arial"/>
                <a:cs typeface="Arial"/>
              </a:rPr>
              <a:t>O</a:t>
            </a:r>
            <a:r>
              <a:rPr lang="en-US" sz="1800" dirty="0">
                <a:latin typeface="Arial"/>
                <a:cs typeface="Arial"/>
              </a:rPr>
              <a:t>. Links 1, 2 and 3 are considered as the input links, and link 7 designated as the output link. </a:t>
            </a:r>
            <a:endParaRPr lang="en-US" sz="1800" dirty="0"/>
          </a:p>
          <a:p>
            <a:endParaRPr lang="en-US" sz="1800" dirty="0" smtClean="0">
              <a:latin typeface="Arial"/>
              <a:cs typeface="Arial"/>
            </a:endParaRPr>
          </a:p>
          <a:p>
            <a:endParaRPr lang="en-US" sz="1800" dirty="0">
              <a:latin typeface="Arial"/>
              <a:cs typeface="Arial"/>
            </a:endParaRPr>
          </a:p>
          <a:p>
            <a:endParaRPr lang="en-US" sz="1800" dirty="0">
              <a:latin typeface="Arial"/>
              <a:cs typeface="Arial"/>
            </a:endParaRPr>
          </a:p>
        </p:txBody>
      </p:sp>
      <p:sp>
        <p:nvSpPr>
          <p:cNvPr id="6" name="TextBox 5"/>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26</a:t>
            </a:r>
            <a:endParaRPr lang="en-US" sz="1800" dirty="0">
              <a:latin typeface="Arial"/>
              <a:cs typeface="Arial"/>
            </a:endParaRPr>
          </a:p>
        </p:txBody>
      </p:sp>
    </p:spTree>
    <p:extLst>
      <p:ext uri="{BB962C8B-B14F-4D97-AF65-F5344CB8AC3E}">
        <p14:creationId xmlns:p14="http://schemas.microsoft.com/office/powerpoint/2010/main" val="428782294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609590"/>
            <a:ext cx="7556500" cy="923330"/>
          </a:xfrm>
          <a:prstGeom prst="rect">
            <a:avLst/>
          </a:prstGeom>
        </p:spPr>
        <p:txBody>
          <a:bodyPr wrap="square">
            <a:spAutoFit/>
          </a:bodyPr>
          <a:lstStyle/>
          <a:p>
            <a:r>
              <a:rPr lang="en-US" sz="1800" dirty="0">
                <a:latin typeface="Arial"/>
                <a:cs typeface="Arial"/>
              </a:rPr>
              <a:t>A manipulator is called </a:t>
            </a:r>
            <a:r>
              <a:rPr lang="en-US" sz="1800" b="1" dirty="0">
                <a:latin typeface="Arial"/>
                <a:cs typeface="Arial"/>
              </a:rPr>
              <a:t>a spatial manipulator</a:t>
            </a:r>
            <a:r>
              <a:rPr lang="en-US" sz="1800" dirty="0">
                <a:latin typeface="Arial"/>
                <a:cs typeface="Arial"/>
              </a:rPr>
              <a:t> if at least one of the moving links in the manipulator possesses a general spatial motion. The  manipulators shown in Fig.27 is a spatial 6-DOF parallel manipulator</a:t>
            </a:r>
            <a:r>
              <a:rPr lang="en-US" sz="1800" dirty="0" smtClean="0">
                <a:latin typeface="Arial"/>
                <a:cs typeface="Arial"/>
              </a:rPr>
              <a:t>.</a:t>
            </a:r>
            <a:endParaRPr lang="en-AU" sz="1800" dirty="0">
              <a:latin typeface="Arial"/>
              <a:cs typeface="Arial"/>
            </a:endParaRPr>
          </a:p>
        </p:txBody>
      </p:sp>
      <p:pic>
        <p:nvPicPr>
          <p:cNvPr id="3" name="Picture 2" descr="IMAG0040.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5417" t="8881" r="65480" b="60697"/>
          <a:stretch/>
        </p:blipFill>
        <p:spPr>
          <a:xfrm rot="5400000">
            <a:off x="2547249" y="750675"/>
            <a:ext cx="4088933" cy="6048672"/>
          </a:xfrm>
          <a:prstGeom prst="rect">
            <a:avLst/>
          </a:prstGeom>
        </p:spPr>
      </p:pic>
      <p:sp>
        <p:nvSpPr>
          <p:cNvPr id="4" name="Rectangle 3"/>
          <p:cNvSpPr/>
          <p:nvPr/>
        </p:nvSpPr>
        <p:spPr>
          <a:xfrm>
            <a:off x="4115466" y="5998002"/>
            <a:ext cx="826218" cy="369332"/>
          </a:xfrm>
          <a:prstGeom prst="rect">
            <a:avLst/>
          </a:prstGeom>
        </p:spPr>
        <p:txBody>
          <a:bodyPr wrap="none">
            <a:spAutoFit/>
          </a:bodyPr>
          <a:lstStyle/>
          <a:p>
            <a:r>
              <a:rPr lang="en-US" sz="1800" dirty="0">
                <a:latin typeface="Arial"/>
                <a:cs typeface="Arial"/>
              </a:rPr>
              <a:t>Fig.27</a:t>
            </a:r>
            <a:endParaRPr lang="en-AU" sz="1800" dirty="0">
              <a:latin typeface="Arial"/>
              <a:cs typeface="Arial"/>
            </a:endParaRPr>
          </a:p>
        </p:txBody>
      </p:sp>
      <p:sp>
        <p:nvSpPr>
          <p:cNvPr id="5" name="TextBox 4"/>
          <p:cNvSpPr txBox="1"/>
          <p:nvPr/>
        </p:nvSpPr>
        <p:spPr>
          <a:xfrm>
            <a:off x="8596327" y="300788"/>
            <a:ext cx="441422" cy="369332"/>
          </a:xfrm>
          <a:prstGeom prst="rect">
            <a:avLst/>
          </a:prstGeom>
          <a:noFill/>
        </p:spPr>
        <p:txBody>
          <a:bodyPr wrap="none" rtlCol="0">
            <a:spAutoFit/>
          </a:bodyPr>
          <a:lstStyle/>
          <a:p>
            <a:r>
              <a:rPr lang="en-US" sz="1800" dirty="0" smtClean="0">
                <a:latin typeface="Arial"/>
                <a:cs typeface="Arial"/>
              </a:rPr>
              <a:t>27</a:t>
            </a:r>
            <a:endParaRPr lang="en-US" sz="1800" dirty="0">
              <a:latin typeface="Arial"/>
              <a:cs typeface="Arial"/>
            </a:endParaRPr>
          </a:p>
        </p:txBody>
      </p:sp>
    </p:spTree>
    <p:extLst>
      <p:ext uri="{BB962C8B-B14F-4D97-AF65-F5344CB8AC3E}">
        <p14:creationId xmlns:p14="http://schemas.microsoft.com/office/powerpoint/2010/main" val="21961594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5539" y="670120"/>
            <a:ext cx="8060788" cy="4385816"/>
          </a:xfrm>
          <a:prstGeom prst="rect">
            <a:avLst/>
          </a:prstGeom>
        </p:spPr>
        <p:txBody>
          <a:bodyPr wrap="square">
            <a:spAutoFit/>
          </a:bodyPr>
          <a:lstStyle/>
          <a:p>
            <a:r>
              <a:rPr lang="en-AU" b="1" dirty="0" smtClean="0">
                <a:latin typeface="Arial" panose="020B0604020202020204" pitchFamily="34" charset="0"/>
                <a:cs typeface="Arial" panose="020B0604020202020204" pitchFamily="34" charset="0"/>
              </a:rPr>
              <a:t>Lectures 5</a:t>
            </a:r>
            <a:r>
              <a:rPr lang="kk-KZ" b="1" dirty="0" smtClean="0">
                <a:latin typeface="Arial" panose="020B0604020202020204" pitchFamily="34" charset="0"/>
                <a:cs typeface="Arial" panose="020B0604020202020204" pitchFamily="34" charset="0"/>
              </a:rPr>
              <a:t>-8</a:t>
            </a:r>
            <a:r>
              <a:rPr lang="en-AU" b="1" dirty="0" smtClean="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PROBLEMS OF KINEMATICS OF THE ROBOT               		       </a:t>
            </a:r>
            <a:r>
              <a:rPr lang="ru-RU" b="1" dirty="0" smtClean="0">
                <a:latin typeface="Arial" panose="020B0604020202020204" pitchFamily="34" charset="0"/>
                <a:cs typeface="Arial" panose="020B0604020202020204" pitchFamily="34" charset="0"/>
              </a:rPr>
              <a:t>  </a:t>
            </a:r>
            <a:r>
              <a:rPr lang="ru-RU" b="1" dirty="0">
                <a:latin typeface="Arial" panose="020B0604020202020204" pitchFamily="34" charset="0"/>
                <a:cs typeface="Arial" panose="020B0604020202020204" pitchFamily="34" charset="0"/>
              </a:rPr>
              <a:t> </a:t>
            </a:r>
            <a:r>
              <a:rPr lang="ru-RU" b="1" dirty="0" smtClean="0">
                <a:latin typeface="Arial" panose="020B0604020202020204" pitchFamily="34" charset="0"/>
                <a:cs typeface="Arial" panose="020B0604020202020204" pitchFamily="34" charset="0"/>
              </a:rPr>
              <a:t>       </a:t>
            </a:r>
            <a:r>
              <a:rPr lang="en-AU" b="1" dirty="0" smtClean="0">
                <a:latin typeface="Arial" panose="020B0604020202020204" pitchFamily="34" charset="0"/>
                <a:cs typeface="Arial" panose="020B0604020202020204" pitchFamily="34" charset="0"/>
              </a:rPr>
              <a:t>MANIPULATORS</a:t>
            </a:r>
            <a:r>
              <a:rPr lang="en-AU" b="1" dirty="0">
                <a:latin typeface="Arial" panose="020B0604020202020204" pitchFamily="34" charset="0"/>
                <a:cs typeface="Arial" panose="020B0604020202020204" pitchFamily="34" charset="0"/>
              </a:rPr>
              <a:t>. </a:t>
            </a:r>
            <a:r>
              <a:rPr lang="en-AU" b="1" dirty="0" smtClean="0">
                <a:latin typeface="Arial" panose="020B0604020202020204" pitchFamily="34" charset="0"/>
                <a:cs typeface="Arial" panose="020B0604020202020204" pitchFamily="34" charset="0"/>
              </a:rPr>
              <a:t>HOMOGENEOUS TRANSFORMATIONS</a:t>
            </a:r>
            <a:r>
              <a:rPr lang="ru-RU" dirty="0">
                <a:latin typeface="Arial" panose="020B0604020202020204" pitchFamily="34" charset="0"/>
                <a:cs typeface="Arial" panose="020B0604020202020204" pitchFamily="34" charset="0"/>
              </a:rPr>
              <a:t/>
            </a:r>
            <a:br>
              <a:rPr lang="ru-RU" dirty="0">
                <a:latin typeface="Arial" panose="020B0604020202020204" pitchFamily="34" charset="0"/>
                <a:cs typeface="Arial" panose="020B0604020202020204" pitchFamily="34" charset="0"/>
              </a:rPr>
            </a:br>
            <a:endParaRPr lang="en-AU" dirty="0" smtClean="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Topics:</a:t>
            </a:r>
          </a:p>
          <a:p>
            <a:r>
              <a:rPr lang="en-AU" b="1"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1. Problems of Kinematics</a:t>
            </a:r>
            <a:endParaRPr lang="ru-R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2. Position, Orientation, and </a:t>
            </a:r>
            <a:r>
              <a:rPr lang="en-US" dirty="0">
                <a:latin typeface="Arial" panose="020B0604020202020204" pitchFamily="34" charset="0"/>
                <a:cs typeface="Arial" panose="020B0604020202020204" pitchFamily="34" charset="0"/>
              </a:rPr>
              <a:t>L</a:t>
            </a:r>
            <a:r>
              <a:rPr lang="en-AU" dirty="0" err="1" smtClean="0">
                <a:latin typeface="Arial" panose="020B0604020202020204" pitchFamily="34" charset="0"/>
                <a:cs typeface="Arial" panose="020B0604020202020204" pitchFamily="34" charset="0"/>
              </a:rPr>
              <a:t>ocation</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of a Rigid Body</a:t>
            </a:r>
            <a:endParaRPr lang="ru-R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3. Description of a Position</a:t>
            </a:r>
            <a:endParaRPr lang="ru-R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4. Description of a Location </a:t>
            </a:r>
            <a:endParaRPr lang="ru-R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5. Homogeneous Transformations</a:t>
            </a:r>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pPr lvl="0"/>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1</a:t>
            </a:r>
            <a:endParaRPr lang="en-US" dirty="0">
              <a:latin typeface="Arial"/>
              <a:cs typeface="Arial"/>
            </a:endParaRPr>
          </a:p>
        </p:txBody>
      </p:sp>
    </p:spTree>
    <p:extLst>
      <p:ext uri="{BB962C8B-B14F-4D97-AF65-F5344CB8AC3E}">
        <p14:creationId xmlns:p14="http://schemas.microsoft.com/office/powerpoint/2010/main" val="41093201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4334" y="1788892"/>
            <a:ext cx="7776958" cy="2308324"/>
          </a:xfrm>
          <a:prstGeom prst="rect">
            <a:avLst/>
          </a:prstGeom>
        </p:spPr>
        <p:txBody>
          <a:bodyPr wrap="square">
            <a:spAutoFit/>
          </a:bodyPr>
          <a:lstStyle/>
          <a:p>
            <a:pPr marL="342900" indent="-342900">
              <a:buAutoNum type="arabicPeriod"/>
            </a:pPr>
            <a:r>
              <a:rPr lang="en-AU" b="1" dirty="0" smtClean="0">
                <a:latin typeface="Arial" panose="020B0604020202020204" pitchFamily="34" charset="0"/>
                <a:cs typeface="Arial" panose="020B0604020202020204" pitchFamily="34" charset="0"/>
              </a:rPr>
              <a:t>Problems </a:t>
            </a:r>
            <a:r>
              <a:rPr lang="en-AU" b="1" dirty="0">
                <a:latin typeface="Arial" panose="020B0604020202020204" pitchFamily="34" charset="0"/>
                <a:cs typeface="Arial" panose="020B0604020202020204" pitchFamily="34" charset="0"/>
              </a:rPr>
              <a:t>of  </a:t>
            </a:r>
            <a:r>
              <a:rPr lang="en-AU" b="1" dirty="0" smtClean="0">
                <a:latin typeface="Arial" panose="020B0604020202020204" pitchFamily="34" charset="0"/>
                <a:cs typeface="Arial" panose="020B0604020202020204" pitchFamily="34" charset="0"/>
              </a:rPr>
              <a:t>Kinematics</a:t>
            </a:r>
          </a:p>
          <a:p>
            <a:endParaRPr lang="en-AU" dirty="0">
              <a:latin typeface="Arial" panose="020B0604020202020204" pitchFamily="34" charset="0"/>
              <a:cs typeface="Arial" panose="020B0604020202020204" pitchFamily="34" charset="0"/>
            </a:endParaRPr>
          </a:p>
          <a:p>
            <a:r>
              <a:rPr lang="en-AU" b="1" dirty="0">
                <a:latin typeface="Arial" panose="020B0604020202020204" pitchFamily="34" charset="0"/>
                <a:cs typeface="Arial" panose="020B0604020202020204" pitchFamily="34" charset="0"/>
              </a:rPr>
              <a:t>Kinematics</a:t>
            </a:r>
            <a:r>
              <a:rPr lang="en-AU" dirty="0">
                <a:latin typeface="Arial" panose="020B0604020202020204" pitchFamily="34" charset="0"/>
                <a:cs typeface="Arial" panose="020B0604020202020204" pitchFamily="34" charset="0"/>
              </a:rPr>
              <a:t> deals with the aspect of motion regard  to the forces  </a:t>
            </a:r>
            <a:r>
              <a:rPr lang="en-AU" dirty="0" smtClean="0">
                <a:latin typeface="Arial" panose="020B0604020202020204" pitchFamily="34" charset="0"/>
                <a:cs typeface="Arial" panose="020B0604020202020204" pitchFamily="34" charset="0"/>
              </a:rPr>
              <a:t>and/or  </a:t>
            </a:r>
            <a:r>
              <a:rPr lang="en-AU" dirty="0">
                <a:latin typeface="Arial" panose="020B0604020202020204" pitchFamily="34" charset="0"/>
                <a:cs typeface="Arial" panose="020B0604020202020204" pitchFamily="34" charset="0"/>
              </a:rPr>
              <a:t>torques that cause it. </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science of kinematics deals with the </a:t>
            </a:r>
            <a:r>
              <a:rPr lang="en-AU" b="1" dirty="0" smtClean="0">
                <a:latin typeface="Arial" panose="020B0604020202020204" pitchFamily="34" charset="0"/>
                <a:cs typeface="Arial" panose="020B0604020202020204" pitchFamily="34" charset="0"/>
              </a:rPr>
              <a:t>position, </a:t>
            </a:r>
            <a:r>
              <a:rPr lang="en-AU" dirty="0" smtClean="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velocity</a:t>
            </a:r>
            <a:r>
              <a:rPr lang="en-AU" dirty="0">
                <a:latin typeface="Arial" panose="020B0604020202020204" pitchFamily="34" charset="0"/>
                <a:cs typeface="Arial" panose="020B0604020202020204" pitchFamily="34" charset="0"/>
              </a:rPr>
              <a:t>   and </a:t>
            </a:r>
            <a:r>
              <a:rPr lang="en-AU" b="1" dirty="0">
                <a:latin typeface="Arial" panose="020B0604020202020204" pitchFamily="34" charset="0"/>
                <a:cs typeface="Arial" panose="020B0604020202020204" pitchFamily="34" charset="0"/>
              </a:rPr>
              <a:t>acceleration</a:t>
            </a:r>
            <a:r>
              <a:rPr lang="en-AU" dirty="0">
                <a:latin typeface="Arial" panose="020B0604020202020204" pitchFamily="34" charset="0"/>
                <a:cs typeface="Arial" panose="020B0604020202020204" pitchFamily="34" charset="0"/>
              </a:rPr>
              <a:t> with respect to time. Hence kinematics is concerned only with the geometrical and time of properties of a motion</a:t>
            </a:r>
            <a:r>
              <a:rPr lang="en-AU" dirty="0" smtClean="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2</a:t>
            </a:r>
            <a:endParaRPr lang="en-US" dirty="0">
              <a:latin typeface="Arial"/>
              <a:cs typeface="Arial"/>
            </a:endParaRPr>
          </a:p>
        </p:txBody>
      </p:sp>
    </p:spTree>
    <p:extLst>
      <p:ext uri="{BB962C8B-B14F-4D97-AF65-F5344CB8AC3E}">
        <p14:creationId xmlns:p14="http://schemas.microsoft.com/office/powerpoint/2010/main" val="360475474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5800" y="327498"/>
            <a:ext cx="7772400" cy="4114800"/>
          </a:xfrm>
        </p:spPr>
        <p:txBody>
          <a:bodyPr/>
          <a:lstStyle/>
          <a:p>
            <a:endParaRPr lang="ru-RU" sz="1800" dirty="0">
              <a:latin typeface="Arial" panose="020B0604020202020204" pitchFamily="34" charset="0"/>
              <a:cs typeface="Arial" panose="020B0604020202020204" pitchFamily="34" charset="0"/>
            </a:endParaRPr>
          </a:p>
          <a:p>
            <a:pPr marL="0" indent="0">
              <a:buNone/>
            </a:pPr>
            <a:r>
              <a:rPr lang="en-AU" sz="1800" dirty="0">
                <a:latin typeface="Arial" panose="020B0604020202020204" pitchFamily="34" charset="0"/>
                <a:cs typeface="Arial" panose="020B0604020202020204" pitchFamily="34" charset="0"/>
              </a:rPr>
              <a:t>The joint variables of a robot manipulator are related to the position and orientation of the end-effector. For example, the variables angles of  the  6 revolute joints of the Fanuc robot (Fig.1) are related to the position and orientation of the end-effector. </a:t>
            </a:r>
            <a:endParaRPr lang="ru-RU" sz="1800" dirty="0">
              <a:latin typeface="Arial" panose="020B0604020202020204" pitchFamily="34" charset="0"/>
              <a:cs typeface="Arial" panose="020B0604020202020204" pitchFamily="34" charset="0"/>
            </a:endParaRPr>
          </a:p>
          <a:p>
            <a:pPr marL="0" indent="0">
              <a:buNone/>
            </a:pPr>
            <a:r>
              <a:rPr lang="en-AU" sz="1800" dirty="0">
                <a:latin typeface="Arial" panose="020B0604020202020204" pitchFamily="34" charset="0"/>
                <a:cs typeface="Arial" panose="020B0604020202020204" pitchFamily="34" charset="0"/>
              </a:rPr>
              <a:t>							</a:t>
            </a:r>
            <a:endParaRPr lang="ru-RU" sz="1800" dirty="0">
              <a:latin typeface="Arial" panose="020B0604020202020204" pitchFamily="34" charset="0"/>
              <a:cs typeface="Arial" panose="020B0604020202020204" pitchFamily="34" charset="0"/>
            </a:endParaRPr>
          </a:p>
          <a:p>
            <a:pPr marL="0" indent="0">
              <a:buNone/>
            </a:pPr>
            <a:r>
              <a:rPr lang="ru-RU" sz="1800" dirty="0">
                <a:latin typeface="Arial" panose="020B0604020202020204" pitchFamily="34" charset="0"/>
                <a:cs typeface="Arial" panose="020B0604020202020204" pitchFamily="34" charset="0"/>
              </a:rPr>
              <a:t>							</a:t>
            </a:r>
            <a:r>
              <a:rPr lang="ru-RU" sz="1800" dirty="0" smtClean="0">
                <a:latin typeface="Arial" panose="020B0604020202020204" pitchFamily="34" charset="0"/>
                <a:cs typeface="Arial" panose="020B0604020202020204" pitchFamily="34" charset="0"/>
              </a:rPr>
              <a:t>		                             </a:t>
            </a: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smtClean="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smtClean="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smtClean="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endParaRPr lang="ru-RU" sz="1800" dirty="0" smtClean="0">
              <a:latin typeface="Arial" panose="020B0604020202020204" pitchFamily="34" charset="0"/>
              <a:cs typeface="Arial" panose="020B0604020202020204" pitchFamily="34" charset="0"/>
            </a:endParaRPr>
          </a:p>
          <a:p>
            <a:pPr marL="0" indent="0">
              <a:buNone/>
            </a:pPr>
            <a:endParaRPr lang="ru-RU" sz="1800" dirty="0">
              <a:latin typeface="Arial" panose="020B0604020202020204" pitchFamily="34" charset="0"/>
              <a:cs typeface="Arial" panose="020B0604020202020204" pitchFamily="34" charset="0"/>
            </a:endParaRPr>
          </a:p>
          <a:p>
            <a:pPr marL="0" indent="0">
              <a:buNone/>
            </a:pPr>
            <a:r>
              <a:rPr lang="ru-RU" sz="1800" dirty="0" smtClean="0">
                <a:latin typeface="Arial" panose="020B0604020202020204" pitchFamily="34" charset="0"/>
                <a:cs typeface="Arial" panose="020B0604020202020204" pitchFamily="34" charset="0"/>
              </a:rPr>
              <a:t>			        </a:t>
            </a:r>
            <a:endParaRPr lang="ru-RU" sz="1800" dirty="0">
              <a:latin typeface="Arial" panose="020B0604020202020204" pitchFamily="34" charset="0"/>
              <a:cs typeface="Arial" panose="020B0604020202020204" pitchFamily="34" charset="0"/>
            </a:endParaRPr>
          </a:p>
          <a:p>
            <a:pPr marL="0" indent="0">
              <a:buNone/>
            </a:pPr>
            <a:r>
              <a:rPr lang="en-AU" sz="1800" dirty="0" smtClean="0">
                <a:latin typeface="Arial" panose="020B0604020202020204" pitchFamily="34" charset="0"/>
                <a:cs typeface="Arial" panose="020B0604020202020204" pitchFamily="34" charset="0"/>
              </a:rPr>
              <a:t>	   	</a:t>
            </a:r>
            <a:endParaRPr lang="ru-RU" sz="1800" dirty="0"/>
          </a:p>
        </p:txBody>
      </p:sp>
      <p:sp>
        <p:nvSpPr>
          <p:cNvPr id="4" name="TextBox 3"/>
          <p:cNvSpPr txBox="1"/>
          <p:nvPr/>
        </p:nvSpPr>
        <p:spPr>
          <a:xfrm>
            <a:off x="8596327" y="300788"/>
            <a:ext cx="312906" cy="369332"/>
          </a:xfrm>
          <a:prstGeom prst="rect">
            <a:avLst/>
          </a:prstGeom>
          <a:noFill/>
        </p:spPr>
        <p:txBody>
          <a:bodyPr wrap="none" rtlCol="0">
            <a:spAutoFit/>
          </a:bodyPr>
          <a:lstStyle/>
          <a:p>
            <a:r>
              <a:rPr lang="ru-RU" dirty="0">
                <a:latin typeface="Arial"/>
                <a:cs typeface="Arial"/>
              </a:rPr>
              <a:t>3</a:t>
            </a:r>
            <a:endParaRPr lang="en-US" dirty="0">
              <a:latin typeface="Arial"/>
              <a:cs typeface="Arial"/>
            </a:endParaRPr>
          </a:p>
        </p:txBody>
      </p:sp>
      <p:pic>
        <p:nvPicPr>
          <p:cNvPr id="5" name="Picture 4"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2410137" y="2402978"/>
            <a:ext cx="4397299" cy="3408149"/>
          </a:xfrm>
          <a:prstGeom prst="rect">
            <a:avLst/>
          </a:prstGeom>
        </p:spPr>
      </p:pic>
      <p:sp>
        <p:nvSpPr>
          <p:cNvPr id="2" name="Rectangle 1"/>
          <p:cNvSpPr/>
          <p:nvPr/>
        </p:nvSpPr>
        <p:spPr>
          <a:xfrm>
            <a:off x="4069024" y="6305702"/>
            <a:ext cx="761972" cy="369332"/>
          </a:xfrm>
          <a:prstGeom prst="rect">
            <a:avLst/>
          </a:prstGeom>
        </p:spPr>
        <p:txBody>
          <a:bodyPr wrap="none">
            <a:spAutoFit/>
          </a:bodyPr>
          <a:lstStyle/>
          <a:p>
            <a:r>
              <a:rPr lang="ru-RU" dirty="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Fig.1</a:t>
            </a:r>
            <a:endParaRPr lang="en-US" dirty="0"/>
          </a:p>
        </p:txBody>
      </p:sp>
    </p:spTree>
    <p:extLst>
      <p:ext uri="{BB962C8B-B14F-4D97-AF65-F5344CB8AC3E}">
        <p14:creationId xmlns:p14="http://schemas.microsoft.com/office/powerpoint/2010/main" val="56999679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028" y="388018"/>
            <a:ext cx="7591779" cy="7294305"/>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kinematic relations between the position and orientation of the end-effector and the joint variables are necessary for the design and control of robot manipulators.</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There </a:t>
            </a:r>
            <a:r>
              <a:rPr lang="en-AU" dirty="0">
                <a:latin typeface="Arial" panose="020B0604020202020204" pitchFamily="34" charset="0"/>
                <a:cs typeface="Arial" panose="020B0604020202020204" pitchFamily="34" charset="0"/>
              </a:rPr>
              <a:t>are two types of kinematic analysis of robot manipulators:</a:t>
            </a:r>
            <a:endParaRPr lang="ru-R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direct </a:t>
            </a:r>
            <a:r>
              <a:rPr lang="en-AU" dirty="0">
                <a:latin typeface="Arial" panose="020B0604020202020204" pitchFamily="34" charset="0"/>
                <a:cs typeface="Arial" panose="020B0604020202020204" pitchFamily="34" charset="0"/>
              </a:rPr>
              <a:t>kinematics</a:t>
            </a:r>
            <a:endParaRPr lang="ru-RU"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AU" dirty="0">
                <a:latin typeface="Arial" panose="020B0604020202020204" pitchFamily="34" charset="0"/>
                <a:cs typeface="Arial" panose="020B0604020202020204" pitchFamily="34" charset="0"/>
              </a:rPr>
              <a:t> inverse kinematics</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In </a:t>
            </a:r>
            <a:r>
              <a:rPr lang="en-AU" dirty="0">
                <a:latin typeface="Arial" panose="020B0604020202020204" pitchFamily="34" charset="0"/>
                <a:cs typeface="Arial" panose="020B0604020202020204" pitchFamily="34" charset="0"/>
              </a:rPr>
              <a:t>the programming of a robot manipulator, typically a set of desired positions and orientations of the end-effector are specified in space. </a:t>
            </a:r>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problem is to find all possible sets of actuated joint variables and their corresponding time derivatives which will bring the end-effector to the set of desired positions and orientations, with the desired motion characteristics. This problem is called an </a:t>
            </a:r>
            <a:r>
              <a:rPr lang="en-AU" b="1" dirty="0">
                <a:latin typeface="Arial" panose="020B0604020202020204" pitchFamily="34" charset="0"/>
                <a:cs typeface="Arial" panose="020B0604020202020204" pitchFamily="34" charset="0"/>
              </a:rPr>
              <a:t>inverse kinematics</a:t>
            </a:r>
            <a:r>
              <a:rPr lang="en-AU" dirty="0">
                <a:latin typeface="Arial" panose="020B0604020202020204" pitchFamily="34" charset="0"/>
                <a:cs typeface="Arial" panose="020B0604020202020204" pitchFamily="34" charset="0"/>
              </a:rPr>
              <a:t>.</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On the other hand, sometimes the actuated joint variables and possibly their time derivatives  are obtained from readings of sensors installed at the joints, from which we wish to find all possible sets of end-effector positions and orientations and their corresponding time derivatives. This problem is called </a:t>
            </a:r>
            <a:r>
              <a:rPr lang="en-AU" b="1" dirty="0">
                <a:latin typeface="Arial" panose="020B0604020202020204" pitchFamily="34" charset="0"/>
                <a:cs typeface="Arial" panose="020B0604020202020204" pitchFamily="34" charset="0"/>
              </a:rPr>
              <a:t>direct kinematics</a:t>
            </a:r>
            <a:r>
              <a:rPr lang="en-AU" dirty="0">
                <a:latin typeface="Arial" panose="020B0604020202020204" pitchFamily="34" charset="0"/>
                <a:cs typeface="Arial" panose="020B0604020202020204" pitchFamily="34" charset="0"/>
              </a:rPr>
              <a:t> or </a:t>
            </a:r>
            <a:r>
              <a:rPr lang="en-AU" b="1" dirty="0">
                <a:latin typeface="Arial" panose="020B0604020202020204" pitchFamily="34" charset="0"/>
                <a:cs typeface="Arial" panose="020B0604020202020204" pitchFamily="34" charset="0"/>
              </a:rPr>
              <a:t>forward kinematics</a:t>
            </a:r>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a:p>
            <a:pPr algn="just"/>
            <a:endParaRPr lang="en-US" dirty="0" smtClean="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a:p>
            <a:pPr algn="just"/>
            <a:endParaRPr lang="ru-RU" dirty="0">
              <a:latin typeface="Arial" panose="020B0604020202020204" pitchFamily="34" charset="0"/>
              <a:cs typeface="Arial" panose="020B0604020202020204" pitchFamily="34" charset="0"/>
            </a:endParaRPr>
          </a:p>
        </p:txBody>
      </p:sp>
      <p:sp>
        <p:nvSpPr>
          <p:cNvPr id="6" name="TextBox 5"/>
          <p:cNvSpPr txBox="1"/>
          <p:nvPr/>
        </p:nvSpPr>
        <p:spPr>
          <a:xfrm>
            <a:off x="8596327" y="300788"/>
            <a:ext cx="312906" cy="369332"/>
          </a:xfrm>
          <a:prstGeom prst="rect">
            <a:avLst/>
          </a:prstGeom>
          <a:noFill/>
        </p:spPr>
        <p:txBody>
          <a:bodyPr wrap="none" rtlCol="0">
            <a:spAutoFit/>
          </a:bodyPr>
          <a:lstStyle/>
          <a:p>
            <a:r>
              <a:rPr lang="ru-RU" dirty="0">
                <a:latin typeface="Arial"/>
                <a:cs typeface="Arial"/>
              </a:rPr>
              <a:t>4</a:t>
            </a:r>
            <a:endParaRPr lang="en-US" dirty="0">
              <a:latin typeface="Arial"/>
              <a:cs typeface="Arial"/>
            </a:endParaRPr>
          </a:p>
        </p:txBody>
      </p:sp>
    </p:spTree>
    <p:extLst>
      <p:ext uri="{BB962C8B-B14F-4D97-AF65-F5344CB8AC3E}">
        <p14:creationId xmlns:p14="http://schemas.microsoft.com/office/powerpoint/2010/main" val="429247314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1697" y="332679"/>
            <a:ext cx="7623172" cy="5632312"/>
          </a:xfrm>
          <a:prstGeom prst="rect">
            <a:avLst/>
          </a:prstGeom>
        </p:spPr>
        <p:txBody>
          <a:bodyPr wrap="square">
            <a:spAutoFit/>
          </a:bodyPr>
          <a:lstStyle/>
          <a:p>
            <a:r>
              <a:rPr lang="en-AU" dirty="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For </a:t>
            </a:r>
            <a:r>
              <a:rPr lang="en-AU" dirty="0">
                <a:latin typeface="Arial" panose="020B0604020202020204" pitchFamily="34" charset="0"/>
                <a:cs typeface="Arial" panose="020B0604020202020204" pitchFamily="34" charset="0"/>
              </a:rPr>
              <a:t>example, in inverse kinematics of the Fanuc robot (Fig.1) the set of variable parameters of the actuated joints 1.2..., 6 are obtained at the set of desired positions and orientations of the end-effector.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312906" cy="369332"/>
          </a:xfrm>
          <a:prstGeom prst="rect">
            <a:avLst/>
          </a:prstGeom>
          <a:noFill/>
        </p:spPr>
        <p:txBody>
          <a:bodyPr wrap="none" rtlCol="0">
            <a:spAutoFit/>
          </a:bodyPr>
          <a:lstStyle/>
          <a:p>
            <a:r>
              <a:rPr lang="ru-RU" dirty="0">
                <a:latin typeface="Arial"/>
                <a:cs typeface="Arial"/>
              </a:rPr>
              <a:t>5</a:t>
            </a:r>
            <a:endParaRPr lang="en-US" dirty="0">
              <a:latin typeface="Arial"/>
              <a:cs typeface="Arial"/>
            </a:endParaRPr>
          </a:p>
        </p:txBody>
      </p:sp>
      <p:pic>
        <p:nvPicPr>
          <p:cNvPr id="6" name="Picture 5" descr="IMAG0009.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6170" t="16250" r="52568" b="61649"/>
          <a:stretch/>
        </p:blipFill>
        <p:spPr>
          <a:xfrm rot="5400000">
            <a:off x="337230" y="2117132"/>
            <a:ext cx="4749741" cy="3681311"/>
          </a:xfrm>
          <a:prstGeom prst="rect">
            <a:avLst/>
          </a:prstGeom>
        </p:spPr>
      </p:pic>
      <p:sp>
        <p:nvSpPr>
          <p:cNvPr id="3" name="Rectangle 2"/>
          <p:cNvSpPr/>
          <p:nvPr/>
        </p:nvSpPr>
        <p:spPr>
          <a:xfrm>
            <a:off x="5111001" y="2275681"/>
            <a:ext cx="3601954" cy="1754327"/>
          </a:xfrm>
          <a:prstGeom prst="rect">
            <a:avLst/>
          </a:prstGeom>
        </p:spPr>
        <p:txBody>
          <a:bodyPr wrap="square">
            <a:spAutoFit/>
          </a:bodyPr>
          <a:lstStyle/>
          <a:p>
            <a:r>
              <a:rPr lang="en-AU" dirty="0">
                <a:latin typeface="Arial" panose="020B0604020202020204" pitchFamily="34" charset="0"/>
                <a:cs typeface="Arial" panose="020B0604020202020204" pitchFamily="34" charset="0"/>
              </a:rPr>
              <a:t>In direct kinematics of the Fanuc robot the set of positions and orientations of  the  end-effector are obtained at the set of variable parameters at the actuated joints 1,2,.....6</a:t>
            </a:r>
            <a:r>
              <a:rPr lang="ru-RU" dirty="0">
                <a:latin typeface="Arial" panose="020B0604020202020204" pitchFamily="34" charset="0"/>
                <a:cs typeface="Arial" panose="020B0604020202020204" pitchFamily="34" charset="0"/>
              </a:rPr>
              <a:t>.</a:t>
            </a:r>
          </a:p>
        </p:txBody>
      </p:sp>
      <p:sp>
        <p:nvSpPr>
          <p:cNvPr id="7" name="Rectangle 6"/>
          <p:cNvSpPr/>
          <p:nvPr/>
        </p:nvSpPr>
        <p:spPr>
          <a:xfrm>
            <a:off x="2143848" y="6332658"/>
            <a:ext cx="697840"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Fig.1</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670333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74889" y="414336"/>
            <a:ext cx="7394222" cy="6878806"/>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2.</a:t>
            </a:r>
            <a:r>
              <a:rPr lang="en-AU" dirty="0">
                <a:latin typeface="Arial" panose="020B0604020202020204" pitchFamily="34" charset="0"/>
                <a:cs typeface="Arial" panose="020B0604020202020204" pitchFamily="34" charset="0"/>
              </a:rPr>
              <a:t>  </a:t>
            </a:r>
            <a:r>
              <a:rPr lang="en-AU" b="1" dirty="0">
                <a:latin typeface="Arial" panose="020B0604020202020204" pitchFamily="34" charset="0"/>
                <a:cs typeface="Arial" panose="020B0604020202020204" pitchFamily="34" charset="0"/>
              </a:rPr>
              <a:t>Position, Orientation, Location of a Rigid </a:t>
            </a:r>
            <a:r>
              <a:rPr lang="en-AU" b="1" dirty="0" smtClean="0">
                <a:latin typeface="Arial" panose="020B0604020202020204" pitchFamily="34" charset="0"/>
                <a:cs typeface="Arial" panose="020B0604020202020204" pitchFamily="34" charset="0"/>
              </a:rPr>
              <a:t>Body</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In </a:t>
            </a:r>
            <a:r>
              <a:rPr lang="en-AU" dirty="0">
                <a:latin typeface="Arial" panose="020B0604020202020204" pitchFamily="34" charset="0"/>
                <a:cs typeface="Arial" panose="020B0604020202020204" pitchFamily="34" charset="0"/>
              </a:rPr>
              <a:t>the study of the kinematics of the robot manipulators, we are dealing with the location of several bodies in space. The bodies of interest include the links of a manipulator, the tools, the work pieces and so on.</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To </a:t>
            </a:r>
            <a:r>
              <a:rPr lang="en-AU" dirty="0">
                <a:latin typeface="Arial" panose="020B0604020202020204" pitchFamily="34" charset="0"/>
                <a:cs typeface="Arial" panose="020B0604020202020204" pitchFamily="34" charset="0"/>
              </a:rPr>
              <a:t>identify location of a body, a reference coordinate system is established. This reference coordinate system is called the </a:t>
            </a:r>
            <a:r>
              <a:rPr lang="en-AU" b="1" dirty="0">
                <a:latin typeface="Arial" panose="020B0604020202020204" pitchFamily="34" charset="0"/>
                <a:cs typeface="Arial" panose="020B0604020202020204" pitchFamily="34" charset="0"/>
              </a:rPr>
              <a:t>fixed frame</a:t>
            </a:r>
            <a:r>
              <a:rPr lang="en-AU" dirty="0">
                <a:latin typeface="Arial" panose="020B0604020202020204" pitchFamily="34" charset="0"/>
                <a:cs typeface="Arial" panose="020B0604020202020204" pitchFamily="34" charset="0"/>
              </a:rPr>
              <a:t>.  A Cartesian </a:t>
            </a:r>
            <a:r>
              <a:rPr lang="en-AU" dirty="0" smtClean="0">
                <a:latin typeface="Arial" panose="020B0604020202020204" pitchFamily="34" charset="0"/>
                <a:cs typeface="Arial" panose="020B0604020202020204" pitchFamily="34" charset="0"/>
              </a:rPr>
              <a:t> coordinate system            may </a:t>
            </a:r>
            <a:r>
              <a:rPr lang="en-AU" dirty="0">
                <a:latin typeface="Arial" panose="020B0604020202020204" pitchFamily="34" charset="0"/>
                <a:cs typeface="Arial" panose="020B0604020202020204" pitchFamily="34" charset="0"/>
              </a:rPr>
              <a:t>be used as the fixed frame (Fig.2) .</a:t>
            </a:r>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ru-R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Fig</a:t>
            </a:r>
            <a:r>
              <a:rPr lang="en-AU" dirty="0">
                <a:latin typeface="Arial" panose="020B0604020202020204" pitchFamily="34" charset="0"/>
                <a:cs typeface="Arial" panose="020B0604020202020204" pitchFamily="34" charset="0"/>
              </a:rPr>
              <a:t>.</a:t>
            </a:r>
            <a:r>
              <a:rPr lang="en-AU" dirty="0" smtClean="0">
                <a:latin typeface="Arial" panose="020B0604020202020204" pitchFamily="34" charset="0"/>
                <a:cs typeface="Arial" panose="020B0604020202020204" pitchFamily="34" charset="0"/>
              </a:rPr>
              <a:t>2</a:t>
            </a:r>
            <a:endParaRPr lang="ru-RU" dirty="0">
              <a:latin typeface="Arial" panose="020B0604020202020204" pitchFamily="34" charset="0"/>
              <a:cs typeface="Arial" panose="020B0604020202020204" pitchFamily="34" charset="0"/>
            </a:endParaRPr>
          </a:p>
          <a:p>
            <a:pPr>
              <a:lnSpc>
                <a:spcPct val="150000"/>
              </a:lnSpc>
            </a:pPr>
            <a:endParaRPr lang="en-AU" dirty="0">
              <a:latin typeface="Arial" panose="020B0604020202020204" pitchFamily="34" charset="0"/>
              <a:cs typeface="Arial" panose="020B0604020202020204" pitchFamily="34" charset="0"/>
            </a:endParaRPr>
          </a:p>
        </p:txBody>
      </p:sp>
      <p:sp>
        <p:nvSpPr>
          <p:cNvPr id="3" name="TextBox 2"/>
          <p:cNvSpPr txBox="1"/>
          <p:nvPr/>
        </p:nvSpPr>
        <p:spPr>
          <a:xfrm>
            <a:off x="8596327" y="300788"/>
            <a:ext cx="312906" cy="369332"/>
          </a:xfrm>
          <a:prstGeom prst="rect">
            <a:avLst/>
          </a:prstGeom>
          <a:noFill/>
        </p:spPr>
        <p:txBody>
          <a:bodyPr wrap="none" rtlCol="0">
            <a:spAutoFit/>
          </a:bodyPr>
          <a:lstStyle/>
          <a:p>
            <a:r>
              <a:rPr lang="ru-RU" dirty="0">
                <a:latin typeface="Arial"/>
                <a:cs typeface="Arial"/>
              </a:rPr>
              <a:t>6</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5107991" y="2655596"/>
          <a:ext cx="496111" cy="283492"/>
        </p:xfrm>
        <a:graphic>
          <a:graphicData uri="http://schemas.openxmlformats.org/presentationml/2006/ole">
            <mc:AlternateContent xmlns:mc="http://schemas.openxmlformats.org/markup-compatibility/2006">
              <mc:Choice xmlns:v="urn:schemas-microsoft-com:vml" Requires="v">
                <p:oleObj spid="_x0000_s9237" name="Equation" r:id="rId3" imgW="405972" imgH="228600" progId="Equation.DSMT4">
                  <p:embed/>
                </p:oleObj>
              </mc:Choice>
              <mc:Fallback>
                <p:oleObj name="Equation" r:id="rId3" imgW="405972"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7991" y="2655596"/>
                        <a:ext cx="496111" cy="2834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5" descr="File.PDF"/>
          <p:cNvPicPr>
            <a:picLocks noChangeAspect="1"/>
          </p:cNvPicPr>
          <p:nvPr/>
        </p:nvPicPr>
        <p:blipFill rotWithShape="1">
          <a:blip r:embed="rId5">
            <a:lum contrast="40000"/>
            <a:extLst>
              <a:ext uri="{28A0092B-C50C-407E-A947-70E740481C1C}">
                <a14:useLocalDpi xmlns:a14="http://schemas.microsoft.com/office/drawing/2010/main" val="0"/>
              </a:ext>
            </a:extLst>
          </a:blip>
          <a:srcRect l="9918" t="3134" r="60998" b="63493"/>
          <a:stretch/>
        </p:blipFill>
        <p:spPr>
          <a:xfrm>
            <a:off x="2996620" y="3122023"/>
            <a:ext cx="4222741" cy="3424062"/>
          </a:xfrm>
          <a:prstGeom prst="rect">
            <a:avLst/>
          </a:prstGeom>
        </p:spPr>
      </p:pic>
    </p:spTree>
    <p:extLst>
      <p:ext uri="{BB962C8B-B14F-4D97-AF65-F5344CB8AC3E}">
        <p14:creationId xmlns:p14="http://schemas.microsoft.com/office/powerpoint/2010/main" val="3759945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111" y="405896"/>
            <a:ext cx="7648222" cy="6186309"/>
          </a:xfrm>
          <a:prstGeom prst="rect">
            <a:avLst/>
          </a:prstGeom>
        </p:spPr>
        <p:txBody>
          <a:bodyPr wrap="square">
            <a:spAutoFit/>
          </a:bodyPr>
          <a:lstStyle/>
          <a:p>
            <a:pPr algn="just"/>
            <a:r>
              <a:rPr lang="en-US" b="1" dirty="0">
                <a:latin typeface="Arial"/>
                <a:cs typeface="Arial"/>
              </a:rPr>
              <a:t>End-effectors</a:t>
            </a:r>
            <a:r>
              <a:rPr lang="en-US" dirty="0">
                <a:latin typeface="Arial"/>
                <a:cs typeface="Arial"/>
              </a:rPr>
              <a:t> are devices attached at the output link of a manipulator to grasp, lift and manipulate </a:t>
            </a:r>
            <a:r>
              <a:rPr lang="en-US" dirty="0" smtClean="0">
                <a:latin typeface="Arial"/>
                <a:cs typeface="Arial"/>
              </a:rPr>
              <a:t>work pieces</a:t>
            </a:r>
            <a:r>
              <a:rPr lang="en-US" dirty="0">
                <a:latin typeface="Arial"/>
                <a:cs typeface="Arial"/>
              </a:rPr>
              <a:t>. </a:t>
            </a:r>
            <a:endParaRPr lang="en-US" dirty="0" smtClean="0">
              <a:latin typeface="Arial"/>
              <a:cs typeface="Arial"/>
            </a:endParaRPr>
          </a:p>
          <a:p>
            <a:pPr algn="just"/>
            <a:r>
              <a:rPr lang="en-US" dirty="0" smtClean="0">
                <a:latin typeface="Arial"/>
                <a:cs typeface="Arial"/>
              </a:rPr>
              <a:t>Generally</a:t>
            </a:r>
            <a:r>
              <a:rPr lang="en-US" dirty="0">
                <a:latin typeface="Arial"/>
                <a:cs typeface="Arial"/>
              </a:rPr>
              <a:t>, an end-effector is a specialized device that is used for handling of manipulating objects. </a:t>
            </a:r>
            <a:endParaRPr lang="en-US" dirty="0" smtClean="0">
              <a:latin typeface="Arial"/>
              <a:cs typeface="Arial"/>
            </a:endParaRPr>
          </a:p>
          <a:p>
            <a:pPr algn="just"/>
            <a:r>
              <a:rPr lang="en-US" dirty="0" smtClean="0">
                <a:latin typeface="Arial"/>
                <a:cs typeface="Arial"/>
              </a:rPr>
              <a:t>Such </a:t>
            </a:r>
            <a:r>
              <a:rPr lang="en-US" dirty="0">
                <a:latin typeface="Arial"/>
                <a:cs typeface="Arial"/>
              </a:rPr>
              <a:t>an end-effector is sometimes is called a </a:t>
            </a:r>
            <a:r>
              <a:rPr lang="en-US" b="1" dirty="0">
                <a:latin typeface="Arial"/>
                <a:cs typeface="Arial"/>
              </a:rPr>
              <a:t>gripper</a:t>
            </a:r>
            <a:r>
              <a:rPr lang="en-US" dirty="0">
                <a:latin typeface="Arial"/>
                <a:cs typeface="Arial"/>
              </a:rPr>
              <a:t>. Most simple grippers are 1-DOF devices. Fig.1.3 shows a rack- and –pinion gripper driven by a pneumatic source</a:t>
            </a:r>
            <a:r>
              <a:rPr lang="en-US" dirty="0" smtClean="0">
                <a:latin typeface="Arial"/>
                <a:cs typeface="Arial"/>
              </a:rPr>
              <a:t>.</a:t>
            </a: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nSpc>
                <a:spcPct val="150000"/>
              </a:lnSpc>
            </a:pPr>
            <a:endParaRPr lang="en-US" dirty="0" smtClean="0">
              <a:latin typeface="Arial"/>
              <a:cs typeface="Arial"/>
            </a:endParaRPr>
          </a:p>
          <a:p>
            <a:pPr>
              <a:lnSpc>
                <a:spcPct val="150000"/>
              </a:lnSpc>
            </a:pPr>
            <a:endParaRPr lang="en-US" dirty="0">
              <a:latin typeface="Arial"/>
              <a:cs typeface="Arial"/>
            </a:endParaRPr>
          </a:p>
          <a:p>
            <a:pPr>
              <a:lnSpc>
                <a:spcPct val="150000"/>
              </a:lnSpc>
            </a:pPr>
            <a:endParaRPr lang="en-AU" dirty="0">
              <a:latin typeface="Arial"/>
              <a:cs typeface="Arial"/>
            </a:endParaRPr>
          </a:p>
          <a:p>
            <a:pPr algn="ctr"/>
            <a:r>
              <a:rPr lang="en-US" dirty="0" smtClean="0">
                <a:latin typeface="Arial"/>
                <a:cs typeface="Arial"/>
              </a:rPr>
              <a:t>                                                                                                                                                                                     </a:t>
            </a:r>
            <a:endParaRPr lang="en-AU" dirty="0">
              <a:latin typeface="Arial"/>
              <a:cs typeface="Arial"/>
            </a:endParaRPr>
          </a:p>
          <a:p>
            <a:pPr algn="ctr"/>
            <a:endParaRPr lang="en-US" dirty="0" smtClean="0">
              <a:latin typeface="Arial"/>
              <a:cs typeface="Arial"/>
            </a:endParaRPr>
          </a:p>
          <a:p>
            <a:pPr algn="ctr"/>
            <a:r>
              <a:rPr lang="en-US" dirty="0" smtClean="0">
                <a:latin typeface="Arial"/>
                <a:cs typeface="Arial"/>
              </a:rPr>
              <a:t>Fig</a:t>
            </a:r>
            <a:r>
              <a:rPr lang="en-US" dirty="0">
                <a:latin typeface="Arial"/>
                <a:cs typeface="Arial"/>
              </a:rPr>
              <a:t>.3.</a:t>
            </a:r>
            <a:endParaRPr lang="en-AU" dirty="0">
              <a:latin typeface="Arial"/>
              <a:cs typeface="Arial"/>
            </a:endParaRPr>
          </a:p>
        </p:txBody>
      </p:sp>
      <p:pic>
        <p:nvPicPr>
          <p:cNvPr id="2" name="Picture 1" descr="IMAG0017.PDF"/>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l="41653" t="6527" r="29657" b="64210"/>
          <a:stretch/>
        </p:blipFill>
        <p:spPr>
          <a:xfrm rot="16200000">
            <a:off x="2934853" y="1659975"/>
            <a:ext cx="3627076" cy="5235225"/>
          </a:xfrm>
          <a:prstGeom prst="rect">
            <a:avLst/>
          </a:prstGeom>
        </p:spPr>
      </p:pic>
      <p:sp>
        <p:nvSpPr>
          <p:cNvPr id="5" name="TextBox 4"/>
          <p:cNvSpPr txBox="1"/>
          <p:nvPr/>
        </p:nvSpPr>
        <p:spPr>
          <a:xfrm>
            <a:off x="8596327" y="300788"/>
            <a:ext cx="313044" cy="369332"/>
          </a:xfrm>
          <a:prstGeom prst="rect">
            <a:avLst/>
          </a:prstGeom>
          <a:noFill/>
        </p:spPr>
        <p:txBody>
          <a:bodyPr wrap="none" rtlCol="0">
            <a:spAutoFit/>
          </a:bodyPr>
          <a:lstStyle/>
          <a:p>
            <a:r>
              <a:rPr lang="en-US" dirty="0" smtClean="0">
                <a:latin typeface="Arial"/>
                <a:cs typeface="Arial"/>
              </a:rPr>
              <a:t>9</a:t>
            </a:r>
            <a:endParaRPr lang="en-US" dirty="0">
              <a:latin typeface="Arial"/>
              <a:cs typeface="Arial"/>
            </a:endParaRPr>
          </a:p>
        </p:txBody>
      </p:sp>
    </p:spTree>
    <p:extLst>
      <p:ext uri="{BB962C8B-B14F-4D97-AF65-F5344CB8AC3E}">
        <p14:creationId xmlns:p14="http://schemas.microsoft.com/office/powerpoint/2010/main" val="3283756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1999" y="403924"/>
            <a:ext cx="7535334" cy="6186310"/>
          </a:xfrm>
          <a:prstGeom prst="rect">
            <a:avLst/>
          </a:prstGeom>
        </p:spPr>
        <p:txBody>
          <a:bodyPr wrap="square">
            <a:spAutoFit/>
          </a:bodyPr>
          <a:lstStyle/>
          <a:p>
            <a:r>
              <a:rPr lang="en-AU" dirty="0">
                <a:latin typeface="Arial" panose="020B0604020202020204" pitchFamily="34" charset="0"/>
                <a:cs typeface="Arial" panose="020B0604020202020204" pitchFamily="34" charset="0"/>
              </a:rPr>
              <a:t>If a body of interest is rigid, six independent parameters would be sufficient to describe its location in three-dimensional space.</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We </a:t>
            </a:r>
            <a:r>
              <a:rPr lang="en-AU" dirty="0">
                <a:latin typeface="Arial" panose="020B0604020202020204" pitchFamily="34" charset="0"/>
                <a:cs typeface="Arial" panose="020B0604020202020204" pitchFamily="34" charset="0"/>
              </a:rPr>
              <a:t>also attach </a:t>
            </a:r>
            <a:r>
              <a:rPr lang="en-AU" dirty="0" smtClean="0">
                <a:latin typeface="Arial" panose="020B0604020202020204" pitchFamily="34" charset="0"/>
                <a:cs typeface="Arial" panose="020B0604020202020204" pitchFamily="34" charset="0"/>
              </a:rPr>
              <a:t>an Cartesian </a:t>
            </a:r>
            <a:r>
              <a:rPr lang="en-AU" dirty="0">
                <a:latin typeface="Arial" panose="020B0604020202020204" pitchFamily="34" charset="0"/>
                <a:cs typeface="Arial" panose="020B0604020202020204" pitchFamily="34" charset="0"/>
              </a:rPr>
              <a:t>coordinate system </a:t>
            </a:r>
            <a:r>
              <a:rPr lang="en-AU" dirty="0" smtClean="0">
                <a:latin typeface="Arial" panose="020B0604020202020204" pitchFamily="34" charset="0"/>
                <a:cs typeface="Arial" panose="020B0604020202020204" pitchFamily="34" charset="0"/>
              </a:rPr>
              <a:t>           to </a:t>
            </a:r>
            <a:r>
              <a:rPr lang="en-AU" dirty="0">
                <a:latin typeface="Arial" panose="020B0604020202020204" pitchFamily="34" charset="0"/>
                <a:cs typeface="Arial" panose="020B0604020202020204" pitchFamily="34" charset="0"/>
              </a:rPr>
              <a:t>the moving body and refer to it as the </a:t>
            </a:r>
            <a:r>
              <a:rPr lang="en-AU" b="1" dirty="0">
                <a:latin typeface="Arial" panose="020B0604020202020204" pitchFamily="34" charset="0"/>
                <a:cs typeface="Arial" panose="020B0604020202020204" pitchFamily="34" charset="0"/>
              </a:rPr>
              <a:t>moving frame</a:t>
            </a:r>
            <a:r>
              <a:rPr lang="en-AU" dirty="0">
                <a:latin typeface="Arial" panose="020B0604020202020204" pitchFamily="34" charset="0"/>
                <a:cs typeface="Arial" panose="020B0604020202020204" pitchFamily="34" charset="0"/>
              </a:rPr>
              <a:t> (Fig.2).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Then </a:t>
            </a:r>
            <a:r>
              <a:rPr lang="en-AU" dirty="0">
                <a:latin typeface="Arial" panose="020B0604020202020204" pitchFamily="34" charset="0"/>
                <a:cs typeface="Arial" panose="020B0604020202020204" pitchFamily="34" charset="0"/>
              </a:rPr>
              <a:t>the relative </a:t>
            </a:r>
            <a:r>
              <a:rPr lang="en-AU" b="1" dirty="0">
                <a:latin typeface="Arial" panose="020B0604020202020204" pitchFamily="34" charset="0"/>
                <a:cs typeface="Arial" panose="020B0604020202020204" pitchFamily="34" charset="0"/>
              </a:rPr>
              <a:t>location</a:t>
            </a:r>
            <a:r>
              <a:rPr lang="en-AU" dirty="0">
                <a:latin typeface="Arial" panose="020B0604020202020204" pitchFamily="34" charset="0"/>
                <a:cs typeface="Arial" panose="020B0604020202020204" pitchFamily="34" charset="0"/>
              </a:rPr>
              <a:t> of the  Cartesian coordinate system can be considered as composed of the </a:t>
            </a:r>
            <a:r>
              <a:rPr lang="en-AU" b="1" dirty="0">
                <a:latin typeface="Arial" panose="020B0604020202020204" pitchFamily="34" charset="0"/>
                <a:cs typeface="Arial" panose="020B0604020202020204" pitchFamily="34" charset="0"/>
              </a:rPr>
              <a:t>position</a:t>
            </a:r>
            <a:r>
              <a:rPr lang="en-AU" dirty="0">
                <a:latin typeface="Arial" panose="020B0604020202020204" pitchFamily="34" charset="0"/>
                <a:cs typeface="Arial" panose="020B0604020202020204" pitchFamily="34" charset="0"/>
              </a:rPr>
              <a:t> of the origin </a:t>
            </a:r>
            <a:r>
              <a:rPr lang="en-AU" i="1" dirty="0">
                <a:cs typeface="Arial" panose="020B0604020202020204" pitchFamily="34" charset="0"/>
              </a:rPr>
              <a:t>Q</a:t>
            </a:r>
            <a:r>
              <a:rPr lang="en-AU" dirty="0">
                <a:latin typeface="Arial" panose="020B0604020202020204" pitchFamily="34" charset="0"/>
                <a:cs typeface="Arial" panose="020B0604020202020204" pitchFamily="34" charset="0"/>
              </a:rPr>
              <a:t>, and the </a:t>
            </a:r>
            <a:r>
              <a:rPr lang="en-AU" b="1" dirty="0">
                <a:latin typeface="Arial" panose="020B0604020202020204" pitchFamily="34" charset="0"/>
                <a:cs typeface="Arial" panose="020B0604020202020204" pitchFamily="34" charset="0"/>
              </a:rPr>
              <a:t>orientation </a:t>
            </a:r>
            <a:r>
              <a:rPr lang="en-AU" dirty="0">
                <a:latin typeface="Arial" panose="020B0604020202020204" pitchFamily="34" charset="0"/>
                <a:cs typeface="Arial" panose="020B0604020202020204" pitchFamily="34" charset="0"/>
              </a:rPr>
              <a:t>of the moving frame with respect to the fixed frame.</a:t>
            </a:r>
            <a:endParaRPr lang="ru-R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312906" cy="369332"/>
          </a:xfrm>
          <a:prstGeom prst="rect">
            <a:avLst/>
          </a:prstGeom>
          <a:noFill/>
        </p:spPr>
        <p:txBody>
          <a:bodyPr wrap="none" rtlCol="0">
            <a:spAutoFit/>
          </a:bodyPr>
          <a:lstStyle/>
          <a:p>
            <a:r>
              <a:rPr lang="ru-RU" dirty="0">
                <a:latin typeface="Arial"/>
                <a:cs typeface="Arial"/>
              </a:rPr>
              <a:t>7</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nvPr>
        </p:nvGraphicFramePr>
        <p:xfrm>
          <a:off x="5671605" y="1275049"/>
          <a:ext cx="622368" cy="310292"/>
        </p:xfrm>
        <a:graphic>
          <a:graphicData uri="http://schemas.openxmlformats.org/presentationml/2006/ole">
            <mc:AlternateContent xmlns:mc="http://schemas.openxmlformats.org/markup-compatibility/2006">
              <mc:Choice xmlns:v="urn:schemas-microsoft-com:vml" Requires="v">
                <p:oleObj spid="_x0000_s10261" name="Equation" r:id="rId3" imgW="456924" imgH="228738" progId="Equation.DSMT4">
                  <p:embed/>
                </p:oleObj>
              </mc:Choice>
              <mc:Fallback>
                <p:oleObj name="Equation" r:id="rId3" imgW="456924" imgH="22873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1605" y="1275049"/>
                        <a:ext cx="622368" cy="3102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6" descr="File.PDF"/>
          <p:cNvPicPr>
            <a:picLocks noChangeAspect="1"/>
          </p:cNvPicPr>
          <p:nvPr/>
        </p:nvPicPr>
        <p:blipFill rotWithShape="1">
          <a:blip r:embed="rId5">
            <a:lum contrast="40000"/>
            <a:extLst>
              <a:ext uri="{28A0092B-C50C-407E-A947-70E740481C1C}">
                <a14:useLocalDpi xmlns:a14="http://schemas.microsoft.com/office/drawing/2010/main" val="0"/>
              </a:ext>
            </a:extLst>
          </a:blip>
          <a:srcRect l="9918" t="3134" r="60998" b="63493"/>
          <a:stretch/>
        </p:blipFill>
        <p:spPr>
          <a:xfrm>
            <a:off x="2590590" y="1911375"/>
            <a:ext cx="4198542" cy="3404440"/>
          </a:xfrm>
          <a:prstGeom prst="rect">
            <a:avLst/>
          </a:prstGeom>
        </p:spPr>
      </p:pic>
      <p:sp>
        <p:nvSpPr>
          <p:cNvPr id="8" name="Rectangle 7"/>
          <p:cNvSpPr/>
          <p:nvPr/>
        </p:nvSpPr>
        <p:spPr>
          <a:xfrm>
            <a:off x="4218365" y="5315815"/>
            <a:ext cx="697840"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Fig.2</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59206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070" y="280382"/>
            <a:ext cx="7946809" cy="6740308"/>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3. Description of a Position</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b="1" dirty="0">
                <a:latin typeface="Arial" panose="020B0604020202020204" pitchFamily="34" charset="0"/>
                <a:cs typeface="Arial" panose="020B0604020202020204" pitchFamily="34" charset="0"/>
              </a:rPr>
              <a:t>position</a:t>
            </a:r>
            <a:r>
              <a:rPr lang="en-AU" dirty="0">
                <a:latin typeface="Arial" panose="020B0604020202020204" pitchFamily="34" charset="0"/>
                <a:cs typeface="Arial" panose="020B0604020202020204" pitchFamily="34" charset="0"/>
              </a:rPr>
              <a:t> of any point with respect to the reference frame can be described by a 3x1 </a:t>
            </a:r>
            <a:r>
              <a:rPr lang="en-AU" b="1" dirty="0">
                <a:latin typeface="Arial" panose="020B0604020202020204" pitchFamily="34" charset="0"/>
                <a:cs typeface="Arial" panose="020B0604020202020204" pitchFamily="34" charset="0"/>
              </a:rPr>
              <a:t>position vector</a:t>
            </a:r>
            <a:r>
              <a:rPr lang="en-AU" dirty="0">
                <a:latin typeface="Arial" panose="020B0604020202020204" pitchFamily="34" charset="0"/>
                <a:cs typeface="Arial" panose="020B0604020202020204" pitchFamily="34" charset="0"/>
              </a:rPr>
              <a:t>. For example, the position of a point </a:t>
            </a:r>
            <a:r>
              <a:rPr lang="en-AU" i="1" dirty="0">
                <a:cs typeface="Arial" panose="020B0604020202020204" pitchFamily="34" charset="0"/>
              </a:rPr>
              <a:t>P</a:t>
            </a:r>
            <a:r>
              <a:rPr lang="en-AU" dirty="0">
                <a:latin typeface="Arial" panose="020B0604020202020204" pitchFamily="34" charset="0"/>
                <a:cs typeface="Arial" panose="020B0604020202020204" pitchFamily="34" charset="0"/>
              </a:rPr>
              <a:t> in the reference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as shown in Fig.3 to written as </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1)</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where</a:t>
            </a:r>
            <a:r>
              <a:rPr lang="en-US"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the subscripts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represent </a:t>
            </a:r>
            <a:r>
              <a:rPr lang="en-AU" dirty="0">
                <a:latin typeface="Arial" panose="020B0604020202020204" pitchFamily="34" charset="0"/>
                <a:cs typeface="Arial" panose="020B0604020202020204" pitchFamily="34" charset="0"/>
              </a:rPr>
              <a:t>the projections of the point</a:t>
            </a:r>
            <a:r>
              <a:rPr lang="en-AU" i="1" dirty="0">
                <a:latin typeface="Arial" panose="020B0604020202020204" pitchFamily="34" charset="0"/>
                <a:cs typeface="Arial" panose="020B0604020202020204" pitchFamily="34" charset="0"/>
              </a:rPr>
              <a:t> </a:t>
            </a:r>
            <a:r>
              <a:rPr lang="en-AU" i="1" dirty="0">
                <a:cs typeface="Arial" panose="020B0604020202020204" pitchFamily="34" charset="0"/>
              </a:rPr>
              <a:t>P</a:t>
            </a:r>
            <a:r>
              <a:rPr lang="en-AU" dirty="0">
                <a:latin typeface="Arial" panose="020B0604020202020204" pitchFamily="34" charset="0"/>
                <a:cs typeface="Arial" panose="020B0604020202020204" pitchFamily="34" charset="0"/>
              </a:rPr>
              <a:t> or the vector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onto </a:t>
            </a:r>
            <a:r>
              <a:rPr lang="en-AU" dirty="0">
                <a:latin typeface="Arial" panose="020B0604020202020204" pitchFamily="34" charset="0"/>
                <a:cs typeface="Arial" panose="020B0604020202020204" pitchFamily="34" charset="0"/>
              </a:rPr>
              <a:t>the three coordinate axes of the reference system.</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p:txBody>
      </p:sp>
      <p:sp>
        <p:nvSpPr>
          <p:cNvPr id="4" name="TextBox 3"/>
          <p:cNvSpPr txBox="1"/>
          <p:nvPr/>
        </p:nvSpPr>
        <p:spPr>
          <a:xfrm>
            <a:off x="8596327" y="300788"/>
            <a:ext cx="312906" cy="369332"/>
          </a:xfrm>
          <a:prstGeom prst="rect">
            <a:avLst/>
          </a:prstGeom>
          <a:noFill/>
        </p:spPr>
        <p:txBody>
          <a:bodyPr wrap="none" rtlCol="0">
            <a:spAutoFit/>
          </a:bodyPr>
          <a:lstStyle/>
          <a:p>
            <a:r>
              <a:rPr lang="en-US" dirty="0">
                <a:latin typeface="Arial"/>
                <a:cs typeface="Arial"/>
              </a:rPr>
              <a:t>8</a:t>
            </a:r>
          </a:p>
        </p:txBody>
      </p:sp>
      <p:sp>
        <p:nvSpPr>
          <p:cNvPr id="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051882" y="1778203"/>
          <a:ext cx="2216369" cy="1258541"/>
        </p:xfrm>
        <a:graphic>
          <a:graphicData uri="http://schemas.openxmlformats.org/presentationml/2006/ole">
            <mc:AlternateContent xmlns:mc="http://schemas.openxmlformats.org/markup-compatibility/2006">
              <mc:Choice xmlns:v="urn:schemas-microsoft-com:vml" Requires="v">
                <p:oleObj spid="_x0000_s11323" name="Equation" r:id="rId3" imgW="1892185" imgH="1079201" progId="Equation.DSMT4">
                  <p:embed/>
                </p:oleObj>
              </mc:Choice>
              <mc:Fallback>
                <p:oleObj name="Equation" r:id="rId3" imgW="1892185" imgH="107920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1882" y="1778203"/>
                        <a:ext cx="2216369" cy="12585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2714017" y="3036744"/>
          <a:ext cx="1020280" cy="412970"/>
        </p:xfrm>
        <a:graphic>
          <a:graphicData uri="http://schemas.openxmlformats.org/presentationml/2006/ole">
            <mc:AlternateContent xmlns:mc="http://schemas.openxmlformats.org/markup-compatibility/2006">
              <mc:Choice xmlns:v="urn:schemas-microsoft-com:vml" Requires="v">
                <p:oleObj spid="_x0000_s11324" name="Equation" r:id="rId5" imgW="799756" imgH="330154" progId="Equation.DSMT4">
                  <p:embed/>
                </p:oleObj>
              </mc:Choice>
              <mc:Fallback>
                <p:oleObj name="Equation" r:id="rId5" imgW="799756" imgH="33015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017" y="3036744"/>
                        <a:ext cx="1020280" cy="4129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1618160" y="3262649"/>
          <a:ext cx="292797" cy="374130"/>
        </p:xfrm>
        <a:graphic>
          <a:graphicData uri="http://schemas.openxmlformats.org/presentationml/2006/ole">
            <mc:AlternateContent xmlns:mc="http://schemas.openxmlformats.org/markup-compatibility/2006">
              <mc:Choice xmlns:v="urn:schemas-microsoft-com:vml" Requires="v">
                <p:oleObj spid="_x0000_s11325" name="Equation" r:id="rId7" imgW="164603" imgH="215801" progId="Equation.DSMT4">
                  <p:embed/>
                </p:oleObj>
              </mc:Choice>
              <mc:Fallback>
                <p:oleObj name="Equation" r:id="rId7" imgW="164603" imgH="21580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18160" y="3262649"/>
                        <a:ext cx="292797" cy="3741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9" descr="File.PDF"/>
          <p:cNvPicPr>
            <a:picLocks noChangeAspect="1"/>
          </p:cNvPicPr>
          <p:nvPr/>
        </p:nvPicPr>
        <p:blipFill rotWithShape="1">
          <a:blip r:embed="rId9">
            <a:lum contrast="40000"/>
            <a:extLst>
              <a:ext uri="{28A0092B-C50C-407E-A947-70E740481C1C}">
                <a14:useLocalDpi xmlns:a14="http://schemas.microsoft.com/office/drawing/2010/main" val="0"/>
              </a:ext>
            </a:extLst>
          </a:blip>
          <a:srcRect l="14831" t="64054" r="66985" b="10460"/>
          <a:stretch/>
        </p:blipFill>
        <p:spPr>
          <a:xfrm>
            <a:off x="2913575" y="3734724"/>
            <a:ext cx="2638756" cy="2613477"/>
          </a:xfrm>
          <a:prstGeom prst="rect">
            <a:avLst/>
          </a:prstGeom>
        </p:spPr>
      </p:pic>
      <p:sp>
        <p:nvSpPr>
          <p:cNvPr id="11" name="Rectangle 10"/>
          <p:cNvSpPr/>
          <p:nvPr/>
        </p:nvSpPr>
        <p:spPr>
          <a:xfrm>
            <a:off x="3734297" y="6348201"/>
            <a:ext cx="697840" cy="369332"/>
          </a:xfrm>
          <a:prstGeom prst="rect">
            <a:avLst/>
          </a:prstGeom>
        </p:spPr>
        <p:txBody>
          <a:bodyPr wrap="none">
            <a:spAutoFit/>
          </a:bodyPr>
          <a:lstStyle/>
          <a:p>
            <a:r>
              <a:rPr lang="en-AU" dirty="0">
                <a:latin typeface="Arial" panose="020B0604020202020204" pitchFamily="34" charset="0"/>
                <a:cs typeface="Arial" panose="020B0604020202020204" pitchFamily="34" charset="0"/>
              </a:rPr>
              <a:t>Fig.3</a:t>
            </a:r>
            <a:endParaRPr lang="ru-R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356955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1831" y="1627682"/>
            <a:ext cx="7702987" cy="2585323"/>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4. Description of an Orientation</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To </a:t>
            </a:r>
            <a:r>
              <a:rPr lang="en-AU" dirty="0">
                <a:latin typeface="Arial" panose="020B0604020202020204" pitchFamily="34" charset="0"/>
                <a:cs typeface="Arial" panose="020B0604020202020204" pitchFamily="34" charset="0"/>
              </a:rPr>
              <a:t>describe the orientation of a rigid body, we consider the motion of a moving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with respect to a fixed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with one point fixed. This is known as a </a:t>
            </a:r>
            <a:r>
              <a:rPr lang="en-AU" b="1" dirty="0">
                <a:latin typeface="Arial" panose="020B0604020202020204" pitchFamily="34" charset="0"/>
                <a:cs typeface="Arial" panose="020B0604020202020204" pitchFamily="34" charset="0"/>
              </a:rPr>
              <a:t>rotation</a:t>
            </a:r>
            <a:r>
              <a:rPr lang="en-AU" dirty="0">
                <a:latin typeface="Arial" panose="020B0604020202020204" pitchFamily="34" charset="0"/>
                <a:cs typeface="Arial" panose="020B0604020202020204" pitchFamily="34" charset="0"/>
              </a:rPr>
              <a:t> or a </a:t>
            </a:r>
            <a:r>
              <a:rPr lang="en-AU" b="1" dirty="0">
                <a:latin typeface="Arial" panose="020B0604020202020204" pitchFamily="34" charset="0"/>
                <a:cs typeface="Arial" panose="020B0604020202020204" pitchFamily="34" charset="0"/>
              </a:rPr>
              <a:t>spherical motion</a:t>
            </a:r>
            <a:r>
              <a:rPr lang="en-AU" dirty="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There </a:t>
            </a:r>
            <a:r>
              <a:rPr lang="en-AU" dirty="0">
                <a:latin typeface="Arial" panose="020B0604020202020204" pitchFamily="34" charset="0"/>
                <a:cs typeface="Arial" panose="020B0604020202020204" pitchFamily="34" charset="0"/>
              </a:rPr>
              <a:t>are direction cosines representation and Euler angles representation of orientation. </a:t>
            </a:r>
            <a:endParaRPr lang="ru-RU" dirty="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752849" y="226591"/>
            <a:ext cx="312906" cy="369332"/>
          </a:xfrm>
          <a:prstGeom prst="rect">
            <a:avLst/>
          </a:prstGeom>
          <a:noFill/>
        </p:spPr>
        <p:txBody>
          <a:bodyPr wrap="none" rtlCol="0">
            <a:spAutoFit/>
          </a:bodyPr>
          <a:lstStyle/>
          <a:p>
            <a:r>
              <a:rPr lang="en-US" dirty="0">
                <a:latin typeface="Arial"/>
                <a:cs typeface="Arial"/>
              </a:rPr>
              <a:t>9</a:t>
            </a:r>
          </a:p>
        </p:txBody>
      </p:sp>
    </p:spTree>
    <p:extLst>
      <p:ext uri="{BB962C8B-B14F-4D97-AF65-F5344CB8AC3E}">
        <p14:creationId xmlns:p14="http://schemas.microsoft.com/office/powerpoint/2010/main" val="42303521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685800" y="601759"/>
            <a:ext cx="7772400" cy="4114800"/>
          </a:xfrm>
        </p:spPr>
        <p:txBody>
          <a:bodyPr/>
          <a:lstStyle/>
          <a:p>
            <a:pPr marL="0" indent="0">
              <a:buNone/>
            </a:pPr>
            <a:r>
              <a:rPr lang="en-AU" sz="1800" b="1" dirty="0">
                <a:latin typeface="Arial" panose="020B0604020202020204" pitchFamily="34" charset="0"/>
                <a:cs typeface="Arial" panose="020B0604020202020204" pitchFamily="34" charset="0"/>
              </a:rPr>
              <a:t>5. Direction Cosines </a:t>
            </a:r>
            <a:r>
              <a:rPr lang="en-AU" sz="1800" b="1" dirty="0" smtClean="0">
                <a:latin typeface="Arial" panose="020B0604020202020204" pitchFamily="34" charset="0"/>
                <a:cs typeface="Arial" panose="020B0604020202020204" pitchFamily="34" charset="0"/>
              </a:rPr>
              <a:t>Representation</a:t>
            </a:r>
            <a:endParaRPr lang="ru-RU" sz="1800" dirty="0">
              <a:latin typeface="Arial" panose="020B0604020202020204" pitchFamily="34" charset="0"/>
              <a:cs typeface="Arial" panose="020B0604020202020204" pitchFamily="34" charset="0"/>
            </a:endParaRPr>
          </a:p>
          <a:p>
            <a:pPr marL="0" indent="0">
              <a:buNone/>
            </a:pPr>
            <a:r>
              <a:rPr lang="en-AU" sz="1800" dirty="0" smtClean="0">
                <a:latin typeface="Arial" panose="020B0604020202020204" pitchFamily="34" charset="0"/>
                <a:cs typeface="Arial" panose="020B0604020202020204" pitchFamily="34" charset="0"/>
              </a:rPr>
              <a:t> </a:t>
            </a:r>
          </a:p>
          <a:p>
            <a:pPr marL="0" indent="0">
              <a:buNone/>
            </a:pPr>
            <a:r>
              <a:rPr lang="en-AU" sz="1800" dirty="0" smtClean="0">
                <a:latin typeface="Arial" panose="020B0604020202020204" pitchFamily="34" charset="0"/>
                <a:cs typeface="Arial" panose="020B0604020202020204" pitchFamily="34" charset="0"/>
              </a:rPr>
              <a:t>Let    </a:t>
            </a:r>
            <a:r>
              <a:rPr lang="en-AU" sz="1800" dirty="0">
                <a:latin typeface="Arial" panose="020B0604020202020204" pitchFamily="34" charset="0"/>
                <a:cs typeface="Arial" panose="020B0604020202020204" pitchFamily="34" charset="0"/>
              </a:rPr>
              <a:t>	   denote three unit vectors pointing along the axes of the system of coordinate axes        of the fixed frame </a:t>
            </a:r>
            <a:r>
              <a:rPr lang="en-AU" sz="1800" i="1" dirty="0">
                <a:cs typeface="Arial" panose="020B0604020202020204" pitchFamily="34" charset="0"/>
              </a:rPr>
              <a:t>A</a:t>
            </a:r>
            <a:r>
              <a:rPr lang="en-AU" sz="1800" dirty="0">
                <a:latin typeface="Arial" panose="020B0604020202020204" pitchFamily="34" charset="0"/>
                <a:cs typeface="Arial" panose="020B0604020202020204" pitchFamily="34" charset="0"/>
              </a:rPr>
              <a:t> and   	     denote three unit vectors pointing along the axes of the system of coordinate axes  	      of the moving frame </a:t>
            </a:r>
            <a:r>
              <a:rPr lang="en-AU" sz="1800" i="1" dirty="0">
                <a:cs typeface="Arial" panose="020B0604020202020204" pitchFamily="34" charset="0"/>
              </a:rPr>
              <a:t>B</a:t>
            </a:r>
            <a:r>
              <a:rPr lang="en-AU" sz="1800" dirty="0">
                <a:latin typeface="Arial" panose="020B0604020202020204" pitchFamily="34" charset="0"/>
                <a:cs typeface="Arial" panose="020B0604020202020204" pitchFamily="34" charset="0"/>
              </a:rPr>
              <a:t> respectively, as shown in Fig.4. </a:t>
            </a:r>
            <a:endParaRPr lang="ru-RU" sz="1800" dirty="0">
              <a:latin typeface="Arial" panose="020B0604020202020204" pitchFamily="34" charset="0"/>
              <a:cs typeface="Arial" panose="020B0604020202020204" pitchFamily="34" charset="0"/>
            </a:endParaRPr>
          </a:p>
          <a:p>
            <a:pPr algn="just"/>
            <a:endParaRPr lang="en-AU" sz="1800" dirty="0">
              <a:latin typeface="Arial" panose="020B0604020202020204" pitchFamily="34" charset="0"/>
              <a:cs typeface="Arial" panose="020B0604020202020204" pitchFamily="34" charset="0"/>
            </a:endParaRPr>
          </a:p>
          <a:p>
            <a:pPr marL="0" indent="0">
              <a:buNone/>
            </a:pPr>
            <a:r>
              <a:rPr lang="en-AU" sz="1800" dirty="0">
                <a:latin typeface="Arial" panose="020B0604020202020204" pitchFamily="34" charset="0"/>
                <a:cs typeface="Arial" panose="020B0604020202020204" pitchFamily="34" charset="0"/>
              </a:rPr>
              <a:t> 								</a:t>
            </a:r>
            <a:endParaRPr lang="en-AU" sz="1800" dirty="0" smtClean="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smtClean="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smtClean="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smtClean="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endParaRPr lang="en-AU" sz="1800" dirty="0" smtClean="0">
              <a:latin typeface="Arial" panose="020B0604020202020204" pitchFamily="34" charset="0"/>
              <a:cs typeface="Arial" panose="020B0604020202020204" pitchFamily="34" charset="0"/>
            </a:endParaRPr>
          </a:p>
          <a:p>
            <a:pPr marL="0" indent="0">
              <a:buNone/>
            </a:pPr>
            <a:endParaRPr lang="en-AU" sz="1800" dirty="0">
              <a:latin typeface="Arial" panose="020B0604020202020204" pitchFamily="34" charset="0"/>
              <a:cs typeface="Arial" panose="020B0604020202020204" pitchFamily="34" charset="0"/>
            </a:endParaRPr>
          </a:p>
          <a:p>
            <a:pPr marL="0" indent="0">
              <a:buNone/>
            </a:pPr>
            <a:r>
              <a:rPr lang="en-AU" sz="1800" dirty="0" smtClean="0">
                <a:latin typeface="Arial" panose="020B0604020202020204" pitchFamily="34" charset="0"/>
                <a:cs typeface="Arial" panose="020B0604020202020204" pitchFamily="34" charset="0"/>
              </a:rPr>
              <a:t>			</a:t>
            </a:r>
            <a:r>
              <a:rPr lang="en-AU" sz="1800" dirty="0">
                <a:latin typeface="Arial" panose="020B0604020202020204" pitchFamily="34" charset="0"/>
                <a:cs typeface="Arial" panose="020B0604020202020204" pitchFamily="34" charset="0"/>
              </a:rPr>
              <a:t>							</a:t>
            </a:r>
            <a:endParaRPr lang="ru-RU" sz="1800" dirty="0"/>
          </a:p>
        </p:txBody>
      </p:sp>
      <p:graphicFrame>
        <p:nvGraphicFramePr>
          <p:cNvPr id="5" name="Объект 4"/>
          <p:cNvGraphicFramePr>
            <a:graphicFrameLocks noChangeAspect="1"/>
          </p:cNvGraphicFramePr>
          <p:nvPr>
            <p:extLst/>
          </p:nvPr>
        </p:nvGraphicFramePr>
        <p:xfrm>
          <a:off x="2654300" y="1571722"/>
          <a:ext cx="495300" cy="284163"/>
        </p:xfrm>
        <a:graphic>
          <a:graphicData uri="http://schemas.openxmlformats.org/presentationml/2006/ole">
            <mc:AlternateContent xmlns:mc="http://schemas.openxmlformats.org/markup-compatibility/2006">
              <mc:Choice xmlns:v="urn:schemas-microsoft-com:vml" Requires="v">
                <p:oleObj spid="_x0000_s12315" name="Equation" r:id="rId3" imgW="405972" imgH="228600" progId="Equation.DSMT4">
                  <p:embed/>
                </p:oleObj>
              </mc:Choice>
              <mc:Fallback>
                <p:oleObj name="Equation" r:id="rId3" imgW="405972"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4300" y="1571722"/>
                        <a:ext cx="495300" cy="2841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2081" y="1533622"/>
            <a:ext cx="784919" cy="3613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8752849" y="226591"/>
            <a:ext cx="441146" cy="369332"/>
          </a:xfrm>
          <a:prstGeom prst="rect">
            <a:avLst/>
          </a:prstGeom>
          <a:noFill/>
        </p:spPr>
        <p:txBody>
          <a:bodyPr wrap="none" rtlCol="0">
            <a:spAutoFit/>
          </a:bodyPr>
          <a:lstStyle/>
          <a:p>
            <a:r>
              <a:rPr lang="en-US" dirty="0" smtClean="0">
                <a:latin typeface="Arial"/>
                <a:cs typeface="Arial"/>
              </a:rPr>
              <a:t>10</a:t>
            </a:r>
            <a:endParaRPr lang="en-US" dirty="0">
              <a:latin typeface="Arial"/>
              <a:cs typeface="Arial"/>
            </a:endParaRPr>
          </a:p>
        </p:txBody>
      </p:sp>
      <p:pic>
        <p:nvPicPr>
          <p:cNvPr id="2" name="Picture 1" descr="File0002.PDF"/>
          <p:cNvPicPr>
            <a:picLocks noChangeAspect="1"/>
          </p:cNvPicPr>
          <p:nvPr/>
        </p:nvPicPr>
        <p:blipFill rotWithShape="1">
          <a:blip r:embed="rId6">
            <a:lum contrast="40000"/>
            <a:extLst>
              <a:ext uri="{28A0092B-C50C-407E-A947-70E740481C1C}">
                <a14:useLocalDpi xmlns:a14="http://schemas.microsoft.com/office/drawing/2010/main" val="0"/>
              </a:ext>
            </a:extLst>
          </a:blip>
          <a:srcRect l="26569" t="56844" r="33681" b="19369"/>
          <a:stretch/>
        </p:blipFill>
        <p:spPr>
          <a:xfrm>
            <a:off x="1745224" y="2469823"/>
            <a:ext cx="4609442" cy="3903594"/>
          </a:xfrm>
          <a:prstGeom prst="rect">
            <a:avLst/>
          </a:prstGeom>
        </p:spPr>
      </p:pic>
      <p:sp>
        <p:nvSpPr>
          <p:cNvPr id="9" name="Rectangle 8"/>
          <p:cNvSpPr/>
          <p:nvPr/>
        </p:nvSpPr>
        <p:spPr>
          <a:xfrm>
            <a:off x="3874160" y="6373417"/>
            <a:ext cx="697627" cy="369332"/>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Fig.4</a:t>
            </a:r>
            <a:endParaRPr lang="ru-RU" dirty="0">
              <a:latin typeface="Arial" panose="020B0604020202020204" pitchFamily="34" charset="0"/>
              <a:cs typeface="Arial" panose="020B0604020202020204" pitchFamily="34" charset="0"/>
            </a:endParaRPr>
          </a:p>
        </p:txBody>
      </p:sp>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1391" y="1250281"/>
            <a:ext cx="706167" cy="358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Прямоугольник 12"/>
          <p:cNvSpPr/>
          <p:nvPr/>
        </p:nvSpPr>
        <p:spPr>
          <a:xfrm>
            <a:off x="7252665" y="1808641"/>
            <a:ext cx="723275" cy="369332"/>
          </a:xfrm>
          <a:prstGeom prst="rect">
            <a:avLst/>
          </a:prstGeom>
        </p:spPr>
        <p:txBody>
          <a:bodyPr wrap="none">
            <a:spAutoFit/>
          </a:bodyPr>
          <a:lstStyle/>
          <a:p>
            <a:pPr>
              <a:spcAft>
                <a:spcPts val="0"/>
              </a:spcAft>
            </a:pPr>
            <a:r>
              <a:rPr lang="en-US" i="1" dirty="0" err="1">
                <a:latin typeface="Times New Roman" panose="02020603050405020304" pitchFamily="18" charset="0"/>
                <a:ea typeface="Arial Unicode MS" panose="020B0604020202020204" pitchFamily="34" charset="-128"/>
              </a:rPr>
              <a:t>Ouvw</a:t>
            </a:r>
            <a:endParaRPr lang="ru-RU" sz="1050" dirty="0">
              <a:effectLst/>
              <a:latin typeface="Arial Unicode MS" panose="020B0604020202020204" pitchFamily="34" charset="-128"/>
              <a:ea typeface="Arial Unicode MS" panose="020B0604020202020204" pitchFamily="34" charset="-128"/>
            </a:endParaRPr>
          </a:p>
        </p:txBody>
      </p:sp>
    </p:spTree>
    <p:extLst>
      <p:ext uri="{BB962C8B-B14F-4D97-AF65-F5344CB8AC3E}">
        <p14:creationId xmlns:p14="http://schemas.microsoft.com/office/powerpoint/2010/main" val="9999128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03111" y="433367"/>
            <a:ext cx="7648222" cy="4524315"/>
          </a:xfrm>
          <a:prstGeom prst="rect">
            <a:avLst/>
          </a:prstGeom>
        </p:spPr>
        <p:txBody>
          <a:bodyPr wrap="square">
            <a:spAutoFit/>
          </a:bodyPr>
          <a:lstStyle/>
          <a:p>
            <a:r>
              <a:rPr lang="en-AU" dirty="0">
                <a:latin typeface="Arial" panose="020B0604020202020204" pitchFamily="34" charset="0"/>
                <a:cs typeface="Arial" panose="020B0604020202020204" pitchFamily="34" charset="0"/>
              </a:rPr>
              <a:t>The position vector of a point </a:t>
            </a:r>
            <a:r>
              <a:rPr lang="en-AU" i="1" dirty="0">
                <a:latin typeface="+mj-lt"/>
                <a:cs typeface="Arial" panose="020B0604020202020204" pitchFamily="34" charset="0"/>
              </a:rPr>
              <a:t>P</a:t>
            </a:r>
            <a:r>
              <a:rPr lang="en-AU" dirty="0">
                <a:latin typeface="Arial" panose="020B0604020202020204" pitchFamily="34" charset="0"/>
                <a:cs typeface="Arial" panose="020B0604020202020204" pitchFamily="34" charset="0"/>
              </a:rPr>
              <a:t> of the rigid body can be expressed either in the fixed frame </a:t>
            </a:r>
            <a:r>
              <a:rPr lang="en-AU" i="1" dirty="0">
                <a:latin typeface="+mj-lt"/>
                <a:cs typeface="Arial" panose="020B0604020202020204" pitchFamily="34" charset="0"/>
              </a:rPr>
              <a:t>A</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as</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2)</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and </a:t>
            </a:r>
            <a:r>
              <a:rPr lang="en-AU" dirty="0">
                <a:latin typeface="Arial" panose="020B0604020202020204" pitchFamily="34" charset="0"/>
                <a:cs typeface="Arial" panose="020B0604020202020204" pitchFamily="34" charset="0"/>
              </a:rPr>
              <a:t>in the rotated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as</a:t>
            </a:r>
          </a:p>
          <a:p>
            <a:endParaRPr lang="en-AU" dirty="0" smtClean="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(3)</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where  		      and 		           are the </a:t>
            </a:r>
            <a:r>
              <a:rPr lang="en-AU" dirty="0">
                <a:latin typeface="Arial" panose="020B0604020202020204" pitchFamily="34" charset="0"/>
                <a:cs typeface="Arial" panose="020B0604020202020204" pitchFamily="34" charset="0"/>
              </a:rPr>
              <a:t>projections of the </a:t>
            </a:r>
            <a:r>
              <a:rPr lang="en-AU" dirty="0" smtClean="0">
                <a:latin typeface="Arial" panose="020B0604020202020204" pitchFamily="34" charset="0"/>
                <a:cs typeface="Arial" panose="020B0604020202020204" pitchFamily="34" charset="0"/>
              </a:rPr>
              <a:t>vector	    </a:t>
            </a:r>
            <a:r>
              <a:rPr lang="en-AU" dirty="0">
                <a:latin typeface="Arial" panose="020B0604020202020204" pitchFamily="34" charset="0"/>
                <a:cs typeface="Arial" panose="020B0604020202020204" pitchFamily="34" charset="0"/>
              </a:rPr>
              <a:t>into the axes of the </a:t>
            </a:r>
            <a:r>
              <a:rPr lang="en-AU" dirty="0" smtClean="0">
                <a:latin typeface="Arial" panose="020B0604020202020204" pitchFamily="34" charset="0"/>
                <a:cs typeface="Arial" panose="020B0604020202020204" pitchFamily="34" charset="0"/>
              </a:rPr>
              <a:t>coordinate system           and </a:t>
            </a:r>
            <a:r>
              <a:rPr lang="en-AU" dirty="0">
                <a:latin typeface="Arial" panose="020B0604020202020204" pitchFamily="34" charset="0"/>
                <a:cs typeface="Arial" panose="020B0604020202020204" pitchFamily="34" charset="0"/>
              </a:rPr>
              <a:t>the coordinate </a:t>
            </a:r>
            <a:r>
              <a:rPr lang="en-AU" dirty="0" smtClean="0">
                <a:latin typeface="Arial" panose="020B0604020202020204" pitchFamily="34" charset="0"/>
                <a:cs typeface="Arial" panose="020B0604020202020204" pitchFamily="34" charset="0"/>
              </a:rPr>
              <a:t>system                                          </a:t>
            </a:r>
          </a:p>
          <a:p>
            <a:r>
              <a:rPr lang="en-AU" dirty="0" smtClean="0">
                <a:latin typeface="Arial" panose="020B0604020202020204" pitchFamily="34" charset="0"/>
                <a:cs typeface="Arial" panose="020B0604020202020204" pitchFamily="34" charset="0"/>
              </a:rPr>
              <a:t>           respectively. </a:t>
            </a:r>
            <a:endParaRPr lang="ru-R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Since </a:t>
            </a:r>
            <a:r>
              <a:rPr lang="en-AU" i="1" dirty="0" smtClean="0">
                <a:latin typeface="+mj-lt"/>
                <a:cs typeface="Arial" panose="020B0604020202020204" pitchFamily="34" charset="0"/>
              </a:rPr>
              <a:t>P</a:t>
            </a:r>
            <a:r>
              <a:rPr lang="en-AU" dirty="0" smtClean="0">
                <a:latin typeface="Arial" panose="020B0604020202020204" pitchFamily="34" charset="0"/>
                <a:cs typeface="Arial" panose="020B0604020202020204" pitchFamily="34" charset="0"/>
              </a:rPr>
              <a:t> is a point of the rigid body,  	    is constant,  </a:t>
            </a:r>
            <a:r>
              <a:rPr lang="en-AU" dirty="0" err="1" smtClean="0">
                <a:latin typeface="Arial" panose="020B0604020202020204" pitchFamily="34" charset="0"/>
                <a:cs typeface="Arial" panose="020B0604020202020204" pitchFamily="34" charset="0"/>
              </a:rPr>
              <a:t>i.e</a:t>
            </a:r>
            <a:r>
              <a:rPr lang="en-AU" dirty="0" smtClean="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However</a:t>
            </a:r>
            <a:r>
              <a:rPr lang="en-AU"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depends </a:t>
            </a:r>
            <a:r>
              <a:rPr lang="en-AU" dirty="0">
                <a:latin typeface="Arial" panose="020B0604020202020204" pitchFamily="34" charset="0"/>
                <a:cs typeface="Arial" panose="020B0604020202020204" pitchFamily="34" charset="0"/>
              </a:rPr>
              <a:t>on the orientation of </a:t>
            </a:r>
            <a:r>
              <a:rPr lang="en-AU" i="1" dirty="0">
                <a:latin typeface="+mj-lt"/>
                <a:cs typeface="Arial" panose="020B0604020202020204" pitchFamily="34" charset="0"/>
              </a:rPr>
              <a:t>B</a:t>
            </a:r>
            <a:r>
              <a:rPr lang="en-AU" dirty="0">
                <a:latin typeface="Arial" panose="020B0604020202020204" pitchFamily="34" charset="0"/>
                <a:cs typeface="Arial" panose="020B0604020202020204" pitchFamily="34" charset="0"/>
              </a:rPr>
              <a:t> relative to </a:t>
            </a:r>
            <a:r>
              <a:rPr lang="en-AU" i="1" dirty="0" smtClean="0">
                <a:latin typeface="+mj-lt"/>
                <a:cs typeface="Arial" panose="020B0604020202020204" pitchFamily="34" charset="0"/>
              </a:rPr>
              <a:t>A.</a:t>
            </a:r>
            <a:endParaRPr lang="ru-RU" dirty="0">
              <a:latin typeface="+mj-lt"/>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24027" cy="369332"/>
          </a:xfrm>
          <a:prstGeom prst="rect">
            <a:avLst/>
          </a:prstGeom>
          <a:noFill/>
        </p:spPr>
        <p:txBody>
          <a:bodyPr wrap="none" rtlCol="0">
            <a:spAutoFit/>
          </a:bodyPr>
          <a:lstStyle/>
          <a:p>
            <a:r>
              <a:rPr lang="en-US" dirty="0" smtClean="0">
                <a:latin typeface="Arial"/>
                <a:cs typeface="Arial"/>
              </a:rPr>
              <a:t>11</a:t>
            </a:r>
            <a:endParaRPr lang="en-US" dirty="0">
              <a:latin typeface="Arial"/>
              <a:cs typeface="Aria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4048" y="1221945"/>
            <a:ext cx="3254728" cy="40227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4785" y="2842733"/>
            <a:ext cx="1018526" cy="41451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3211359" y="2867454"/>
          <a:ext cx="1093941" cy="389795"/>
        </p:xfrm>
        <a:graphic>
          <a:graphicData uri="http://schemas.openxmlformats.org/presentationml/2006/ole">
            <mc:AlternateContent xmlns:mc="http://schemas.openxmlformats.org/markup-compatibility/2006">
              <mc:Choice xmlns:v="urn:schemas-microsoft-com:vml" Requires="v">
                <p:oleObj spid="_x0000_s13409" name="Equation" r:id="rId5" imgW="825607" imgH="292299" progId="Equation.DSMT4">
                  <p:embed/>
                </p:oleObj>
              </mc:Choice>
              <mc:Fallback>
                <p:oleObj name="Equation" r:id="rId5" imgW="825607" imgH="292299"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1359" y="2867454"/>
                        <a:ext cx="1093941" cy="3897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pic>
        <p:nvPicPr>
          <p:cNvPr id="4107"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45943" y="2927725"/>
            <a:ext cx="241739" cy="3048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0707" y="3997139"/>
            <a:ext cx="334591" cy="38416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8317" y="4015316"/>
            <a:ext cx="720163" cy="36598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1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0" name="Объект 9"/>
          <p:cNvGraphicFramePr>
            <a:graphicFrameLocks noChangeAspect="1"/>
          </p:cNvGraphicFramePr>
          <p:nvPr>
            <p:extLst/>
          </p:nvPr>
        </p:nvGraphicFramePr>
        <p:xfrm>
          <a:off x="1975715" y="4279665"/>
          <a:ext cx="338860" cy="363064"/>
        </p:xfrm>
        <a:graphic>
          <a:graphicData uri="http://schemas.openxmlformats.org/presentationml/2006/ole">
            <mc:AlternateContent xmlns:mc="http://schemas.openxmlformats.org/markup-compatibility/2006">
              <mc:Choice xmlns:v="urn:schemas-microsoft-com:vml" Requires="v">
                <p:oleObj spid="_x0000_s13410" name="Equation" r:id="rId10" imgW="266608" imgH="279278" progId="Equation.DSMT4">
                  <p:embed/>
                </p:oleObj>
              </mc:Choice>
              <mc:Fallback>
                <p:oleObj name="Equation" r:id="rId10" imgW="266608" imgH="279278"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5715" y="4279665"/>
                        <a:ext cx="338860" cy="363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3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2184048" y="2381250"/>
          <a:ext cx="3475219" cy="390474"/>
        </p:xfrm>
        <a:graphic>
          <a:graphicData uri="http://schemas.openxmlformats.org/presentationml/2006/ole">
            <mc:AlternateContent xmlns:mc="http://schemas.openxmlformats.org/markup-compatibility/2006">
              <mc:Choice xmlns:v="urn:schemas-microsoft-com:vml" Requires="v">
                <p:oleObj spid="_x0000_s13411" name="Equation" r:id="rId12" imgW="2120372" imgH="279446" progId="Equation.DSMT4">
                  <p:embed/>
                </p:oleObj>
              </mc:Choice>
              <mc:Fallback>
                <p:oleObj name="Equation" r:id="rId12" imgW="2120372" imgH="279446"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84048" y="2381250"/>
                        <a:ext cx="3475219" cy="3904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extLst/>
          </p:nvPr>
        </p:nvGraphicFramePr>
        <p:xfrm>
          <a:off x="4943476" y="3257249"/>
          <a:ext cx="495300" cy="284162"/>
        </p:xfrm>
        <a:graphic>
          <a:graphicData uri="http://schemas.openxmlformats.org/presentationml/2006/ole">
            <mc:AlternateContent xmlns:mc="http://schemas.openxmlformats.org/markup-compatibility/2006">
              <mc:Choice xmlns:v="urn:schemas-microsoft-com:vml" Requires="v">
                <p:oleObj spid="_x0000_s13412" name="Equation" r:id="rId14" imgW="405972" imgH="228600" progId="Equation.DSMT4">
                  <p:embed/>
                </p:oleObj>
              </mc:Choice>
              <mc:Fallback>
                <p:oleObj name="Equation" r:id="rId14" imgW="405972" imgH="22860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43476" y="3257249"/>
                        <a:ext cx="495300" cy="284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35"/>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4" name="Объект 13"/>
          <p:cNvGraphicFramePr>
            <a:graphicFrameLocks noChangeAspect="1"/>
          </p:cNvGraphicFramePr>
          <p:nvPr>
            <p:extLst/>
          </p:nvPr>
        </p:nvGraphicFramePr>
        <p:xfrm>
          <a:off x="935885" y="3541411"/>
          <a:ext cx="738900" cy="246062"/>
        </p:xfrm>
        <a:graphic>
          <a:graphicData uri="http://schemas.openxmlformats.org/presentationml/2006/ole">
            <mc:AlternateContent xmlns:mc="http://schemas.openxmlformats.org/markup-compatibility/2006">
              <mc:Choice xmlns:v="urn:schemas-microsoft-com:vml" Requires="v">
                <p:oleObj spid="_x0000_s13413" name="Equation" r:id="rId16" imgW="456924" imgH="190707" progId="Equation.DSMT4">
                  <p:embed/>
                </p:oleObj>
              </mc:Choice>
              <mc:Fallback>
                <p:oleObj name="Equation" r:id="rId16" imgW="456924" imgH="190707"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35885" y="3541411"/>
                        <a:ext cx="738900" cy="246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05449071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888" y="474880"/>
            <a:ext cx="7690556" cy="6740307"/>
          </a:xfrm>
          <a:prstGeom prst="rect">
            <a:avLst/>
          </a:prstGeom>
        </p:spPr>
        <p:txBody>
          <a:bodyPr wrap="square">
            <a:spAutoFit/>
          </a:bodyPr>
          <a:lstStyle/>
          <a:p>
            <a:r>
              <a:rPr lang="en-AU" dirty="0">
                <a:latin typeface="Arial" panose="020B0604020202020204" pitchFamily="34" charset="0"/>
                <a:cs typeface="Arial" panose="020B0604020202020204" pitchFamily="34" charset="0"/>
              </a:rPr>
              <a:t>Using the definition of scalar multiply of two vectors the projections </a:t>
            </a:r>
            <a:r>
              <a:rPr lang="en-AU" dirty="0" smtClean="0">
                <a:latin typeface="Arial" panose="020B0604020202020204" pitchFamily="34" charset="0"/>
                <a:cs typeface="Arial" panose="020B0604020202020204" pitchFamily="34" charset="0"/>
              </a:rPr>
              <a:t>		 of </a:t>
            </a:r>
            <a:r>
              <a:rPr lang="en-AU" dirty="0">
                <a:latin typeface="Arial" panose="020B0604020202020204" pitchFamily="34" charset="0"/>
                <a:cs typeface="Arial" panose="020B0604020202020204" pitchFamily="34" charset="0"/>
              </a:rPr>
              <a:t>the vector  </a:t>
            </a:r>
            <a:r>
              <a:rPr lang="en-AU" dirty="0" smtClean="0">
                <a:latin typeface="Arial" panose="020B0604020202020204" pitchFamily="34" charset="0"/>
                <a:cs typeface="Arial" panose="020B0604020202020204" pitchFamily="34" charset="0"/>
              </a:rPr>
              <a:t>     can </a:t>
            </a:r>
            <a:r>
              <a:rPr lang="en-AU" dirty="0">
                <a:latin typeface="Arial" panose="020B0604020202020204" pitchFamily="34" charset="0"/>
                <a:cs typeface="Arial" panose="020B0604020202020204" pitchFamily="34" charset="0"/>
              </a:rPr>
              <a:t>be defined by </a:t>
            </a:r>
            <a:r>
              <a:rPr lang="en-AU" dirty="0" smtClean="0">
                <a:latin typeface="Arial" panose="020B0604020202020204" pitchFamily="34" charset="0"/>
                <a:cs typeface="Arial" panose="020B0604020202020204" pitchFamily="34" charset="0"/>
              </a:rPr>
              <a:t>expressions</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                                              									     (4)</a:t>
            </a:r>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endParaRPr lang="ru-R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Indeed       </a:t>
            </a: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(5)</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Since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then </a:t>
            </a:r>
            <a:r>
              <a:rPr lang="en-AU" dirty="0">
                <a:latin typeface="Arial" panose="020B0604020202020204" pitchFamily="34" charset="0"/>
                <a:cs typeface="Arial" panose="020B0604020202020204" pitchFamily="34" charset="0"/>
              </a:rPr>
              <a:t>substituting the expression </a:t>
            </a:r>
            <a:r>
              <a:rPr lang="en-AU" dirty="0" smtClean="0">
                <a:latin typeface="Arial" panose="020B0604020202020204" pitchFamily="34" charset="0"/>
                <a:cs typeface="Arial" panose="020B0604020202020204" pitchFamily="34" charset="0"/>
              </a:rPr>
              <a:t>(</a:t>
            </a:r>
            <a:r>
              <a:rPr lang="kk-KZ" dirty="0" smtClean="0">
                <a:latin typeface="Arial" panose="020B0604020202020204" pitchFamily="34" charset="0"/>
                <a:cs typeface="Arial" panose="020B0604020202020204" pitchFamily="34" charset="0"/>
              </a:rPr>
              <a:t>3</a:t>
            </a:r>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in </a:t>
            </a:r>
            <a:r>
              <a:rPr lang="en-AU" dirty="0" err="1">
                <a:latin typeface="Arial" panose="020B0604020202020204" pitchFamily="34" charset="0"/>
                <a:cs typeface="Arial" panose="020B0604020202020204" pitchFamily="34" charset="0"/>
              </a:rPr>
              <a:t>Eqs</a:t>
            </a:r>
            <a:r>
              <a:rPr lang="en-AU" dirty="0">
                <a:latin typeface="Arial" panose="020B0604020202020204" pitchFamily="34" charset="0"/>
                <a:cs typeface="Arial" panose="020B0604020202020204" pitchFamily="34" charset="0"/>
              </a:rPr>
              <a:t> (4) we obtain     </a:t>
            </a:r>
            <a:endParaRPr lang="en-A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6)</a:t>
            </a: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endParaRPr lang="ru-R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12</a:t>
            </a:r>
            <a:endParaRPr lang="en-US" dirty="0">
              <a:latin typeface="Arial"/>
              <a:cs typeface="Aria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36213" y="510079"/>
            <a:ext cx="960113" cy="390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60040" y="810030"/>
            <a:ext cx="320399" cy="34249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6" name="Объект 5"/>
          <p:cNvGraphicFramePr>
            <a:graphicFrameLocks noChangeAspect="1"/>
          </p:cNvGraphicFramePr>
          <p:nvPr>
            <p:extLst/>
          </p:nvPr>
        </p:nvGraphicFramePr>
        <p:xfrm>
          <a:off x="1483166" y="4068671"/>
          <a:ext cx="676874" cy="356249"/>
        </p:xfrm>
        <a:graphic>
          <a:graphicData uri="http://schemas.openxmlformats.org/presentationml/2006/ole">
            <mc:AlternateContent xmlns:mc="http://schemas.openxmlformats.org/markup-compatibility/2006">
              <mc:Choice xmlns:v="urn:schemas-microsoft-com:vml" Requires="v">
                <p:oleObj spid="_x0000_s14433" name="Equation" r:id="rId5" imgW="545886" imgH="279278" progId="Equation.DSMT4">
                  <p:embed/>
                </p:oleObj>
              </mc:Choice>
              <mc:Fallback>
                <p:oleObj name="Equation" r:id="rId5" imgW="545886" imgH="279278"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3166" y="4068671"/>
                        <a:ext cx="676874" cy="35624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Rectangle 1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3600450" y="1152525"/>
          <a:ext cx="1217613" cy="1244600"/>
        </p:xfrm>
        <a:graphic>
          <a:graphicData uri="http://schemas.openxmlformats.org/presentationml/2006/ole">
            <mc:AlternateContent xmlns:mc="http://schemas.openxmlformats.org/markup-compatibility/2006">
              <mc:Choice xmlns:v="urn:schemas-microsoft-com:vml" Requires="v">
                <p:oleObj spid="_x0000_s14434" name="Equation" r:id="rId7" imgW="965108" imgH="1079201" progId="Equation.DSMT4">
                  <p:embed/>
                </p:oleObj>
              </mc:Choice>
              <mc:Fallback>
                <p:oleObj name="Equation" r:id="rId7" imgW="965108" imgH="107920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0450" y="1152525"/>
                        <a:ext cx="1217613" cy="124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1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2992438" y="2682875"/>
          <a:ext cx="2290762" cy="1162050"/>
        </p:xfrm>
        <a:graphic>
          <a:graphicData uri="http://schemas.openxmlformats.org/presentationml/2006/ole">
            <mc:AlternateContent xmlns:mc="http://schemas.openxmlformats.org/markup-compatibility/2006">
              <mc:Choice xmlns:v="urn:schemas-microsoft-com:vml" Requires="v">
                <p:oleObj spid="_x0000_s14435" name="Equation" r:id="rId9" imgW="2108160" imgH="952200" progId="Equation.DSMT4">
                  <p:embed/>
                </p:oleObj>
              </mc:Choice>
              <mc:Fallback>
                <p:oleObj name="Equation" r:id="rId9" imgW="2108160" imgH="952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92438" y="2682875"/>
                        <a:ext cx="2290762" cy="1162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2" name="Объект 11"/>
          <p:cNvGraphicFramePr>
            <a:graphicFrameLocks noChangeAspect="1"/>
          </p:cNvGraphicFramePr>
          <p:nvPr>
            <p:extLst/>
          </p:nvPr>
        </p:nvGraphicFramePr>
        <p:xfrm>
          <a:off x="1671638" y="4743450"/>
          <a:ext cx="4818062" cy="1419225"/>
        </p:xfrm>
        <a:graphic>
          <a:graphicData uri="http://schemas.openxmlformats.org/presentationml/2006/ole">
            <mc:AlternateContent xmlns:mc="http://schemas.openxmlformats.org/markup-compatibility/2006">
              <mc:Choice xmlns:v="urn:schemas-microsoft-com:vml" Requires="v">
                <p:oleObj spid="_x0000_s14436" name="Equation" r:id="rId11" imgW="3847204" imgH="1129910" progId="Equation.DSMT4">
                  <p:embed/>
                </p:oleObj>
              </mc:Choice>
              <mc:Fallback>
                <p:oleObj name="Equation" r:id="rId11" imgW="3847204" imgH="112991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71638" y="4743450"/>
                        <a:ext cx="4818062" cy="1419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Объект 13"/>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4437" name="Equation" r:id="rId13" imgW="114120" imgH="177480" progId="Equation.DSMT4">
                  <p:embed/>
                </p:oleObj>
              </mc:Choice>
              <mc:Fallback>
                <p:oleObj name="Equation" r:id="rId13" imgW="114120" imgH="177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4161873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12385" y="758125"/>
            <a:ext cx="7262787" cy="4524315"/>
          </a:xfrm>
          <a:prstGeom prst="rect">
            <a:avLst/>
          </a:prstGeom>
        </p:spPr>
        <p:txBody>
          <a:bodyPr wrap="square">
            <a:spAutoFit/>
          </a:bodyPr>
          <a:lstStyle/>
          <a:p>
            <a:r>
              <a:rPr lang="en-AU" dirty="0">
                <a:latin typeface="Arial" panose="020B0604020202020204" pitchFamily="34" charset="0"/>
                <a:cs typeface="Arial" panose="020B0604020202020204" pitchFamily="34" charset="0"/>
              </a:rPr>
              <a:t>Writing </a:t>
            </a:r>
            <a:r>
              <a:rPr lang="en-AU" dirty="0" err="1">
                <a:latin typeface="Arial" panose="020B0604020202020204" pitchFamily="34" charset="0"/>
                <a:cs typeface="Arial" panose="020B0604020202020204" pitchFamily="34" charset="0"/>
              </a:rPr>
              <a:t>Eqs</a:t>
            </a:r>
            <a:r>
              <a:rPr lang="en-AU" dirty="0">
                <a:latin typeface="Arial" panose="020B0604020202020204" pitchFamily="34" charset="0"/>
                <a:cs typeface="Arial" panose="020B0604020202020204" pitchFamily="34" charset="0"/>
              </a:rPr>
              <a:t> (6) in matrix form we </a:t>
            </a:r>
            <a:r>
              <a:rPr lang="en-AU" dirty="0" smtClean="0">
                <a:latin typeface="Arial" panose="020B0604020202020204" pitchFamily="34" charset="0"/>
                <a:cs typeface="Arial" panose="020B0604020202020204" pitchFamily="34" charset="0"/>
              </a:rPr>
              <a:t>obtain</a:t>
            </a:r>
          </a:p>
          <a:p>
            <a:endParaRPr lang="en-AU"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a:t>
            </a:r>
            <a:r>
              <a:rPr lang="en-AU" dirty="0">
                <a:latin typeface="Arial" panose="020B0604020202020204" pitchFamily="34" charset="0"/>
                <a:cs typeface="Arial" panose="020B0604020202020204" pitchFamily="34" charset="0"/>
              </a:rPr>
              <a:t>7)</a:t>
            </a:r>
            <a:endParaRPr lang="ru-R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where </a:t>
            </a: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r>
              <a:rPr lang="en-AU" dirty="0">
                <a:latin typeface="Arial" panose="020B0604020202020204" pitchFamily="34" charset="0"/>
                <a:cs typeface="Arial" panose="020B0604020202020204" pitchFamily="34" charset="0"/>
              </a:rPr>
              <a:t>8)              </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matrix     </a:t>
            </a:r>
            <a:r>
              <a:rPr lang="en-AU" dirty="0" smtClean="0">
                <a:latin typeface="Arial" panose="020B0604020202020204" pitchFamily="34" charset="0"/>
                <a:cs typeface="Arial" panose="020B0604020202020204" pitchFamily="34" charset="0"/>
              </a:rPr>
              <a:t>	 is </a:t>
            </a:r>
            <a:r>
              <a:rPr lang="en-AU" dirty="0">
                <a:latin typeface="Arial" panose="020B0604020202020204" pitchFamily="34" charset="0"/>
                <a:cs typeface="Arial" panose="020B0604020202020204" pitchFamily="34" charset="0"/>
              </a:rPr>
              <a:t>called the </a:t>
            </a:r>
            <a:r>
              <a:rPr lang="en-AU" b="1" dirty="0">
                <a:latin typeface="Arial" panose="020B0604020202020204" pitchFamily="34" charset="0"/>
                <a:cs typeface="Arial" panose="020B0604020202020204" pitchFamily="34" charset="0"/>
              </a:rPr>
              <a:t>rotation matrix</a:t>
            </a:r>
            <a:r>
              <a:rPr lang="en-AU" dirty="0">
                <a:latin typeface="Arial" panose="020B0604020202020204" pitchFamily="34" charset="0"/>
                <a:cs typeface="Arial" panose="020B0604020202020204" pitchFamily="34" charset="0"/>
              </a:rPr>
              <a:t> of the moving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with respect to the fixed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 It transforms the position vector of any point </a:t>
            </a:r>
            <a:r>
              <a:rPr lang="en-AU" i="1" dirty="0">
                <a:cs typeface="Arial" panose="020B0604020202020204" pitchFamily="34" charset="0"/>
              </a:rPr>
              <a:t>P</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of </a:t>
            </a:r>
            <a:r>
              <a:rPr lang="en-AU" dirty="0">
                <a:latin typeface="Arial" panose="020B0604020202020204" pitchFamily="34" charset="0"/>
                <a:cs typeface="Arial" panose="020B0604020202020204" pitchFamily="34" charset="0"/>
              </a:rPr>
              <a:t>the moving frame </a:t>
            </a:r>
            <a:r>
              <a:rPr lang="en-AU" i="1" dirty="0">
                <a:cs typeface="Arial" panose="020B0604020202020204" pitchFamily="34" charset="0"/>
              </a:rPr>
              <a:t>B</a:t>
            </a:r>
            <a:r>
              <a:rPr lang="en-AU" dirty="0">
                <a:latin typeface="Arial" panose="020B0604020202020204" pitchFamily="34" charset="0"/>
                <a:cs typeface="Arial" panose="020B0604020202020204" pitchFamily="34" charset="0"/>
              </a:rPr>
              <a:t> to fixed frame </a:t>
            </a:r>
            <a:r>
              <a:rPr lang="en-AU" i="1" dirty="0">
                <a:cs typeface="Arial" panose="020B0604020202020204" pitchFamily="34" charset="0"/>
              </a:rPr>
              <a:t>A</a:t>
            </a:r>
            <a:r>
              <a:rPr lang="en-AU" dirty="0">
                <a:latin typeface="Arial" panose="020B0604020202020204" pitchFamily="34" charset="0"/>
                <a:cs typeface="Arial" panose="020B0604020202020204" pitchFamily="34" charset="0"/>
              </a:rPr>
              <a:t> . </a:t>
            </a:r>
            <a:endParaRPr lang="ru-RU" dirty="0">
              <a:latin typeface="Arial" panose="020B0604020202020204" pitchFamily="34" charset="0"/>
              <a:cs typeface="Arial" panose="020B0604020202020204" pitchFamily="34" charset="0"/>
            </a:endParaRPr>
          </a:p>
          <a:p>
            <a:pPr algn="just"/>
            <a:endParaRPr lang="en-AU" dirty="0">
              <a:latin typeface="Arial" panose="020B0604020202020204" pitchFamily="34" charset="0"/>
              <a:cs typeface="Arial" panose="020B0604020202020204" pitchFamily="34" charset="0"/>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13</a:t>
            </a:r>
            <a:endParaRPr lang="en-US" dirty="0">
              <a:latin typeface="Arial"/>
              <a:cs typeface="Aria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080" y="1321601"/>
            <a:ext cx="1607698" cy="3833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758" y="4037180"/>
            <a:ext cx="585067" cy="35820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2212975" y="2212975"/>
          <a:ext cx="3167063" cy="1084263"/>
        </p:xfrm>
        <a:graphic>
          <a:graphicData uri="http://schemas.openxmlformats.org/presentationml/2006/ole">
            <mc:AlternateContent xmlns:mc="http://schemas.openxmlformats.org/markup-compatibility/2006">
              <mc:Choice xmlns:v="urn:schemas-microsoft-com:vml" Requires="v">
                <p:oleObj spid="_x0000_s15400" name="Equation" r:id="rId5" imgW="2438280" imgH="850680" progId="Equation.DSMT4">
                  <p:embed/>
                </p:oleObj>
              </mc:Choice>
              <mc:Fallback>
                <p:oleObj name="Equation" r:id="rId5" imgW="2438280" imgH="8506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2975" y="2212975"/>
                        <a:ext cx="3167063" cy="1084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Объект 7"/>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5401" name="Equation" r:id="rId7" imgW="114120" imgH="177480" progId="Equation.DSMT4">
                  <p:embed/>
                </p:oleObj>
              </mc:Choice>
              <mc:Fallback>
                <p:oleObj name="Equation" r:id="rId7" imgW="114120" imgH="177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9436784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0641" y="457200"/>
            <a:ext cx="8158248" cy="4524315"/>
          </a:xfrm>
          <a:prstGeom prst="rect">
            <a:avLst/>
          </a:prstGeom>
        </p:spPr>
        <p:txBody>
          <a:bodyPr wrap="square">
            <a:spAutoFit/>
          </a:bodyPr>
          <a:lstStyle/>
          <a:p>
            <a:r>
              <a:rPr lang="en-AU" dirty="0">
                <a:latin typeface="Arial" pitchFamily="34" charset="0"/>
                <a:cs typeface="Arial" pitchFamily="34" charset="0"/>
              </a:rPr>
              <a:t>Similarly, the position vector  </a:t>
            </a:r>
            <a:r>
              <a:rPr lang="en-AU" dirty="0" smtClean="0">
                <a:latin typeface="Arial" pitchFamily="34" charset="0"/>
                <a:cs typeface="Arial" pitchFamily="34" charset="0"/>
              </a:rPr>
              <a:t>      can </a:t>
            </a:r>
            <a:r>
              <a:rPr lang="en-AU" dirty="0">
                <a:latin typeface="Arial" pitchFamily="34" charset="0"/>
                <a:cs typeface="Arial" pitchFamily="34" charset="0"/>
              </a:rPr>
              <a:t>be defined from the position vector </a:t>
            </a:r>
            <a:endParaRPr lang="ru-RU" dirty="0">
              <a:latin typeface="Arial" pitchFamily="34" charset="0"/>
              <a:cs typeface="Arial" pitchFamily="34" charset="0"/>
            </a:endParaRPr>
          </a:p>
          <a:p>
            <a:r>
              <a:rPr lang="en-AU" dirty="0">
                <a:latin typeface="Arial" pitchFamily="34" charset="0"/>
                <a:cs typeface="Arial" pitchFamily="34" charset="0"/>
              </a:rPr>
              <a:t>                                             </a:t>
            </a:r>
            <a:r>
              <a:rPr lang="en-AU" dirty="0" smtClean="0">
                <a:latin typeface="Arial" pitchFamily="34" charset="0"/>
                <a:cs typeface="Arial" pitchFamily="34" charset="0"/>
              </a:rPr>
              <a:t>                                           </a:t>
            </a:r>
          </a:p>
          <a:p>
            <a:r>
              <a:rPr lang="en-AU" dirty="0"/>
              <a:t>	</a:t>
            </a:r>
            <a:r>
              <a:rPr lang="en-AU" dirty="0" smtClean="0"/>
              <a:t>													  </a:t>
            </a:r>
          </a:p>
          <a:p>
            <a:r>
              <a:rPr lang="en-AU" dirty="0"/>
              <a:t>	</a:t>
            </a:r>
            <a:r>
              <a:rPr lang="en-AU" dirty="0" smtClean="0"/>
              <a:t>												</a:t>
            </a:r>
            <a:r>
              <a:rPr lang="en-AU" dirty="0"/>
              <a:t> </a:t>
            </a:r>
            <a:r>
              <a:rPr lang="en-AU" dirty="0" smtClean="0"/>
              <a:t> </a:t>
            </a:r>
            <a:r>
              <a:rPr lang="en-AU" dirty="0" smtClean="0">
                <a:latin typeface="Arial" pitchFamily="34" charset="0"/>
                <a:cs typeface="Arial" pitchFamily="34" charset="0"/>
              </a:rPr>
              <a:t> 	(</a:t>
            </a:r>
            <a:r>
              <a:rPr lang="en-AU" dirty="0">
                <a:latin typeface="Arial" pitchFamily="34" charset="0"/>
                <a:cs typeface="Arial" pitchFamily="34" charset="0"/>
              </a:rPr>
              <a:t>9)</a:t>
            </a:r>
            <a:endParaRPr lang="ru-RU" dirty="0">
              <a:latin typeface="Arial" pitchFamily="34" charset="0"/>
              <a:cs typeface="Arial" pitchFamily="34" charset="0"/>
            </a:endParaRPr>
          </a:p>
          <a:p>
            <a:endParaRPr lang="en-AU" dirty="0" smtClean="0"/>
          </a:p>
          <a:p>
            <a:endParaRPr lang="en-AU" dirty="0"/>
          </a:p>
          <a:p>
            <a:r>
              <a:rPr lang="en-AU" dirty="0" smtClean="0">
                <a:latin typeface="Arial" pitchFamily="34" charset="0"/>
                <a:cs typeface="Arial" pitchFamily="34" charset="0"/>
              </a:rPr>
              <a:t>where </a:t>
            </a:r>
          </a:p>
          <a:p>
            <a:endParaRPr lang="en-AU" dirty="0">
              <a:latin typeface="Arial" pitchFamily="34" charset="0"/>
              <a:cs typeface="Arial" pitchFamily="34" charset="0"/>
            </a:endParaRPr>
          </a:p>
          <a:p>
            <a:endParaRPr lang="ru-RU" dirty="0">
              <a:latin typeface="Arial" pitchFamily="34" charset="0"/>
              <a:cs typeface="Arial" pitchFamily="34" charset="0"/>
            </a:endParaRPr>
          </a:p>
          <a:p>
            <a:r>
              <a:rPr lang="en-AU" dirty="0">
                <a:latin typeface="Arial" pitchFamily="34" charset="0"/>
                <a:cs typeface="Arial" pitchFamily="34" charset="0"/>
              </a:rPr>
              <a:t>                                                            </a:t>
            </a:r>
            <a:r>
              <a:rPr lang="en-AU" dirty="0" smtClean="0">
                <a:latin typeface="Arial" pitchFamily="34" charset="0"/>
                <a:cs typeface="Arial" pitchFamily="34" charset="0"/>
              </a:rPr>
              <a:t>							 </a:t>
            </a:r>
            <a:r>
              <a:rPr lang="en-AU" dirty="0">
                <a:latin typeface="Arial" pitchFamily="34" charset="0"/>
                <a:cs typeface="Arial" pitchFamily="34" charset="0"/>
              </a:rPr>
              <a:t>(10)</a:t>
            </a:r>
            <a:endParaRPr lang="ru-RU" dirty="0">
              <a:latin typeface="Arial" pitchFamily="34" charset="0"/>
              <a:cs typeface="Arial" pitchFamily="34" charset="0"/>
            </a:endParaRPr>
          </a:p>
          <a:p>
            <a:endParaRPr lang="en-AU" dirty="0" smtClean="0">
              <a:latin typeface="Arial" pitchFamily="34" charset="0"/>
              <a:cs typeface="Arial" pitchFamily="34" charset="0"/>
            </a:endParaRPr>
          </a:p>
          <a:p>
            <a:endParaRPr lang="en-AU" dirty="0">
              <a:latin typeface="Arial" pitchFamily="34" charset="0"/>
              <a:cs typeface="Arial" pitchFamily="34" charset="0"/>
            </a:endParaRPr>
          </a:p>
          <a:p>
            <a:endParaRPr lang="en-AU" dirty="0" smtClean="0">
              <a:latin typeface="Arial" pitchFamily="34" charset="0"/>
              <a:cs typeface="Arial" pitchFamily="34" charset="0"/>
            </a:endParaRPr>
          </a:p>
          <a:p>
            <a:r>
              <a:rPr lang="en-AU" dirty="0" smtClean="0">
                <a:latin typeface="Arial" pitchFamily="34" charset="0"/>
                <a:cs typeface="Arial" pitchFamily="34" charset="0"/>
              </a:rPr>
              <a:t>The </a:t>
            </a:r>
            <a:r>
              <a:rPr lang="en-AU" dirty="0">
                <a:latin typeface="Arial" pitchFamily="34" charset="0"/>
                <a:cs typeface="Arial" pitchFamily="34" charset="0"/>
              </a:rPr>
              <a:t>matrix  </a:t>
            </a:r>
            <a:r>
              <a:rPr lang="en-AU" dirty="0" smtClean="0">
                <a:latin typeface="Arial" pitchFamily="34" charset="0"/>
                <a:cs typeface="Arial" pitchFamily="34" charset="0"/>
              </a:rPr>
              <a:t>	       transforms </a:t>
            </a:r>
            <a:r>
              <a:rPr lang="en-AU" dirty="0">
                <a:latin typeface="Arial" pitchFamily="34" charset="0"/>
                <a:cs typeface="Arial" pitchFamily="34" charset="0"/>
              </a:rPr>
              <a:t>the position vector of any point </a:t>
            </a:r>
            <a:r>
              <a:rPr lang="en-AU" i="1" dirty="0">
                <a:cs typeface="Arial" pitchFamily="34" charset="0"/>
              </a:rPr>
              <a:t>P</a:t>
            </a:r>
            <a:r>
              <a:rPr lang="en-AU" i="1" dirty="0">
                <a:latin typeface="Arial" pitchFamily="34" charset="0"/>
                <a:cs typeface="Arial" pitchFamily="34" charset="0"/>
              </a:rPr>
              <a:t> </a:t>
            </a:r>
            <a:r>
              <a:rPr lang="en-AU" dirty="0">
                <a:latin typeface="Arial" pitchFamily="34" charset="0"/>
                <a:cs typeface="Arial" pitchFamily="34" charset="0"/>
              </a:rPr>
              <a:t>from the fixed frame </a:t>
            </a:r>
            <a:r>
              <a:rPr lang="en-AU" i="1" dirty="0">
                <a:cs typeface="Arial" pitchFamily="34" charset="0"/>
              </a:rPr>
              <a:t>A</a:t>
            </a:r>
            <a:r>
              <a:rPr lang="en-AU" dirty="0">
                <a:latin typeface="Arial" pitchFamily="34" charset="0"/>
                <a:cs typeface="Arial" pitchFamily="34" charset="0"/>
              </a:rPr>
              <a:t> to the moving frame</a:t>
            </a:r>
            <a:r>
              <a:rPr lang="en-AU" i="1" dirty="0">
                <a:latin typeface="Arial" pitchFamily="34" charset="0"/>
                <a:cs typeface="Arial" pitchFamily="34" charset="0"/>
              </a:rPr>
              <a:t> </a:t>
            </a:r>
            <a:r>
              <a:rPr lang="en-AU" i="1" dirty="0">
                <a:cs typeface="Arial" pitchFamily="34" charset="0"/>
              </a:rPr>
              <a:t>B</a:t>
            </a:r>
            <a:r>
              <a:rPr lang="en-AU" i="1" dirty="0">
                <a:latin typeface="Arial" pitchFamily="34" charset="0"/>
                <a:cs typeface="Arial" pitchFamily="34" charset="0"/>
              </a:rPr>
              <a:t>.</a:t>
            </a:r>
            <a:endParaRPr lang="ru-RU" dirty="0">
              <a:latin typeface="Arial" pitchFamily="34" charset="0"/>
              <a:cs typeface="Arial" pitchFamily="34" charset="0"/>
            </a:endParaRPr>
          </a:p>
          <a:p>
            <a:endParaRPr lang="en-AU" dirty="0">
              <a:latin typeface="Arial"/>
              <a:cs typeface="Arial"/>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14</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3" name="Объект 2"/>
          <p:cNvGraphicFramePr>
            <a:graphicFrameLocks noChangeAspect="1"/>
          </p:cNvGraphicFramePr>
          <p:nvPr>
            <p:extLst/>
          </p:nvPr>
        </p:nvGraphicFramePr>
        <p:xfrm>
          <a:off x="3618436" y="467026"/>
          <a:ext cx="325978" cy="362198"/>
        </p:xfrm>
        <a:graphic>
          <a:graphicData uri="http://schemas.openxmlformats.org/presentationml/2006/ole">
            <mc:AlternateContent xmlns:mc="http://schemas.openxmlformats.org/markup-compatibility/2006">
              <mc:Choice xmlns:v="urn:schemas-microsoft-com:vml" Requires="v">
                <p:oleObj spid="_x0000_s16462" name="Equation" r:id="rId3" imgW="253939" imgH="279278" progId="Equation.DSMT4">
                  <p:embed/>
                </p:oleObj>
              </mc:Choice>
              <mc:Fallback>
                <p:oleObj name="Equation" r:id="rId3" imgW="253939" imgH="27927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8436" y="467026"/>
                        <a:ext cx="325978" cy="3621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5809" y="457200"/>
            <a:ext cx="322072" cy="3697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7132" y="1383354"/>
            <a:ext cx="1630093" cy="38574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Rectangle 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4021279892"/>
              </p:ext>
            </p:extLst>
          </p:nvPr>
        </p:nvGraphicFramePr>
        <p:xfrm>
          <a:off x="2244725" y="2516188"/>
          <a:ext cx="2976563" cy="1125537"/>
        </p:xfrm>
        <a:graphic>
          <a:graphicData uri="http://schemas.openxmlformats.org/presentationml/2006/ole">
            <mc:AlternateContent xmlns:mc="http://schemas.openxmlformats.org/markup-compatibility/2006">
              <mc:Choice xmlns:v="urn:schemas-microsoft-com:vml" Requires="v">
                <p:oleObj spid="_x0000_s16463" name="Equation" r:id="rId7" imgW="2450880" imgH="927000" progId="Equation.DSMT4">
                  <p:embed/>
                </p:oleObj>
              </mc:Choice>
              <mc:Fallback>
                <p:oleObj name="Equation" r:id="rId7" imgW="2450880" imgH="927000" progId="Equation.DSMT4">
                  <p:embed/>
                  <p:pic>
                    <p:nvPicPr>
                      <p:cNvPr id="0" name=""/>
                      <p:cNvPicPr>
                        <a:picLocks noChangeAspect="1" noChangeArrowheads="1"/>
                      </p:cNvPicPr>
                      <p:nvPr/>
                    </p:nvPicPr>
                    <p:blipFill>
                      <a:blip r:embed="rId8"/>
                      <a:srcRect/>
                      <a:stretch>
                        <a:fillRect/>
                      </a:stretch>
                    </p:blipFill>
                    <p:spPr bwMode="auto">
                      <a:xfrm>
                        <a:off x="2244725" y="2516188"/>
                        <a:ext cx="2976563" cy="1125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1827481" y="4003901"/>
          <a:ext cx="576353" cy="348213"/>
        </p:xfrm>
        <a:graphic>
          <a:graphicData uri="http://schemas.openxmlformats.org/presentationml/2006/ole">
            <mc:AlternateContent xmlns:mc="http://schemas.openxmlformats.org/markup-compatibility/2006">
              <mc:Choice xmlns:v="urn:schemas-microsoft-com:vml" Requires="v">
                <p:oleObj spid="_x0000_s16464" name="Equation" r:id="rId9" imgW="457200" imgH="279614" progId="Equation.DSMT4">
                  <p:embed/>
                </p:oleObj>
              </mc:Choice>
              <mc:Fallback>
                <p:oleObj name="Equation" r:id="rId9" imgW="457200" imgH="279614"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27481" y="4003901"/>
                        <a:ext cx="576353" cy="348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Объект 11"/>
          <p:cNvGraphicFramePr>
            <a:graphicFrameLocks noChangeAspect="1"/>
          </p:cNvGraphicFramePr>
          <p:nvPr/>
        </p:nvGraphicFramePr>
        <p:xfrm>
          <a:off x="3905250" y="1562100"/>
          <a:ext cx="114300" cy="177800"/>
        </p:xfrm>
        <a:graphic>
          <a:graphicData uri="http://schemas.openxmlformats.org/presentationml/2006/ole">
            <mc:AlternateContent xmlns:mc="http://schemas.openxmlformats.org/markup-compatibility/2006">
              <mc:Choice xmlns:v="urn:schemas-microsoft-com:vml" Requires="v">
                <p:oleObj spid="_x0000_s16465" name="Equation" r:id="rId11" imgW="114120" imgH="177480" progId="Equation.DSMT4">
                  <p:embed/>
                </p:oleObj>
              </mc:Choice>
              <mc:Fallback>
                <p:oleObj name="Equation" r:id="rId11" imgW="114120" imgH="177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905250" y="15621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53845978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01485" y="1197429"/>
            <a:ext cx="7456715" cy="3970318"/>
          </a:xfrm>
          <a:prstGeom prst="rect">
            <a:avLst/>
          </a:prstGeom>
        </p:spPr>
        <p:txBody>
          <a:bodyPr wrap="square">
            <a:spAutoFit/>
          </a:bodyPr>
          <a:lstStyle/>
          <a:p>
            <a:r>
              <a:rPr lang="en-AU" dirty="0" smtClean="0">
                <a:latin typeface="Arial" panose="020B0604020202020204" pitchFamily="34" charset="0"/>
                <a:cs typeface="Arial" panose="020B0604020202020204" pitchFamily="34" charset="0"/>
              </a:rPr>
              <a:t>The </a:t>
            </a:r>
            <a:r>
              <a:rPr lang="en-AU" dirty="0">
                <a:latin typeface="Arial" panose="020B0604020202020204" pitchFamily="34" charset="0"/>
                <a:cs typeface="Arial" panose="020B0604020202020204" pitchFamily="34" charset="0"/>
              </a:rPr>
              <a:t>rotation matrixes  </a:t>
            </a:r>
            <a:r>
              <a:rPr lang="en-AU" dirty="0" smtClean="0">
                <a:latin typeface="Arial" panose="020B0604020202020204" pitchFamily="34" charset="0"/>
                <a:cs typeface="Arial" panose="020B0604020202020204" pitchFamily="34" charset="0"/>
              </a:rPr>
              <a:t>         and 	     have </a:t>
            </a:r>
            <a:r>
              <a:rPr lang="en-AU" dirty="0">
                <a:latin typeface="Arial" panose="020B0604020202020204" pitchFamily="34" charset="0"/>
                <a:cs typeface="Arial" panose="020B0604020202020204" pitchFamily="34" charset="0"/>
              </a:rPr>
              <a:t>the following properties</a:t>
            </a:r>
            <a:endParaRPr lang="ru-R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a:t>
            </a:r>
          </a:p>
          <a:p>
            <a:r>
              <a:rPr lang="en-AU" dirty="0" smtClean="0">
                <a:latin typeface="Arial" panose="020B0604020202020204" pitchFamily="34" charset="0"/>
                <a:cs typeface="Arial" panose="020B0604020202020204" pitchFamily="34" charset="0"/>
              </a:rPr>
              <a:t>	   =	          =									              (</a:t>
            </a:r>
            <a:r>
              <a:rPr lang="en-AU" dirty="0">
                <a:latin typeface="Arial" panose="020B0604020202020204" pitchFamily="34" charset="0"/>
                <a:cs typeface="Arial" panose="020B0604020202020204" pitchFamily="34" charset="0"/>
              </a:rPr>
              <a:t>11)</a:t>
            </a:r>
            <a:endParaRPr lang="ru-R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			        =	                   =		,	       (</a:t>
            </a:r>
            <a:r>
              <a:rPr lang="en-AU" dirty="0">
                <a:latin typeface="Arial" panose="020B0604020202020204" pitchFamily="34" charset="0"/>
                <a:cs typeface="Arial" panose="020B0604020202020204" pitchFamily="34" charset="0"/>
              </a:rPr>
              <a:t>12)</a:t>
            </a:r>
            <a:endParaRPr lang="ru-RU" dirty="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where  	   is </a:t>
            </a:r>
            <a:r>
              <a:rPr lang="en-AU" dirty="0">
                <a:latin typeface="Arial" panose="020B0604020202020204" pitchFamily="34" charset="0"/>
                <a:cs typeface="Arial" panose="020B0604020202020204" pitchFamily="34" charset="0"/>
              </a:rPr>
              <a:t>a unit matrix of a dimension (3x3</a:t>
            </a:r>
            <a:r>
              <a:rPr lang="en-AU" dirty="0" smtClean="0">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On the base of a scalar multiply of two vectors we see that the elements of the rotating matrixes  </a:t>
            </a:r>
            <a:r>
              <a:rPr lang="en-AU" dirty="0" smtClean="0">
                <a:latin typeface="Arial" panose="020B0604020202020204" pitchFamily="34" charset="0"/>
                <a:cs typeface="Arial" panose="020B0604020202020204" pitchFamily="34" charset="0"/>
              </a:rPr>
              <a:t>	     and</a:t>
            </a:r>
            <a:r>
              <a:rPr lang="en-AU" baseline="-25000" dirty="0" smtClean="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cosines </a:t>
            </a:r>
            <a:r>
              <a:rPr lang="en-AU" dirty="0">
                <a:latin typeface="Arial" panose="020B0604020202020204" pitchFamily="34" charset="0"/>
                <a:cs typeface="Arial" panose="020B0604020202020204" pitchFamily="34" charset="0"/>
              </a:rPr>
              <a:t>of the angles between the directions of the axes of coordinate systems  </a:t>
            </a:r>
            <a:r>
              <a:rPr lang="en-AU" dirty="0" smtClean="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rPr>
              <a:t> </a:t>
            </a:r>
            <a:r>
              <a:rPr lang="en-AU" dirty="0" smtClean="0">
                <a:latin typeface="Arial" panose="020B0604020202020204" pitchFamily="34" charset="0"/>
                <a:cs typeface="Arial" panose="020B0604020202020204" pitchFamily="34" charset="0"/>
              </a:rPr>
              <a:t>    </a:t>
            </a:r>
            <a:endParaRPr lang="en-AU" dirty="0">
              <a:latin typeface="Arial" panose="020B0604020202020204" pitchFamily="34" charset="0"/>
              <a:cs typeface="Arial" panose="020B0604020202020204" pitchFamily="34" charset="0"/>
            </a:endParaRPr>
          </a:p>
          <a:p>
            <a:r>
              <a:rPr lang="en-AU" dirty="0" smtClean="0">
                <a:latin typeface="Arial" panose="020B0604020202020204" pitchFamily="34" charset="0"/>
                <a:cs typeface="Arial" panose="020B0604020202020204" pitchFamily="34" charset="0"/>
              </a:rPr>
              <a:t>        . These </a:t>
            </a:r>
            <a:r>
              <a:rPr lang="en-AU" dirty="0">
                <a:latin typeface="Arial" panose="020B0604020202020204" pitchFamily="34" charset="0"/>
                <a:cs typeface="Arial" panose="020B0604020202020204" pitchFamily="34" charset="0"/>
              </a:rPr>
              <a:t>cosines are called the </a:t>
            </a:r>
            <a:r>
              <a:rPr lang="en-AU" b="1" dirty="0">
                <a:latin typeface="Arial" panose="020B0604020202020204" pitchFamily="34" charset="0"/>
                <a:cs typeface="Arial" panose="020B0604020202020204" pitchFamily="34" charset="0"/>
              </a:rPr>
              <a:t>direction cosines.</a:t>
            </a:r>
            <a:endParaRPr lang="ru-RU" dirty="0">
              <a:latin typeface="Arial" pitchFamily="34" charset="0"/>
              <a:cs typeface="Arial" pitchFamily="34" charset="0"/>
            </a:endParaRPr>
          </a:p>
          <a:p>
            <a:endParaRPr lang="ru-RU" dirty="0">
              <a:latin typeface="Arial" pitchFamily="34" charset="0"/>
              <a:cs typeface="Arial" pitchFamily="34" charset="0"/>
            </a:endParaRPr>
          </a:p>
        </p:txBody>
      </p:sp>
      <p:sp>
        <p:nvSpPr>
          <p:cNvPr id="3" name="TextBox 2"/>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15</a:t>
            </a:r>
            <a:endParaRPr lang="en-US" dirty="0">
              <a:latin typeface="Arial"/>
              <a:cs typeface="Arial"/>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5" name="Объект 4"/>
          <p:cNvGraphicFramePr>
            <a:graphicFrameLocks noChangeAspect="1"/>
          </p:cNvGraphicFramePr>
          <p:nvPr>
            <p:extLst/>
          </p:nvPr>
        </p:nvGraphicFramePr>
        <p:xfrm>
          <a:off x="3269471" y="1197429"/>
          <a:ext cx="562249" cy="333663"/>
        </p:xfrm>
        <a:graphic>
          <a:graphicData uri="http://schemas.openxmlformats.org/presentationml/2006/ole">
            <mc:AlternateContent xmlns:mc="http://schemas.openxmlformats.org/markup-compatibility/2006">
              <mc:Choice xmlns:v="urn:schemas-microsoft-com:vml" Requires="v">
                <p:oleObj spid="_x0000_s17562" name="Equation" r:id="rId3" imgW="457200" imgH="279614" progId="Equation.DSMT4">
                  <p:embed/>
                </p:oleObj>
              </mc:Choice>
              <mc:Fallback>
                <p:oleObj name="Equation" r:id="rId3" imgW="457200" imgH="279614"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471" y="1197429"/>
                        <a:ext cx="562249" cy="333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7" name="Объект 6"/>
          <p:cNvGraphicFramePr>
            <a:graphicFrameLocks noChangeAspect="1"/>
          </p:cNvGraphicFramePr>
          <p:nvPr>
            <p:extLst/>
          </p:nvPr>
        </p:nvGraphicFramePr>
        <p:xfrm>
          <a:off x="4461256" y="1197429"/>
          <a:ext cx="552268" cy="333662"/>
        </p:xfrm>
        <a:graphic>
          <a:graphicData uri="http://schemas.openxmlformats.org/presentationml/2006/ole">
            <mc:AlternateContent xmlns:mc="http://schemas.openxmlformats.org/markup-compatibility/2006">
              <mc:Choice xmlns:v="urn:schemas-microsoft-com:vml" Requires="v">
                <p:oleObj spid="_x0000_s17563" name="Equation" r:id="rId5" imgW="457200" imgH="279614" progId="Equation.DSMT4">
                  <p:embed/>
                </p:oleObj>
              </mc:Choice>
              <mc:Fallback>
                <p:oleObj name="Equation" r:id="rId5" imgW="457200" imgH="27961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1256" y="1197429"/>
                        <a:ext cx="552268" cy="33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Rectangle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9" name="Объект 8"/>
          <p:cNvGraphicFramePr>
            <a:graphicFrameLocks noChangeAspect="1"/>
          </p:cNvGraphicFramePr>
          <p:nvPr>
            <p:extLst/>
          </p:nvPr>
        </p:nvGraphicFramePr>
        <p:xfrm>
          <a:off x="1108953" y="1653898"/>
          <a:ext cx="653273" cy="394686"/>
        </p:xfrm>
        <a:graphic>
          <a:graphicData uri="http://schemas.openxmlformats.org/presentationml/2006/ole">
            <mc:AlternateContent xmlns:mc="http://schemas.openxmlformats.org/markup-compatibility/2006">
              <mc:Choice xmlns:v="urn:schemas-microsoft-com:vml" Requires="v">
                <p:oleObj spid="_x0000_s17564" name="Equation" r:id="rId7" imgW="457200" imgH="279614" progId="Equation.DSMT4">
                  <p:embed/>
                </p:oleObj>
              </mc:Choice>
              <mc:Fallback>
                <p:oleObj name="Equation" r:id="rId7" imgW="457200" imgH="279614"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8953" y="1653898"/>
                        <a:ext cx="653273" cy="3946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820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4496" y="1653898"/>
            <a:ext cx="838627" cy="399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93123" y="1653898"/>
            <a:ext cx="758757" cy="39934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08954" y="2306743"/>
            <a:ext cx="1443649" cy="4124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830792" y="2321714"/>
            <a:ext cx="1497252" cy="397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461255" y="2306743"/>
            <a:ext cx="1533315" cy="38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207"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73229" y="2387116"/>
            <a:ext cx="318934" cy="3061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1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nvPr>
        </p:nvGraphicFramePr>
        <p:xfrm>
          <a:off x="1762226" y="3089634"/>
          <a:ext cx="348199" cy="333691"/>
        </p:xfrm>
        <a:graphic>
          <a:graphicData uri="http://schemas.openxmlformats.org/presentationml/2006/ole">
            <mc:AlternateContent xmlns:mc="http://schemas.openxmlformats.org/markup-compatibility/2006">
              <mc:Choice xmlns:v="urn:schemas-microsoft-com:vml" Requires="v">
                <p:oleObj spid="_x0000_s17565" name="Equation" r:id="rId15" imgW="228462" imgH="215801" progId="Equation.DSMT4">
                  <p:embed/>
                </p:oleObj>
              </mc:Choice>
              <mc:Fallback>
                <p:oleObj name="Equation" r:id="rId15" imgW="228462" imgH="215801" progId="Equation.DSMT4">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62226" y="3089634"/>
                        <a:ext cx="348199" cy="33369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ectangle 19"/>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3" name="Объект 12"/>
          <p:cNvGraphicFramePr>
            <a:graphicFrameLocks noChangeAspect="1"/>
          </p:cNvGraphicFramePr>
          <p:nvPr>
            <p:extLst/>
          </p:nvPr>
        </p:nvGraphicFramePr>
        <p:xfrm>
          <a:off x="4461255" y="3955764"/>
          <a:ext cx="552269" cy="333662"/>
        </p:xfrm>
        <a:graphic>
          <a:graphicData uri="http://schemas.openxmlformats.org/presentationml/2006/ole">
            <mc:AlternateContent xmlns:mc="http://schemas.openxmlformats.org/markup-compatibility/2006">
              <mc:Choice xmlns:v="urn:schemas-microsoft-com:vml" Requires="v">
                <p:oleObj spid="_x0000_s17566" name="Equation" r:id="rId17" imgW="457200" imgH="279614" progId="Equation.DSMT4">
                  <p:embed/>
                </p:oleObj>
              </mc:Choice>
              <mc:Fallback>
                <p:oleObj name="Equation" r:id="rId17" imgW="457200" imgH="279614"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1255" y="3955764"/>
                        <a:ext cx="552269" cy="333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2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5" name="Объект 14"/>
          <p:cNvGraphicFramePr>
            <a:graphicFrameLocks noChangeAspect="1"/>
          </p:cNvGraphicFramePr>
          <p:nvPr>
            <p:extLst/>
          </p:nvPr>
        </p:nvGraphicFramePr>
        <p:xfrm>
          <a:off x="5559176" y="3934946"/>
          <a:ext cx="514053" cy="310573"/>
        </p:xfrm>
        <a:graphic>
          <a:graphicData uri="http://schemas.openxmlformats.org/presentationml/2006/ole">
            <mc:AlternateContent xmlns:mc="http://schemas.openxmlformats.org/markup-compatibility/2006">
              <mc:Choice xmlns:v="urn:schemas-microsoft-com:vml" Requires="v">
                <p:oleObj spid="_x0000_s17567" name="Equation" r:id="rId18" imgW="457200" imgH="279614" progId="Equation.DSMT4">
                  <p:embed/>
                </p:oleObj>
              </mc:Choice>
              <mc:Fallback>
                <p:oleObj name="Equation" r:id="rId18" imgW="457200" imgH="279614"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9176" y="3934946"/>
                        <a:ext cx="514053" cy="310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Rectangle 23"/>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7" name="Объект 16"/>
          <p:cNvGraphicFramePr>
            <a:graphicFrameLocks noChangeAspect="1"/>
          </p:cNvGraphicFramePr>
          <p:nvPr>
            <p:extLst/>
          </p:nvPr>
        </p:nvGraphicFramePr>
        <p:xfrm>
          <a:off x="6918325" y="4245519"/>
          <a:ext cx="520700" cy="294660"/>
        </p:xfrm>
        <a:graphic>
          <a:graphicData uri="http://schemas.openxmlformats.org/presentationml/2006/ole">
            <mc:AlternateContent xmlns:mc="http://schemas.openxmlformats.org/markup-compatibility/2006">
              <mc:Choice xmlns:v="urn:schemas-microsoft-com:vml" Requires="v">
                <p:oleObj spid="_x0000_s17568" name="Equation" r:id="rId19" imgW="405972" imgH="228600" progId="Equation.DSMT4">
                  <p:embed/>
                </p:oleObj>
              </mc:Choice>
              <mc:Fallback>
                <p:oleObj name="Equation" r:id="rId19" imgW="405972" imgH="228600" progId="Equation.DSMT4">
                  <p:embed/>
                  <p:pic>
                    <p:nvPicPr>
                      <p:cNvPr id="0" name=""/>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918325" y="4245519"/>
                        <a:ext cx="520700" cy="2946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6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9" name="Объект 18"/>
          <p:cNvGraphicFramePr>
            <a:graphicFrameLocks noChangeAspect="1"/>
          </p:cNvGraphicFramePr>
          <p:nvPr>
            <p:extLst/>
          </p:nvPr>
        </p:nvGraphicFramePr>
        <p:xfrm>
          <a:off x="1108953" y="4561162"/>
          <a:ext cx="539750" cy="271736"/>
        </p:xfrm>
        <a:graphic>
          <a:graphicData uri="http://schemas.openxmlformats.org/presentationml/2006/ole">
            <mc:AlternateContent xmlns:mc="http://schemas.openxmlformats.org/markup-compatibility/2006">
              <mc:Choice xmlns:v="urn:schemas-microsoft-com:vml" Requires="v">
                <p:oleObj spid="_x0000_s17569" name="Equation" r:id="rId21" imgW="456924" imgH="228738" progId="Equation.DSMT4">
                  <p:embed/>
                </p:oleObj>
              </mc:Choice>
              <mc:Fallback>
                <p:oleObj name="Equation" r:id="rId21" imgW="456924" imgH="228738" progId="Equation.DSMT4">
                  <p:embed/>
                  <p:pic>
                    <p:nvPicPr>
                      <p:cNvPr id="0" name=""/>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108953" y="4561162"/>
                        <a:ext cx="539750" cy="2717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72546094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7887" y="1336250"/>
            <a:ext cx="7986891" cy="3970318"/>
          </a:xfrm>
          <a:prstGeom prst="rect">
            <a:avLst/>
          </a:prstGeom>
        </p:spPr>
        <p:txBody>
          <a:bodyPr wrap="square">
            <a:spAutoFit/>
          </a:bodyPr>
          <a:lstStyle/>
          <a:p>
            <a:r>
              <a:rPr lang="en-AU" b="1" dirty="0">
                <a:latin typeface="Arial" panose="020B0604020202020204" pitchFamily="34" charset="0"/>
                <a:cs typeface="Arial" panose="020B0604020202020204" pitchFamily="34" charset="0"/>
              </a:rPr>
              <a:t>6. Euler Angles Representation </a:t>
            </a:r>
            <a:endParaRPr lang="en-AU" b="1"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The direction cosines representation of an orientation contains nine parameters. Since rotation is a motion with 3 DOF, a set of three independent parameters </a:t>
            </a:r>
            <a:r>
              <a:rPr lang="en-AU" dirty="0" smtClean="0">
                <a:latin typeface="Arial" panose="020B0604020202020204" pitchFamily="34" charset="0"/>
                <a:cs typeface="Arial" panose="020B0604020202020204" pitchFamily="34" charset="0"/>
              </a:rPr>
              <a:t>are </a:t>
            </a:r>
            <a:r>
              <a:rPr lang="en-AU" dirty="0">
                <a:latin typeface="Arial" panose="020B0604020202020204" pitchFamily="34" charset="0"/>
                <a:cs typeface="Arial" panose="020B0604020202020204" pitchFamily="34" charset="0"/>
              </a:rPr>
              <a:t>sufficient to describe the orientation of a rigid body in a space. Three Euler angles are used in the three-parameters representation of orientation</a:t>
            </a:r>
            <a:r>
              <a:rPr lang="en-AU" dirty="0" smtClean="0">
                <a:latin typeface="Arial" panose="020B0604020202020204" pitchFamily="34" charset="0"/>
                <a:cs typeface="Arial" panose="020B0604020202020204" pitchFamily="34" charset="0"/>
              </a:rPr>
              <a:t>.</a:t>
            </a: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In Euler angle</a:t>
            </a:r>
            <a:r>
              <a:rPr lang="en-US" dirty="0">
                <a:latin typeface="Arial" panose="020B0604020202020204" pitchFamily="34" charset="0"/>
                <a:cs typeface="Arial" panose="020B0604020202020204" pitchFamily="34" charset="0"/>
              </a:rPr>
              <a:t>s</a:t>
            </a:r>
            <a:r>
              <a:rPr lang="en-AU" dirty="0">
                <a:latin typeface="Arial" panose="020B0604020202020204" pitchFamily="34" charset="0"/>
                <a:cs typeface="Arial" panose="020B0604020202020204" pitchFamily="34" charset="0"/>
              </a:rPr>
              <a:t> representation, three successive rotations about the coordinate axes of either a fixed coordinate system or a moving coordinate system are used to describe the orientation of a rigid body. </a:t>
            </a:r>
            <a:endParaRPr lang="en-AU" dirty="0" smtClean="0">
              <a:latin typeface="Arial" panose="020B0604020202020204" pitchFamily="34" charset="0"/>
              <a:cs typeface="Arial" panose="020B0604020202020204" pitchFamily="34" charset="0"/>
            </a:endParaRPr>
          </a:p>
          <a:p>
            <a:endParaRPr lang="ru-RU" dirty="0">
              <a:latin typeface="Arial" panose="020B0604020202020204" pitchFamily="34" charset="0"/>
              <a:cs typeface="Arial" panose="020B0604020202020204" pitchFamily="34" charset="0"/>
            </a:endParaRPr>
          </a:p>
          <a:p>
            <a:r>
              <a:rPr lang="en-AU" dirty="0">
                <a:latin typeface="Arial" panose="020B0604020202020204" pitchFamily="34" charset="0"/>
                <a:cs typeface="Arial" panose="020B0604020202020204" pitchFamily="34" charset="0"/>
              </a:rPr>
              <a:t>For convenience , we introduce three basic rotation matrices from which an Euler angles representation can be derived in terms of their product.</a:t>
            </a:r>
            <a:endParaRPr lang="ru-RU" dirty="0">
              <a:latin typeface="Arial" panose="020B0604020202020204" pitchFamily="34" charset="0"/>
              <a:cs typeface="Arial" panose="020B0604020202020204" pitchFamily="34" charset="0"/>
            </a:endParaRPr>
          </a:p>
        </p:txBody>
      </p:sp>
      <p:sp>
        <p:nvSpPr>
          <p:cNvPr id="5" name="TextBox 4"/>
          <p:cNvSpPr txBox="1"/>
          <p:nvPr/>
        </p:nvSpPr>
        <p:spPr>
          <a:xfrm>
            <a:off x="8596327" y="300788"/>
            <a:ext cx="441146" cy="369332"/>
          </a:xfrm>
          <a:prstGeom prst="rect">
            <a:avLst/>
          </a:prstGeom>
          <a:noFill/>
        </p:spPr>
        <p:txBody>
          <a:bodyPr wrap="none" rtlCol="0">
            <a:spAutoFit/>
          </a:bodyPr>
          <a:lstStyle/>
          <a:p>
            <a:r>
              <a:rPr lang="en-US" dirty="0" smtClean="0">
                <a:latin typeface="Arial"/>
                <a:cs typeface="Arial"/>
              </a:rPr>
              <a:t>16</a:t>
            </a:r>
            <a:endParaRPr lang="en-US" dirty="0">
              <a:latin typeface="Arial"/>
              <a:cs typeface="Arial"/>
            </a:endParaRPr>
          </a:p>
        </p:txBody>
      </p:sp>
    </p:spTree>
    <p:extLst>
      <p:ext uri="{BB962C8B-B14F-4D97-AF65-F5344CB8AC3E}">
        <p14:creationId xmlns:p14="http://schemas.microsoft.com/office/powerpoint/2010/main" val="4075186160"/>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Theme">
  <a:themeElements>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Оформление по умолчанию">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Оформление по умолчанию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Оформление по умолчанию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Theme.thmx</Template>
  <TotalTime>562</TotalTime>
  <Words>11365</Words>
  <Application>Microsoft Office PowerPoint</Application>
  <PresentationFormat>Экран (4:3)</PresentationFormat>
  <Paragraphs>2427</Paragraphs>
  <Slides>232</Slides>
  <Notes>7</Notes>
  <HiddenSlides>0</HiddenSlides>
  <MMClips>0</MMClips>
  <ScaleCrop>false</ScaleCrop>
  <HeadingPairs>
    <vt:vector size="10" baseType="variant">
      <vt:variant>
        <vt:lpstr>Использованные шрифты</vt:lpstr>
      </vt:variant>
      <vt:variant>
        <vt:i4>6</vt:i4>
      </vt:variant>
      <vt:variant>
        <vt:lpstr>Тема</vt:lpstr>
      </vt:variant>
      <vt:variant>
        <vt:i4>1</vt:i4>
      </vt:variant>
      <vt:variant>
        <vt:lpstr>Связи</vt:lpstr>
      </vt:variant>
      <vt:variant>
        <vt:i4>7</vt:i4>
      </vt:variant>
      <vt:variant>
        <vt:lpstr>Внедренные серверы OLE</vt:lpstr>
      </vt:variant>
      <vt:variant>
        <vt:i4>3</vt:i4>
      </vt:variant>
      <vt:variant>
        <vt:lpstr>Заголовки слайдов</vt:lpstr>
      </vt:variant>
      <vt:variant>
        <vt:i4>232</vt:i4>
      </vt:variant>
    </vt:vector>
  </HeadingPairs>
  <TitlesOfParts>
    <vt:vector size="249" baseType="lpstr">
      <vt:lpstr>Arial Unicode MS</vt:lpstr>
      <vt:lpstr>ＭＳ Ｐゴシック</vt:lpstr>
      <vt:lpstr>Arial</vt:lpstr>
      <vt:lpstr>Calibri</vt:lpstr>
      <vt:lpstr>Times</vt:lpstr>
      <vt:lpstr>Times New Roman</vt:lpstr>
      <vt:lpstr>Default Theme</vt:lpstr>
      <vt:lpstr>\\localhost\Users\adema\Desktop\Termeh\,oooo'pouool:Users:adema:Desktop:Termeh:Termex novi.docx!OLE_LINK1</vt:lpstr>
      <vt:lpstr>\\localhost\Users\adema\Desktop\Termeh\,oooo'pouool:Users:adema:Desktop:Termeh:Termex novi.docx!OLE_LINK3</vt:lpstr>
      <vt:lpstr>\\localhost\Users\adema\Desktop\Termeh\,oooo'pouool:Users:adema:Desktop:Termeh:Termex novi.docx!OLE_LINK6</vt:lpstr>
      <vt:lpstr>\\localhost\Users\adema\Desktop\Termeh\,oooo'pouool:Users:adema:Desktop:Termeh:Termex novi.docx!OLE_LINK7</vt:lpstr>
      <vt:lpstr>\\localhost\Users\adema\Desktop\Termeh\,oooo'pouool:Users:adema:Desktop:Termeh:L9,L10 FR.docx!OLE_LINK8</vt:lpstr>
      <vt:lpstr>\\localhost\Users\adema\Desktop\Termeh\,oooo'pouool:Users:adema:Desktop:Termeh:Termex novi.docx!OLE_LINK9</vt:lpstr>
      <vt:lpstr>\\localhost\Users\adema\Desktop\Termeh\,oooo'pouool:Users:adema:Desktop:Termeh:Termex novi.docx!OLE_LINK10</vt:lpstr>
      <vt:lpstr>Equation</vt:lpstr>
      <vt:lpstr>MathType 7.0 Equation</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1. Degrees of Freedom   Location of a rigid body in space  are defined by six independent             parameters: three coordinates of a origin of the coordinate system fixed in      the rigid body and three Euler`s angles (Fig.1). These parameters are called the generalized coordinates.                                                                                                                            Fig.1    </vt:lpstr>
      <vt:lpstr>    Let`s consider a spatial kinematics chain with n moving links. As every link has 6 generalized coordinates then this coordinates kinematics chain has 6n generalized. Each one movable kinematic pair, i.e. the kinematic pair of the fifth class imposes five constraints, the kinematic pair of the fourth class imposes four constaints, and so on.</vt:lpstr>
      <vt:lpstr>              Every moving link of the planar kinematic chain has three DOF, and the kinematic pairs may be only the fifth and the fourth classes. Hence, the DOF of the planar kinematic chain is defined by formula                                                                                                               (2)                                          Formula (2) is called the Chebyshev`s formula.         </vt:lpstr>
      <vt:lpstr>               DOF of the kinematic chain can be defined also by the Grubler and Kutzbach criterion     where    is the DOF of the space in which a kinematic chain is intended to function:    = 6 for  spatial kinematic chain,    = 3 for planar and spherical kinematic chain, n is  number of links of a kinematic chain,  j is number of joints in a kinematic chain,  fi  is degrees of relative motion permitted by joint i.   Grubler and Kutzbach criterion actually coincides with the Somovs`s – Malyshev`s and Chebyshev`s formulas. But in the Somovs`s – Malyshev`s  and  Chebyshev`s formulas via n denotes the number of moving links of the kinematic chain, and in the  Grubler and Kutzbach  criterion via n denotes the total number of the kinematic chain links including the base.  </vt:lpstr>
      <vt:lpstr>                        Let define the number of DOF of the kinematic chains shown in Figs. 2 and 3 when one of links is fixed.                                                                                                                                         </vt:lpstr>
      <vt:lpstr>                   Number of  DOF of the planar kinematic chains are defined by Chebyshev`s formula:  a) for the four-bar closed-loop kinematic chain ABCD  of type 4R when the           link 4 is fixed. (Fig.2a), where  n=3,     = 4                                                                                                                (3)  b) for the five-bar closed-loop kinematic chain ABCDE  of type 5R when the      link 5 is fixed (Fig.2b), where n = 4,      = 5                                                                                                                 (4)  c) for the three-bar open kinematic chain ABC  of type 2R when one of      elements if the joint А is fixed (Fig.2c), where n = 2, p5 = 2                                                                                                                 (5) </vt:lpstr>
      <vt:lpstr>                 Number of DOF of the spatial kinematic chains are defined by the Somov`s – Malyshev`s formula:   a) for the four - bar closed – loop kinematic chain ABCD of type RCCC       when link 4 is fixed  (Fig.3a), where n = 3, p4 = 3, p5 = 1                                                  b) for the three – bar open kinematic chain ABC of type when one of      elements of the joint A is fixed (Fig.3b), where  n = 2, p4 = 1, p5 = 1                                                           </vt:lpstr>
      <vt:lpstr>d) for the four – bar spatial closed – loop kinematic chain ABCD of type      RCCC (Fig.3a), where λ = 6, n = 4, j1 = 1, j2 = 3</vt:lpstr>
      <vt:lpstr>     Number of DOF spherical four – bar kinematic chain (Fig.4) is defined similary the four – bar planar kinematic chain of type 4R (Fig.2a).                                                                                                                                                                                                     Fig.4 </vt:lpstr>
      <vt:lpstr>  Binary links having the passive DOF may be present in the kinematic chains, for example, the binary link of type SS can rotate around an axis passing through the centers of the spherical joints. Therefore the passive DOF should be subtracted from the active DOF defining by Somov`s – Malyshev`s formula or Grubler and Kutzbach criterion</vt:lpstr>
      <vt:lpstr>For example, define the number of DOF of Stewart – Gough Platform (Fig.5), representing the spatial kinematic chain where a moving platform is connected with a base by six legs.</vt:lpstr>
      <vt:lpstr>    Each leg consists of a spatial dyad of type SPS and has one passive DOF. Then by the Somov`s – Malyshev`s formula in n=13,             ,                        we obtain     According to the  Grubler and Kutzbach criterion in λ = 6, n = 14, j1 = 6, j3 = 12,     = 6 yields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Figure 11 shows a universal gripper or dexterous hand with mechanical and sensing components.                                                                                                                                                                                       Devices attached at the output link of the robot manipulator also are called end-effectors.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Link i has  joint i at its proximal end and joint i +1 at the distal end, as shown in Fig. 4                 Fig.4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Lecture 12-13. POSITION ANALYSIS OF THE FANUC ROBOT  Topics: </vt:lpstr>
      <vt:lpstr>    1. Direct Kinematics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-46-</vt:lpstr>
      <vt:lpstr>-47-</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mac</dc:creator>
  <cp:lastModifiedBy>Admin</cp:lastModifiedBy>
  <cp:revision>226</cp:revision>
  <cp:lastPrinted>2016-01-13T09:41:25Z</cp:lastPrinted>
  <dcterms:created xsi:type="dcterms:W3CDTF">2015-12-28T09:46:24Z</dcterms:created>
  <dcterms:modified xsi:type="dcterms:W3CDTF">2019-03-29T08:45:51Z</dcterms:modified>
</cp:coreProperties>
</file>